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8"/>
  </p:notesMasterIdLst>
  <p:sldIdLst>
    <p:sldId id="309" r:id="rId3"/>
    <p:sldId id="311" r:id="rId4"/>
    <p:sldId id="31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</p:sldIdLst>
  <p:sldSz cx="12192000" cy="6858000"/>
  <p:notesSz cx="12192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52" y="-96"/>
      </p:cViewPr>
      <p:guideLst>
        <p:guide orient="horz" pos="2880"/>
        <p:guide pos="21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1" Type="http://schemas.openxmlformats.org/officeDocument/2006/relationships/tableStyles" Target="tableStyles.xml"/><Relationship Id="rId60" Type="http://schemas.openxmlformats.org/officeDocument/2006/relationships/viewProps" Target="viewProps.xml"/><Relationship Id="rId6" Type="http://schemas.openxmlformats.org/officeDocument/2006/relationships/slide" Target="slides/slide4.xml"/><Relationship Id="rId59" Type="http://schemas.openxmlformats.org/officeDocument/2006/relationships/presProps" Target="presProps.xml"/><Relationship Id="rId58" Type="http://schemas.openxmlformats.org/officeDocument/2006/relationships/notesMaster" Target="notesMasters/notesMaster1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392356" cy="258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12277295" y="0"/>
            <a:ext cx="9392356" cy="258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94283" y="642938"/>
            <a:ext cx="3086100" cy="173593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2167467" y="2475309"/>
            <a:ext cx="17339733" cy="20252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4885432"/>
            <a:ext cx="9392356" cy="258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12277295" y="4885432"/>
            <a:ext cx="9392356" cy="258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1477" y="243916"/>
            <a:ext cx="11509044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微软雅黑" charset="-122"/>
                <a:cs typeface="微软雅黑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微软雅黑" charset="-122"/>
                <a:cs typeface="微软雅黑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微软雅黑" charset="-122"/>
                <a:cs typeface="微软雅黑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image" Target="../media/image1.png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780926"/>
            <a:ext cx="12192000" cy="20770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3129" y="2831414"/>
            <a:ext cx="5285740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微软雅黑" charset="-122"/>
                <a:cs typeface="微软雅黑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4159" y="1501322"/>
            <a:ext cx="10403680" cy="3682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0.png"/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6.png"/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2.png"/><Relationship Id="rId1" Type="http://schemas.openxmlformats.org/officeDocument/2006/relationships/image" Target="../media/image4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4.png"/><Relationship Id="rId1" Type="http://schemas.openxmlformats.org/officeDocument/2006/relationships/image" Target="../media/image4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6.png"/><Relationship Id="rId1" Type="http://schemas.openxmlformats.org/officeDocument/2006/relationships/image" Target="../media/image4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8.png"/><Relationship Id="rId1" Type="http://schemas.openxmlformats.org/officeDocument/2006/relationships/image" Target="../media/image4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52.png"/><Relationship Id="rId1" Type="http://schemas.openxmlformats.org/officeDocument/2006/relationships/image" Target="../media/image5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54.png"/><Relationship Id="rId1" Type="http://schemas.openxmlformats.org/officeDocument/2006/relationships/image" Target="../media/image5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56.png"/><Relationship Id="rId1" Type="http://schemas.openxmlformats.org/officeDocument/2006/relationships/image" Target="../media/image5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image" Target="../media/image58.png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image" Target="../media/image70.png"/><Relationship Id="rId7" Type="http://schemas.openxmlformats.org/officeDocument/2006/relationships/image" Target="../media/image69.png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image" Target="../media/image6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1.jpeg"/><Relationship Id="rId1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2.jpe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3.png"/></Relationships>
</file>

<file path=ppt/slides/_rels/slide4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8.png"/><Relationship Id="rId4" Type="http://schemas.openxmlformats.org/officeDocument/2006/relationships/image" Target="../media/image77.png"/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image" Target="../media/image74.png"/></Relationships>
</file>

<file path=ppt/slides/_rels/slide4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83.png"/><Relationship Id="rId4" Type="http://schemas.openxmlformats.org/officeDocument/2006/relationships/image" Target="../media/image82.png"/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image" Target="../media/image79.png"/></Relationships>
</file>

<file path=ppt/slides/_rels/slide4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87.png"/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image" Target="../media/image84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8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image" Target="../media/image93.png"/><Relationship Id="rId4" Type="http://schemas.openxmlformats.org/officeDocument/2006/relationships/image" Target="../media/image92.png"/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image" Target="../media/image89.jpeg"/></Relationships>
</file>

<file path=ppt/slides/_rels/slide5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7.png"/><Relationship Id="rId3" Type="http://schemas.openxmlformats.org/officeDocument/2006/relationships/image" Target="../media/image96.png"/><Relationship Id="rId2" Type="http://schemas.openxmlformats.org/officeDocument/2006/relationships/image" Target="../media/image95.jpeg"/><Relationship Id="rId1" Type="http://schemas.openxmlformats.org/officeDocument/2006/relationships/image" Target="../media/image94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image" Target="../media/image98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png"/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6" Type="http://schemas.openxmlformats.org/officeDocument/2006/relationships/image" Target="../media/image7.png"/><Relationship Id="rId5" Type="http://schemas.openxmlformats.org/officeDocument/2006/relationships/image" Target="../media/image19.png"/><Relationship Id="rId4" Type="http://schemas.openxmlformats.org/officeDocument/2006/relationships/image" Target="../media/image10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1" Type="http://schemas.openxmlformats.org/officeDocument/2006/relationships/slideLayout" Target="../slideLayouts/slideLayout5.xml"/><Relationship Id="rId10" Type="http://schemas.openxmlformats.org/officeDocument/2006/relationships/image" Target="../media/image22.png"/><Relationship Id="rId1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05743" y="2362200"/>
            <a:ext cx="7467600" cy="179578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初中数学</a:t>
            </a:r>
            <a:r>
              <a:rPr lang="en-US" altLang="zh-CN" sz="5400" b="1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30</a:t>
            </a:r>
            <a:r>
              <a:rPr lang="zh-CN" altLang="en-US" sz="5400" b="1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种模型汇总</a:t>
            </a:r>
            <a:endParaRPr lang="en-US" altLang="zh-CN" sz="5400" b="1" dirty="0" smtClean="0">
              <a:solidFill>
                <a:schemeClr val="bg1"/>
              </a:solidFill>
              <a:latin typeface="微软雅黑" charset="0"/>
              <a:ea typeface="微软雅黑" charset="0"/>
            </a:endParaRPr>
          </a:p>
          <a:p>
            <a:pPr algn="ctr"/>
            <a:r>
              <a:rPr lang="en-US" altLang="zh-CN" sz="5400" b="1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(</a:t>
            </a:r>
            <a:r>
              <a:rPr lang="zh-CN" altLang="en-US" sz="5400" b="1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最全几何 高频</a:t>
            </a:r>
            <a:r>
              <a:rPr lang="zh-CN" altLang="en-US" sz="5400" b="1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考点</a:t>
            </a:r>
            <a:r>
              <a:rPr lang="en-US" altLang="zh-CN" sz="5400" b="1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)</a:t>
            </a:r>
            <a:endParaRPr lang="zh-CN" altLang="en-US" sz="5400" b="1" dirty="0">
              <a:solidFill>
                <a:schemeClr val="bg1"/>
              </a:solidFill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654558"/>
            <a:ext cx="317576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04.</a:t>
            </a:r>
            <a:r>
              <a:rPr sz="3600" dirty="0" smtClean="0">
                <a:solidFill>
                  <a:srgbClr val="007964"/>
                </a:solidFill>
              </a:rPr>
              <a:t>八字模型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357085" y="2092506"/>
            <a:ext cx="1940560" cy="342265"/>
          </a:xfrm>
          <a:custGeom>
            <a:avLst/>
            <a:gdLst/>
            <a:ahLst/>
            <a:cxnLst/>
            <a:rect l="l" t="t" r="r" b="b"/>
            <a:pathLst>
              <a:path w="1940560" h="342264">
                <a:moveTo>
                  <a:pt x="2592" y="0"/>
                </a:moveTo>
                <a:lnTo>
                  <a:pt x="0" y="28272"/>
                </a:lnTo>
                <a:lnTo>
                  <a:pt x="1937547" y="342059"/>
                </a:lnTo>
                <a:lnTo>
                  <a:pt x="1940216" y="313786"/>
                </a:lnTo>
                <a:lnTo>
                  <a:pt x="25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01516" y="2409336"/>
            <a:ext cx="2101215" cy="2256790"/>
          </a:xfrm>
          <a:custGeom>
            <a:avLst/>
            <a:gdLst/>
            <a:ahLst/>
            <a:cxnLst/>
            <a:rect l="l" t="t" r="r" b="b"/>
            <a:pathLst>
              <a:path w="2101215" h="2256790">
                <a:moveTo>
                  <a:pt x="2087682" y="0"/>
                </a:moveTo>
                <a:lnTo>
                  <a:pt x="0" y="2234516"/>
                </a:lnTo>
                <a:lnTo>
                  <a:pt x="13441" y="2256741"/>
                </a:lnTo>
                <a:lnTo>
                  <a:pt x="2101219" y="22186"/>
                </a:lnTo>
                <a:lnTo>
                  <a:pt x="20876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07808" y="4640708"/>
            <a:ext cx="1802764" cy="123825"/>
          </a:xfrm>
          <a:custGeom>
            <a:avLst/>
            <a:gdLst/>
            <a:ahLst/>
            <a:cxnLst/>
            <a:rect l="l" t="t" r="r" b="b"/>
            <a:pathLst>
              <a:path w="1802764" h="123825">
                <a:moveTo>
                  <a:pt x="857" y="0"/>
                </a:moveTo>
                <a:lnTo>
                  <a:pt x="0" y="28500"/>
                </a:lnTo>
                <a:lnTo>
                  <a:pt x="1801787" y="123587"/>
                </a:lnTo>
                <a:lnTo>
                  <a:pt x="1802550" y="95086"/>
                </a:lnTo>
                <a:lnTo>
                  <a:pt x="8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50135" y="2097578"/>
            <a:ext cx="1668145" cy="2661920"/>
          </a:xfrm>
          <a:custGeom>
            <a:avLst/>
            <a:gdLst/>
            <a:ahLst/>
            <a:cxnLst/>
            <a:rect l="l" t="t" r="r" b="b"/>
            <a:pathLst>
              <a:path w="1668145" h="2661920">
                <a:moveTo>
                  <a:pt x="16492" y="0"/>
                </a:moveTo>
                <a:lnTo>
                  <a:pt x="0" y="18129"/>
                </a:lnTo>
                <a:lnTo>
                  <a:pt x="1651547" y="2661583"/>
                </a:lnTo>
                <a:lnTo>
                  <a:pt x="1668134" y="2643352"/>
                </a:lnTo>
                <a:lnTo>
                  <a:pt x="164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1615" y="3523120"/>
            <a:ext cx="21590" cy="28575"/>
          </a:xfrm>
          <a:custGeom>
            <a:avLst/>
            <a:gdLst/>
            <a:ahLst/>
            <a:cxnLst/>
            <a:rect l="l" t="t" r="r" b="b"/>
            <a:pathLst>
              <a:path w="21589" h="28575">
                <a:moveTo>
                  <a:pt x="16682" y="0"/>
                </a:moveTo>
                <a:lnTo>
                  <a:pt x="4766" y="0"/>
                </a:lnTo>
                <a:lnTo>
                  <a:pt x="0" y="6465"/>
                </a:lnTo>
                <a:lnTo>
                  <a:pt x="0" y="22186"/>
                </a:lnTo>
                <a:lnTo>
                  <a:pt x="4766" y="28526"/>
                </a:lnTo>
                <a:lnTo>
                  <a:pt x="16682" y="28526"/>
                </a:lnTo>
                <a:lnTo>
                  <a:pt x="21449" y="22186"/>
                </a:lnTo>
                <a:lnTo>
                  <a:pt x="21449" y="64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89541" y="3284697"/>
            <a:ext cx="18288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-415" dirty="0">
                <a:latin typeface="Times New Roman"/>
                <a:cs typeface="Times New Roman"/>
              </a:rPr>
              <a:t>E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47657" y="2092380"/>
            <a:ext cx="21590" cy="28575"/>
          </a:xfrm>
          <a:custGeom>
            <a:avLst/>
            <a:gdLst/>
            <a:ahLst/>
            <a:cxnLst/>
            <a:rect l="l" t="t" r="r" b="b"/>
            <a:pathLst>
              <a:path w="21590" h="28575">
                <a:moveTo>
                  <a:pt x="16644" y="0"/>
                </a:moveTo>
                <a:lnTo>
                  <a:pt x="4804" y="0"/>
                </a:lnTo>
                <a:lnTo>
                  <a:pt x="0" y="6339"/>
                </a:lnTo>
                <a:lnTo>
                  <a:pt x="0" y="22186"/>
                </a:lnTo>
                <a:lnTo>
                  <a:pt x="4804" y="28526"/>
                </a:lnTo>
                <a:lnTo>
                  <a:pt x="16644" y="28526"/>
                </a:lnTo>
                <a:lnTo>
                  <a:pt x="21449" y="22186"/>
                </a:lnTo>
                <a:lnTo>
                  <a:pt x="21449" y="63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17404" y="1744416"/>
            <a:ext cx="18288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-415" dirty="0">
                <a:latin typeface="Times New Roman"/>
                <a:cs typeface="Times New Roman"/>
              </a:rPr>
              <a:t>A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85290" y="2406166"/>
            <a:ext cx="21590" cy="28575"/>
          </a:xfrm>
          <a:custGeom>
            <a:avLst/>
            <a:gdLst/>
            <a:ahLst/>
            <a:cxnLst/>
            <a:rect l="l" t="t" r="r" b="b"/>
            <a:pathLst>
              <a:path w="21589" h="28575">
                <a:moveTo>
                  <a:pt x="16587" y="0"/>
                </a:moveTo>
                <a:lnTo>
                  <a:pt x="4766" y="0"/>
                </a:lnTo>
                <a:lnTo>
                  <a:pt x="0" y="6339"/>
                </a:lnTo>
                <a:lnTo>
                  <a:pt x="0" y="22186"/>
                </a:lnTo>
                <a:lnTo>
                  <a:pt x="4766" y="28526"/>
                </a:lnTo>
                <a:lnTo>
                  <a:pt x="16587" y="28526"/>
                </a:lnTo>
                <a:lnTo>
                  <a:pt x="21449" y="22186"/>
                </a:lnTo>
                <a:lnTo>
                  <a:pt x="21449" y="63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34364" y="2104985"/>
            <a:ext cx="18288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-415" dirty="0">
                <a:latin typeface="Times New Roman"/>
                <a:cs typeface="Times New Roman"/>
              </a:rPr>
              <a:t>B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97512" y="4640696"/>
            <a:ext cx="21590" cy="28575"/>
          </a:xfrm>
          <a:custGeom>
            <a:avLst/>
            <a:gdLst/>
            <a:ahLst/>
            <a:cxnLst/>
            <a:rect l="l" t="t" r="r" b="b"/>
            <a:pathLst>
              <a:path w="21590" h="28575">
                <a:moveTo>
                  <a:pt x="16644" y="0"/>
                </a:moveTo>
                <a:lnTo>
                  <a:pt x="4804" y="0"/>
                </a:lnTo>
                <a:lnTo>
                  <a:pt x="0" y="6389"/>
                </a:lnTo>
                <a:lnTo>
                  <a:pt x="0" y="22136"/>
                </a:lnTo>
                <a:lnTo>
                  <a:pt x="4804" y="28526"/>
                </a:lnTo>
                <a:lnTo>
                  <a:pt x="16644" y="28526"/>
                </a:lnTo>
                <a:lnTo>
                  <a:pt x="21449" y="22136"/>
                </a:lnTo>
                <a:lnTo>
                  <a:pt x="21449" y="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938717" y="4484110"/>
            <a:ext cx="197485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-450" dirty="0">
                <a:latin typeface="Times New Roman"/>
                <a:cs typeface="Times New Roman"/>
              </a:rPr>
              <a:t>C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99299" y="4735783"/>
            <a:ext cx="21590" cy="28575"/>
          </a:xfrm>
          <a:custGeom>
            <a:avLst/>
            <a:gdLst/>
            <a:ahLst/>
            <a:cxnLst/>
            <a:rect l="l" t="t" r="r" b="b"/>
            <a:pathLst>
              <a:path w="21589" h="28575">
                <a:moveTo>
                  <a:pt x="16587" y="0"/>
                </a:moveTo>
                <a:lnTo>
                  <a:pt x="4766" y="0"/>
                </a:lnTo>
                <a:lnTo>
                  <a:pt x="0" y="6389"/>
                </a:lnTo>
                <a:lnTo>
                  <a:pt x="0" y="22136"/>
                </a:lnTo>
                <a:lnTo>
                  <a:pt x="4766" y="28526"/>
                </a:lnTo>
                <a:lnTo>
                  <a:pt x="16587" y="28526"/>
                </a:lnTo>
                <a:lnTo>
                  <a:pt x="21449" y="22136"/>
                </a:lnTo>
                <a:lnTo>
                  <a:pt x="21449" y="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041510" y="4616472"/>
            <a:ext cx="211454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-490" dirty="0">
                <a:latin typeface="Times New Roman"/>
                <a:cs typeface="Times New Roman"/>
              </a:rPr>
              <a:t>D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43296" y="2661030"/>
            <a:ext cx="500443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角：∠A+</a:t>
            </a:r>
            <a:r>
              <a:rPr sz="3600" b="1" spc="-4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 </a:t>
            </a: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∠B=</a:t>
            </a:r>
            <a:r>
              <a:rPr sz="3600" b="1" spc="-3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 </a:t>
            </a: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∠C+</a:t>
            </a:r>
            <a:r>
              <a:rPr sz="3600" b="1" spc="-4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 </a:t>
            </a: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∠D</a:t>
            </a:r>
            <a:endParaRPr sz="3600">
              <a:latin typeface="微软雅黑" charset="-122"/>
              <a:cs typeface="微软雅黑" charset="-122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2300">
              <a:latin typeface="微软雅黑" charset="-122"/>
              <a:cs typeface="微软雅黑" charset="-122"/>
            </a:endParaRPr>
          </a:p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边</a:t>
            </a:r>
            <a:r>
              <a:rPr sz="36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：AD+BC＞AB+CD</a:t>
            </a:r>
            <a:endParaRPr sz="36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959053"/>
            <a:ext cx="34685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spc="-5" dirty="0" smtClean="0">
                <a:solidFill>
                  <a:srgbClr val="007964"/>
                </a:solidFill>
              </a:rPr>
              <a:t>05.</a:t>
            </a:r>
            <a:r>
              <a:rPr sz="3600" spc="-5" dirty="0" smtClean="0">
                <a:solidFill>
                  <a:srgbClr val="007964"/>
                </a:solidFill>
              </a:rPr>
              <a:t>飞镖模型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705388" y="2343137"/>
            <a:ext cx="1088390" cy="2239645"/>
          </a:xfrm>
          <a:custGeom>
            <a:avLst/>
            <a:gdLst/>
            <a:ahLst/>
            <a:cxnLst/>
            <a:rect l="l" t="t" r="r" b="b"/>
            <a:pathLst>
              <a:path w="1088389" h="2239645">
                <a:moveTo>
                  <a:pt x="0" y="2239175"/>
                </a:moveTo>
                <a:lnTo>
                  <a:pt x="0" y="2239175"/>
                </a:lnTo>
                <a:lnTo>
                  <a:pt x="1087949" y="0"/>
                </a:lnTo>
              </a:path>
            </a:pathLst>
          </a:custGeom>
          <a:ln w="251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793337" y="2343137"/>
            <a:ext cx="1269365" cy="2229485"/>
          </a:xfrm>
          <a:custGeom>
            <a:avLst/>
            <a:gdLst/>
            <a:ahLst/>
            <a:cxnLst/>
            <a:rect l="l" t="t" r="r" b="b"/>
            <a:pathLst>
              <a:path w="1269364" h="2229485">
                <a:moveTo>
                  <a:pt x="0" y="0"/>
                </a:moveTo>
                <a:lnTo>
                  <a:pt x="0" y="0"/>
                </a:lnTo>
                <a:lnTo>
                  <a:pt x="1268953" y="2229016"/>
                </a:lnTo>
              </a:path>
            </a:pathLst>
          </a:custGeom>
          <a:ln w="255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56046" y="3699273"/>
            <a:ext cx="1206500" cy="873125"/>
          </a:xfrm>
          <a:custGeom>
            <a:avLst/>
            <a:gdLst/>
            <a:ahLst/>
            <a:cxnLst/>
            <a:rect l="l" t="t" r="r" b="b"/>
            <a:pathLst>
              <a:path w="1206500" h="873125">
                <a:moveTo>
                  <a:pt x="1206244" y="872881"/>
                </a:moveTo>
                <a:lnTo>
                  <a:pt x="1206244" y="872881"/>
                </a:lnTo>
                <a:lnTo>
                  <a:pt x="0" y="0"/>
                </a:lnTo>
              </a:path>
            </a:pathLst>
          </a:custGeom>
          <a:ln w="287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05388" y="3699273"/>
            <a:ext cx="1151255" cy="883285"/>
          </a:xfrm>
          <a:custGeom>
            <a:avLst/>
            <a:gdLst/>
            <a:ahLst/>
            <a:cxnLst/>
            <a:rect l="l" t="t" r="r" b="b"/>
            <a:pathLst>
              <a:path w="1151255" h="883285">
                <a:moveTo>
                  <a:pt x="0" y="883039"/>
                </a:moveTo>
                <a:lnTo>
                  <a:pt x="0" y="883039"/>
                </a:lnTo>
                <a:lnTo>
                  <a:pt x="1150657" y="0"/>
                </a:lnTo>
              </a:path>
            </a:pathLst>
          </a:custGeom>
          <a:ln w="285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93476" y="4566430"/>
            <a:ext cx="24130" cy="31750"/>
          </a:xfrm>
          <a:custGeom>
            <a:avLst/>
            <a:gdLst/>
            <a:ahLst/>
            <a:cxnLst/>
            <a:rect l="l" t="t" r="r" b="b"/>
            <a:pathLst>
              <a:path w="24130" h="31750">
                <a:moveTo>
                  <a:pt x="18356" y="0"/>
                </a:moveTo>
                <a:lnTo>
                  <a:pt x="5468" y="0"/>
                </a:lnTo>
                <a:lnTo>
                  <a:pt x="0" y="7285"/>
                </a:lnTo>
                <a:lnTo>
                  <a:pt x="0" y="24468"/>
                </a:lnTo>
                <a:lnTo>
                  <a:pt x="5468" y="31754"/>
                </a:lnTo>
                <a:lnTo>
                  <a:pt x="18356" y="31754"/>
                </a:lnTo>
                <a:lnTo>
                  <a:pt x="23627" y="24468"/>
                </a:lnTo>
                <a:lnTo>
                  <a:pt x="23627" y="7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515335" y="4501942"/>
            <a:ext cx="151765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950" b="1" i="1" spc="-310" dirty="0">
                <a:latin typeface="Times New Roman"/>
                <a:cs typeface="Times New Roman"/>
              </a:rPr>
              <a:t>B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81614" y="2327517"/>
            <a:ext cx="24130" cy="31750"/>
          </a:xfrm>
          <a:custGeom>
            <a:avLst/>
            <a:gdLst/>
            <a:ahLst/>
            <a:cxnLst/>
            <a:rect l="l" t="t" r="r" b="b"/>
            <a:pathLst>
              <a:path w="24130" h="31750">
                <a:moveTo>
                  <a:pt x="18332" y="0"/>
                </a:moveTo>
                <a:lnTo>
                  <a:pt x="5271" y="0"/>
                </a:lnTo>
                <a:lnTo>
                  <a:pt x="0" y="7023"/>
                </a:lnTo>
                <a:lnTo>
                  <a:pt x="0" y="24531"/>
                </a:lnTo>
                <a:lnTo>
                  <a:pt x="5271" y="31555"/>
                </a:lnTo>
                <a:lnTo>
                  <a:pt x="18332" y="31555"/>
                </a:lnTo>
                <a:lnTo>
                  <a:pt x="23604" y="24531"/>
                </a:lnTo>
                <a:lnTo>
                  <a:pt x="23604" y="70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698023" y="1957804"/>
            <a:ext cx="151765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950" b="1" i="1" spc="-310" dirty="0">
                <a:latin typeface="Times New Roman"/>
                <a:cs typeface="Times New Roman"/>
              </a:rPr>
              <a:t>A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50567" y="4556282"/>
            <a:ext cx="24130" cy="31750"/>
          </a:xfrm>
          <a:custGeom>
            <a:avLst/>
            <a:gdLst/>
            <a:ahLst/>
            <a:cxnLst/>
            <a:rect l="l" t="t" r="r" b="b"/>
            <a:pathLst>
              <a:path w="24129" h="31750">
                <a:moveTo>
                  <a:pt x="18961" y="0"/>
                </a:moveTo>
                <a:lnTo>
                  <a:pt x="5271" y="0"/>
                </a:lnTo>
                <a:lnTo>
                  <a:pt x="0" y="6248"/>
                </a:lnTo>
                <a:lnTo>
                  <a:pt x="0" y="24468"/>
                </a:lnTo>
                <a:lnTo>
                  <a:pt x="5271" y="31492"/>
                </a:lnTo>
                <a:lnTo>
                  <a:pt x="18961" y="31492"/>
                </a:lnTo>
                <a:lnTo>
                  <a:pt x="23682" y="24468"/>
                </a:lnTo>
                <a:lnTo>
                  <a:pt x="23682" y="6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078151" y="4480609"/>
            <a:ext cx="151765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950" b="1" i="1" spc="-310" dirty="0">
                <a:latin typeface="Times New Roman"/>
                <a:cs typeface="Times New Roman"/>
              </a:rPr>
              <a:t>C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44322" y="3683443"/>
            <a:ext cx="24130" cy="32384"/>
          </a:xfrm>
          <a:custGeom>
            <a:avLst/>
            <a:gdLst/>
            <a:ahLst/>
            <a:cxnLst/>
            <a:rect l="l" t="t" r="r" b="b"/>
            <a:pathLst>
              <a:path w="24130" h="32385">
                <a:moveTo>
                  <a:pt x="18883" y="0"/>
                </a:moveTo>
                <a:lnTo>
                  <a:pt x="5271" y="0"/>
                </a:lnTo>
                <a:lnTo>
                  <a:pt x="0" y="7233"/>
                </a:lnTo>
                <a:lnTo>
                  <a:pt x="0" y="24426"/>
                </a:lnTo>
                <a:lnTo>
                  <a:pt x="5271" y="31764"/>
                </a:lnTo>
                <a:lnTo>
                  <a:pt x="18883" y="31764"/>
                </a:lnTo>
                <a:lnTo>
                  <a:pt x="23604" y="24426"/>
                </a:lnTo>
                <a:lnTo>
                  <a:pt x="23604" y="72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792518" y="3376945"/>
            <a:ext cx="162560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950" b="1" i="1" spc="-335" dirty="0">
                <a:latin typeface="Times New Roman"/>
                <a:cs typeface="Times New Roman"/>
              </a:rPr>
              <a:t>D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44871" y="2806065"/>
            <a:ext cx="527558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100"/>
              </a:spcBef>
              <a:tabLst>
                <a:tab pos="2367280" algn="l"/>
              </a:tabLst>
            </a:pP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角：∠D =	</a:t>
            </a:r>
            <a:r>
              <a:rPr sz="36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∠B+ </a:t>
            </a: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∠C+</a:t>
            </a:r>
            <a:r>
              <a:rPr sz="3600" b="1" spc="-1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 </a:t>
            </a: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∠A</a:t>
            </a:r>
            <a:endParaRPr sz="3600">
              <a:latin typeface="微软雅黑" charset="-122"/>
              <a:cs typeface="微软雅黑" charset="-122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2300">
              <a:latin typeface="微软雅黑" charset="-122"/>
              <a:cs typeface="微软雅黑" charset="-122"/>
            </a:endParaRPr>
          </a:p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边</a:t>
            </a:r>
            <a:r>
              <a:rPr sz="3600" b="1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：AB+AC＞BD+CD</a:t>
            </a:r>
            <a:endParaRPr sz="36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959053"/>
            <a:ext cx="48401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spc="-5" dirty="0" smtClean="0">
                <a:solidFill>
                  <a:srgbClr val="007964"/>
                </a:solidFill>
              </a:rPr>
              <a:t>06.</a:t>
            </a:r>
            <a:r>
              <a:rPr sz="3600" spc="-5" dirty="0" smtClean="0">
                <a:solidFill>
                  <a:srgbClr val="007964"/>
                </a:solidFill>
              </a:rPr>
              <a:t>内内角平分线模型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023941" y="2808000"/>
            <a:ext cx="1354455" cy="1647189"/>
          </a:xfrm>
          <a:custGeom>
            <a:avLst/>
            <a:gdLst/>
            <a:ahLst/>
            <a:cxnLst/>
            <a:rect l="l" t="t" r="r" b="b"/>
            <a:pathLst>
              <a:path w="1354455" h="1647189">
                <a:moveTo>
                  <a:pt x="0" y="1646597"/>
                </a:moveTo>
                <a:lnTo>
                  <a:pt x="0" y="1646597"/>
                </a:lnTo>
                <a:lnTo>
                  <a:pt x="1353888" y="0"/>
                </a:lnTo>
              </a:path>
            </a:pathLst>
          </a:custGeom>
          <a:ln w="244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23941" y="4454597"/>
            <a:ext cx="2421255" cy="0"/>
          </a:xfrm>
          <a:custGeom>
            <a:avLst/>
            <a:gdLst/>
            <a:ahLst/>
            <a:cxnLst/>
            <a:rect l="l" t="t" r="r" b="b"/>
            <a:pathLst>
              <a:path w="2421254">
                <a:moveTo>
                  <a:pt x="0" y="0"/>
                </a:moveTo>
                <a:lnTo>
                  <a:pt x="0" y="0"/>
                </a:lnTo>
                <a:lnTo>
                  <a:pt x="2421055" y="0"/>
                </a:lnTo>
              </a:path>
            </a:pathLst>
          </a:custGeom>
          <a:ln w="19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77830" y="2808000"/>
            <a:ext cx="1067435" cy="1647189"/>
          </a:xfrm>
          <a:custGeom>
            <a:avLst/>
            <a:gdLst/>
            <a:ahLst/>
            <a:cxnLst/>
            <a:rect l="l" t="t" r="r" b="b"/>
            <a:pathLst>
              <a:path w="1067435" h="1647189">
                <a:moveTo>
                  <a:pt x="0" y="0"/>
                </a:moveTo>
                <a:lnTo>
                  <a:pt x="0" y="0"/>
                </a:lnTo>
                <a:lnTo>
                  <a:pt x="1067166" y="1646597"/>
                </a:lnTo>
              </a:path>
            </a:pathLst>
          </a:custGeom>
          <a:ln w="25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23941" y="3958156"/>
            <a:ext cx="1280160" cy="496570"/>
          </a:xfrm>
          <a:custGeom>
            <a:avLst/>
            <a:gdLst/>
            <a:ahLst/>
            <a:cxnLst/>
            <a:rect l="l" t="t" r="r" b="b"/>
            <a:pathLst>
              <a:path w="1280160" h="496570">
                <a:moveTo>
                  <a:pt x="0" y="496441"/>
                </a:moveTo>
                <a:lnTo>
                  <a:pt x="0" y="496441"/>
                </a:lnTo>
                <a:lnTo>
                  <a:pt x="1280128" y="0"/>
                </a:lnTo>
              </a:path>
            </a:pathLst>
          </a:custGeom>
          <a:ln w="206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4069" y="3958156"/>
            <a:ext cx="1141095" cy="496570"/>
          </a:xfrm>
          <a:custGeom>
            <a:avLst/>
            <a:gdLst/>
            <a:ahLst/>
            <a:cxnLst/>
            <a:rect l="l" t="t" r="r" b="b"/>
            <a:pathLst>
              <a:path w="1141095" h="496570">
                <a:moveTo>
                  <a:pt x="0" y="0"/>
                </a:moveTo>
                <a:lnTo>
                  <a:pt x="0" y="0"/>
                </a:lnTo>
                <a:lnTo>
                  <a:pt x="1140927" y="496441"/>
                </a:lnTo>
              </a:path>
            </a:pathLst>
          </a:custGeom>
          <a:ln w="208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10152" y="4444729"/>
            <a:ext cx="27940" cy="19685"/>
          </a:xfrm>
          <a:custGeom>
            <a:avLst/>
            <a:gdLst/>
            <a:ahLst/>
            <a:cxnLst/>
            <a:rect l="l" t="t" r="r" b="b"/>
            <a:pathLst>
              <a:path w="27940" h="19685">
                <a:moveTo>
                  <a:pt x="21600" y="0"/>
                </a:moveTo>
                <a:lnTo>
                  <a:pt x="6200" y="0"/>
                </a:lnTo>
                <a:lnTo>
                  <a:pt x="0" y="4367"/>
                </a:lnTo>
                <a:lnTo>
                  <a:pt x="0" y="15213"/>
                </a:lnTo>
                <a:lnTo>
                  <a:pt x="6200" y="19581"/>
                </a:lnTo>
                <a:lnTo>
                  <a:pt x="21600" y="19581"/>
                </a:lnTo>
                <a:lnTo>
                  <a:pt x="27801" y="15213"/>
                </a:lnTo>
                <a:lnTo>
                  <a:pt x="27801" y="43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74828" y="4353548"/>
            <a:ext cx="24828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b="1" i="1" spc="520" dirty="0">
                <a:latin typeface="Times New Roman"/>
                <a:cs typeface="Times New Roman"/>
              </a:rPr>
              <a:t>B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63855" y="2798288"/>
            <a:ext cx="27940" cy="19685"/>
          </a:xfrm>
          <a:custGeom>
            <a:avLst/>
            <a:gdLst/>
            <a:ahLst/>
            <a:cxnLst/>
            <a:rect l="l" t="t" r="r" b="b"/>
            <a:pathLst>
              <a:path w="27939" h="19685">
                <a:moveTo>
                  <a:pt x="22211" y="0"/>
                </a:moveTo>
                <a:lnTo>
                  <a:pt x="6385" y="0"/>
                </a:lnTo>
                <a:lnTo>
                  <a:pt x="0" y="4367"/>
                </a:lnTo>
                <a:lnTo>
                  <a:pt x="0" y="15187"/>
                </a:lnTo>
                <a:lnTo>
                  <a:pt x="6385" y="19554"/>
                </a:lnTo>
                <a:lnTo>
                  <a:pt x="22211" y="19554"/>
                </a:lnTo>
                <a:lnTo>
                  <a:pt x="27764" y="15187"/>
                </a:lnTo>
                <a:lnTo>
                  <a:pt x="27764" y="43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259440" y="2517914"/>
            <a:ext cx="24828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b="1" i="1" spc="520" dirty="0">
                <a:latin typeface="Times New Roman"/>
                <a:cs typeface="Times New Roman"/>
              </a:rPr>
              <a:t>A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30929" y="4444729"/>
            <a:ext cx="27940" cy="19685"/>
          </a:xfrm>
          <a:custGeom>
            <a:avLst/>
            <a:gdLst/>
            <a:ahLst/>
            <a:cxnLst/>
            <a:rect l="l" t="t" r="r" b="b"/>
            <a:pathLst>
              <a:path w="27939" h="19685">
                <a:moveTo>
                  <a:pt x="21656" y="0"/>
                </a:moveTo>
                <a:lnTo>
                  <a:pt x="6478" y="0"/>
                </a:lnTo>
                <a:lnTo>
                  <a:pt x="0" y="4367"/>
                </a:lnTo>
                <a:lnTo>
                  <a:pt x="0" y="15213"/>
                </a:lnTo>
                <a:lnTo>
                  <a:pt x="6478" y="19581"/>
                </a:lnTo>
                <a:lnTo>
                  <a:pt x="21656" y="19581"/>
                </a:lnTo>
                <a:lnTo>
                  <a:pt x="27856" y="15213"/>
                </a:lnTo>
                <a:lnTo>
                  <a:pt x="27856" y="43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474128" y="4360503"/>
            <a:ext cx="24828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b="1" i="1" spc="520" dirty="0">
                <a:latin typeface="Times New Roman"/>
                <a:cs typeface="Times New Roman"/>
              </a:rPr>
              <a:t>C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290094" y="3948314"/>
            <a:ext cx="27940" cy="19685"/>
          </a:xfrm>
          <a:custGeom>
            <a:avLst/>
            <a:gdLst/>
            <a:ahLst/>
            <a:cxnLst/>
            <a:rect l="l" t="t" r="r" b="b"/>
            <a:pathLst>
              <a:path w="27939" h="19685">
                <a:moveTo>
                  <a:pt x="21563" y="0"/>
                </a:moveTo>
                <a:lnTo>
                  <a:pt x="6385" y="0"/>
                </a:lnTo>
                <a:lnTo>
                  <a:pt x="0" y="4041"/>
                </a:lnTo>
                <a:lnTo>
                  <a:pt x="0" y="15187"/>
                </a:lnTo>
                <a:lnTo>
                  <a:pt x="6385" y="19685"/>
                </a:lnTo>
                <a:lnTo>
                  <a:pt x="21563" y="19685"/>
                </a:lnTo>
                <a:lnTo>
                  <a:pt x="27764" y="15187"/>
                </a:lnTo>
                <a:lnTo>
                  <a:pt x="27764" y="40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194009" y="3661161"/>
            <a:ext cx="266700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b="1" i="1" spc="560" dirty="0">
                <a:latin typeface="Times New Roman"/>
                <a:cs typeface="Times New Roman"/>
              </a:rPr>
              <a:t>D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656849" y="3443992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020" y="0"/>
                </a:lnTo>
              </a:path>
            </a:pathLst>
          </a:custGeom>
          <a:ln w="1773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903720" y="3161665"/>
            <a:ext cx="3281680" cy="805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ts val="2785"/>
              </a:lnSpc>
              <a:spcBef>
                <a:spcPts val="130"/>
              </a:spcBef>
            </a:pPr>
            <a:r>
              <a:rPr sz="2800" spc="15" dirty="0">
                <a:solidFill>
                  <a:srgbClr val="FF0000"/>
                </a:solidFill>
                <a:latin typeface="Symbol"/>
                <a:cs typeface="Symbol"/>
              </a:rPr>
              <a:t></a:t>
            </a:r>
            <a:r>
              <a:rPr sz="2800" i="1" spc="1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800" i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15" dirty="0">
                <a:solidFill>
                  <a:srgbClr val="FF0000"/>
                </a:solidFill>
                <a:latin typeface="Symbol"/>
                <a:cs typeface="Symbol"/>
              </a:rPr>
              <a:t></a:t>
            </a:r>
            <a:r>
              <a:rPr sz="2800" spc="-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FF0000"/>
                </a:solidFill>
                <a:latin typeface="Times New Roman"/>
                <a:cs typeface="Times New Roman"/>
              </a:rPr>
              <a:t>90</a:t>
            </a:r>
            <a:r>
              <a:rPr sz="2800" spc="10" dirty="0">
                <a:solidFill>
                  <a:srgbClr val="FF0000"/>
                </a:solidFill>
                <a:latin typeface="Symbol"/>
                <a:cs typeface="Symbol"/>
              </a:rPr>
              <a:t></a:t>
            </a:r>
            <a:r>
              <a:rPr sz="2800" spc="-3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15" dirty="0">
                <a:solidFill>
                  <a:srgbClr val="FF0000"/>
                </a:solidFill>
                <a:latin typeface="Symbol"/>
                <a:cs typeface="Symbol"/>
              </a:rPr>
              <a:t>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22" baseline="36000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4200" spc="-240" baseline="36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20" dirty="0">
                <a:solidFill>
                  <a:srgbClr val="FF0000"/>
                </a:solidFill>
                <a:latin typeface="Symbol"/>
                <a:cs typeface="Symbol"/>
              </a:rPr>
              <a:t></a:t>
            </a:r>
            <a:r>
              <a:rPr sz="2800" i="1" spc="2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2800" i="1" spc="2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8100">
              <a:lnSpc>
                <a:spcPts val="2785"/>
              </a:lnSpc>
              <a:spcBef>
                <a:spcPts val="130"/>
              </a:spcBef>
            </a:pPr>
            <a:r>
              <a:rPr sz="2800" i="1" spc="20" dirty="0">
                <a:solidFill>
                  <a:srgbClr val="FF0000"/>
                </a:solidFill>
                <a:latin typeface="Times New Roman"/>
                <a:cs typeface="Times New Roman"/>
              </a:rPr>
              <a:t>                   </a:t>
            </a:r>
            <a:r>
              <a:rPr sz="2800" spc="15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959053"/>
            <a:ext cx="44591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spc="-5" dirty="0" smtClean="0">
                <a:solidFill>
                  <a:srgbClr val="007964"/>
                </a:solidFill>
              </a:rPr>
              <a:t>07.</a:t>
            </a:r>
            <a:r>
              <a:rPr sz="3600" spc="-5" dirty="0" smtClean="0">
                <a:solidFill>
                  <a:srgbClr val="007964"/>
                </a:solidFill>
              </a:rPr>
              <a:t>内外角平分线模型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106600" y="4214374"/>
            <a:ext cx="2303145" cy="0"/>
          </a:xfrm>
          <a:custGeom>
            <a:avLst/>
            <a:gdLst/>
            <a:ahLst/>
            <a:cxnLst/>
            <a:rect l="l" t="t" r="r" b="b"/>
            <a:pathLst>
              <a:path w="2303145">
                <a:moveTo>
                  <a:pt x="0" y="0"/>
                </a:moveTo>
                <a:lnTo>
                  <a:pt x="0" y="0"/>
                </a:lnTo>
                <a:lnTo>
                  <a:pt x="2302883" y="0"/>
                </a:lnTo>
              </a:path>
            </a:pathLst>
          </a:custGeom>
          <a:ln w="242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6600" y="2626006"/>
            <a:ext cx="1252855" cy="1588770"/>
          </a:xfrm>
          <a:custGeom>
            <a:avLst/>
            <a:gdLst/>
            <a:ahLst/>
            <a:cxnLst/>
            <a:rect l="l" t="t" r="r" b="b"/>
            <a:pathLst>
              <a:path w="1252855" h="1588770">
                <a:moveTo>
                  <a:pt x="0" y="1588367"/>
                </a:moveTo>
                <a:lnTo>
                  <a:pt x="0" y="1588367"/>
                </a:lnTo>
                <a:lnTo>
                  <a:pt x="1252335" y="0"/>
                </a:lnTo>
              </a:path>
            </a:pathLst>
          </a:custGeom>
          <a:ln w="22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58936" y="2626006"/>
            <a:ext cx="669925" cy="1588770"/>
          </a:xfrm>
          <a:custGeom>
            <a:avLst/>
            <a:gdLst/>
            <a:ahLst/>
            <a:cxnLst/>
            <a:rect l="l" t="t" r="r" b="b"/>
            <a:pathLst>
              <a:path w="669925" h="1588770">
                <a:moveTo>
                  <a:pt x="0" y="0"/>
                </a:moveTo>
                <a:lnTo>
                  <a:pt x="0" y="0"/>
                </a:lnTo>
                <a:lnTo>
                  <a:pt x="669464" y="1588367"/>
                </a:lnTo>
              </a:path>
            </a:pathLst>
          </a:custGeom>
          <a:ln w="219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6600" y="3071572"/>
            <a:ext cx="2756535" cy="1143000"/>
          </a:xfrm>
          <a:custGeom>
            <a:avLst/>
            <a:gdLst/>
            <a:ahLst/>
            <a:cxnLst/>
            <a:rect l="l" t="t" r="r" b="b"/>
            <a:pathLst>
              <a:path w="2756535" h="1143000">
                <a:moveTo>
                  <a:pt x="0" y="1142801"/>
                </a:moveTo>
                <a:lnTo>
                  <a:pt x="0" y="1142801"/>
                </a:lnTo>
                <a:lnTo>
                  <a:pt x="2756331" y="0"/>
                </a:lnTo>
              </a:path>
            </a:pathLst>
          </a:custGeom>
          <a:ln w="238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28400" y="3071572"/>
            <a:ext cx="835025" cy="1143000"/>
          </a:xfrm>
          <a:custGeom>
            <a:avLst/>
            <a:gdLst/>
            <a:ahLst/>
            <a:cxnLst/>
            <a:rect l="l" t="t" r="r" b="b"/>
            <a:pathLst>
              <a:path w="835025" h="1143000">
                <a:moveTo>
                  <a:pt x="834531" y="0"/>
                </a:moveTo>
                <a:lnTo>
                  <a:pt x="834531" y="0"/>
                </a:lnTo>
                <a:lnTo>
                  <a:pt x="0" y="1142801"/>
                </a:lnTo>
              </a:path>
            </a:pathLst>
          </a:custGeom>
          <a:ln w="22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95720" y="4202335"/>
            <a:ext cx="21590" cy="24765"/>
          </a:xfrm>
          <a:custGeom>
            <a:avLst/>
            <a:gdLst/>
            <a:ahLst/>
            <a:cxnLst/>
            <a:rect l="l" t="t" r="r" b="b"/>
            <a:pathLst>
              <a:path w="21590" h="24764">
                <a:moveTo>
                  <a:pt x="16765" y="0"/>
                </a:moveTo>
                <a:lnTo>
                  <a:pt x="4814" y="0"/>
                </a:lnTo>
                <a:lnTo>
                  <a:pt x="0" y="5416"/>
                </a:lnTo>
                <a:lnTo>
                  <a:pt x="0" y="18870"/>
                </a:lnTo>
                <a:lnTo>
                  <a:pt x="4814" y="24287"/>
                </a:lnTo>
                <a:lnTo>
                  <a:pt x="16765" y="24287"/>
                </a:lnTo>
                <a:lnTo>
                  <a:pt x="21580" y="18870"/>
                </a:lnTo>
                <a:lnTo>
                  <a:pt x="21580" y="5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45397" y="4052149"/>
            <a:ext cx="19875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300" b="1" i="1" spc="-175" dirty="0">
                <a:latin typeface="Times New Roman"/>
                <a:cs typeface="Times New Roman"/>
              </a:rPr>
              <a:t>B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98776" y="4202335"/>
            <a:ext cx="21590" cy="24765"/>
          </a:xfrm>
          <a:custGeom>
            <a:avLst/>
            <a:gdLst/>
            <a:ahLst/>
            <a:cxnLst/>
            <a:rect l="l" t="t" r="r" b="b"/>
            <a:pathLst>
              <a:path w="21589" h="24764">
                <a:moveTo>
                  <a:pt x="17103" y="0"/>
                </a:moveTo>
                <a:lnTo>
                  <a:pt x="4814" y="0"/>
                </a:lnTo>
                <a:lnTo>
                  <a:pt x="0" y="5416"/>
                </a:lnTo>
                <a:lnTo>
                  <a:pt x="0" y="18870"/>
                </a:lnTo>
                <a:lnTo>
                  <a:pt x="4814" y="24287"/>
                </a:lnTo>
                <a:lnTo>
                  <a:pt x="17103" y="24287"/>
                </a:lnTo>
                <a:lnTo>
                  <a:pt x="21558" y="18870"/>
                </a:lnTo>
                <a:lnTo>
                  <a:pt x="21558" y="5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48228" y="2613717"/>
            <a:ext cx="21590" cy="24765"/>
          </a:xfrm>
          <a:custGeom>
            <a:avLst/>
            <a:gdLst/>
            <a:ahLst/>
            <a:cxnLst/>
            <a:rect l="l" t="t" r="r" b="b"/>
            <a:pathLst>
              <a:path w="21589" h="24764">
                <a:moveTo>
                  <a:pt x="16600" y="0"/>
                </a:moveTo>
                <a:lnTo>
                  <a:pt x="4814" y="0"/>
                </a:lnTo>
                <a:lnTo>
                  <a:pt x="0" y="5416"/>
                </a:lnTo>
                <a:lnTo>
                  <a:pt x="0" y="18918"/>
                </a:lnTo>
                <a:lnTo>
                  <a:pt x="4814" y="24335"/>
                </a:lnTo>
                <a:lnTo>
                  <a:pt x="16600" y="24335"/>
                </a:lnTo>
                <a:lnTo>
                  <a:pt x="21558" y="18918"/>
                </a:lnTo>
                <a:lnTo>
                  <a:pt x="21558" y="5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263594" y="2204083"/>
            <a:ext cx="19875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300" b="1" i="1" spc="-175" dirty="0">
                <a:latin typeface="Times New Roman"/>
                <a:cs typeface="Times New Roman"/>
              </a:rPr>
              <a:t>A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52224" y="3059283"/>
            <a:ext cx="22225" cy="24765"/>
          </a:xfrm>
          <a:custGeom>
            <a:avLst/>
            <a:gdLst/>
            <a:ahLst/>
            <a:cxnLst/>
            <a:rect l="l" t="t" r="r" b="b"/>
            <a:pathLst>
              <a:path w="22225" h="24764">
                <a:moveTo>
                  <a:pt x="17174" y="0"/>
                </a:moveTo>
                <a:lnTo>
                  <a:pt x="4814" y="0"/>
                </a:lnTo>
                <a:lnTo>
                  <a:pt x="0" y="5659"/>
                </a:lnTo>
                <a:lnTo>
                  <a:pt x="0" y="18918"/>
                </a:lnTo>
                <a:lnTo>
                  <a:pt x="4814" y="24335"/>
                </a:lnTo>
                <a:lnTo>
                  <a:pt x="17174" y="24335"/>
                </a:lnTo>
                <a:lnTo>
                  <a:pt x="21630" y="18918"/>
                </a:lnTo>
                <a:lnTo>
                  <a:pt x="21630" y="5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876102" y="2731065"/>
            <a:ext cx="21272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300" b="1" i="1" spc="-190" dirty="0">
                <a:latin typeface="Times New Roman"/>
                <a:cs typeface="Times New Roman"/>
              </a:rPr>
              <a:t>D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17549" y="4202335"/>
            <a:ext cx="21590" cy="24765"/>
          </a:xfrm>
          <a:custGeom>
            <a:avLst/>
            <a:gdLst/>
            <a:ahLst/>
            <a:cxnLst/>
            <a:rect l="l" t="t" r="r" b="b"/>
            <a:pathLst>
              <a:path w="21589" h="24764">
                <a:moveTo>
                  <a:pt x="16743" y="0"/>
                </a:moveTo>
                <a:lnTo>
                  <a:pt x="4814" y="0"/>
                </a:lnTo>
                <a:lnTo>
                  <a:pt x="0" y="5416"/>
                </a:lnTo>
                <a:lnTo>
                  <a:pt x="0" y="18870"/>
                </a:lnTo>
                <a:lnTo>
                  <a:pt x="4814" y="24287"/>
                </a:lnTo>
                <a:lnTo>
                  <a:pt x="16743" y="24287"/>
                </a:lnTo>
                <a:lnTo>
                  <a:pt x="21558" y="18870"/>
                </a:lnTo>
                <a:lnTo>
                  <a:pt x="21558" y="5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904386" y="4165954"/>
            <a:ext cx="71691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95"/>
              </a:spcBef>
              <a:tabLst>
                <a:tab pos="530860" algn="l"/>
              </a:tabLst>
            </a:pPr>
            <a:r>
              <a:rPr sz="2300" b="1" i="1" spc="-175" dirty="0">
                <a:latin typeface="Times New Roman"/>
                <a:cs typeface="Times New Roman"/>
              </a:rPr>
              <a:t>C	E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252279" y="3438762"/>
            <a:ext cx="280035" cy="0"/>
          </a:xfrm>
          <a:custGeom>
            <a:avLst/>
            <a:gdLst/>
            <a:ahLst/>
            <a:cxnLst/>
            <a:rect l="l" t="t" r="r" b="b"/>
            <a:pathLst>
              <a:path w="280034">
                <a:moveTo>
                  <a:pt x="0" y="0"/>
                </a:moveTo>
                <a:lnTo>
                  <a:pt x="279930" y="0"/>
                </a:lnTo>
              </a:path>
            </a:pathLst>
          </a:custGeom>
          <a:ln w="2331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8261674" y="2774376"/>
            <a:ext cx="262255" cy="5924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700" spc="10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69054" y="3439701"/>
            <a:ext cx="262255" cy="5924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700" spc="1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46316" y="3071422"/>
            <a:ext cx="1102360" cy="5924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700" spc="5" dirty="0">
                <a:solidFill>
                  <a:srgbClr val="FF0000"/>
                </a:solidFill>
                <a:latin typeface="Symbol"/>
                <a:cs typeface="Symbol"/>
              </a:rPr>
              <a:t></a:t>
            </a:r>
            <a:r>
              <a:rPr sz="3700" i="1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700" i="1" spc="-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700" spc="10" dirty="0">
                <a:solidFill>
                  <a:srgbClr val="FF0000"/>
                </a:solidFill>
                <a:latin typeface="Symbol"/>
                <a:cs typeface="Symbol"/>
              </a:rPr>
              <a:t></a:t>
            </a:r>
            <a:endParaRPr sz="37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92606" y="3071422"/>
            <a:ext cx="676275" cy="5924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700" dirty="0">
                <a:solidFill>
                  <a:srgbClr val="FF0000"/>
                </a:solidFill>
                <a:latin typeface="Symbol"/>
                <a:cs typeface="Symbol"/>
              </a:rPr>
              <a:t></a:t>
            </a:r>
            <a:r>
              <a:rPr sz="3700" i="1" spc="1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3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959053"/>
            <a:ext cx="47639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spc="-5" dirty="0" smtClean="0">
                <a:solidFill>
                  <a:srgbClr val="007964"/>
                </a:solidFill>
              </a:rPr>
              <a:t>08.</a:t>
            </a:r>
            <a:r>
              <a:rPr sz="3600" spc="-5" dirty="0" smtClean="0">
                <a:solidFill>
                  <a:srgbClr val="007964"/>
                </a:solidFill>
              </a:rPr>
              <a:t>外外角平分线模型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016116" y="2463952"/>
            <a:ext cx="1270000" cy="1819910"/>
          </a:xfrm>
          <a:custGeom>
            <a:avLst/>
            <a:gdLst/>
            <a:ahLst/>
            <a:cxnLst/>
            <a:rect l="l" t="t" r="r" b="b"/>
            <a:pathLst>
              <a:path w="1270000" h="1819910">
                <a:moveTo>
                  <a:pt x="1269472" y="0"/>
                </a:moveTo>
                <a:lnTo>
                  <a:pt x="1269472" y="0"/>
                </a:lnTo>
                <a:lnTo>
                  <a:pt x="0" y="1819519"/>
                </a:lnTo>
              </a:path>
            </a:pathLst>
          </a:custGeom>
          <a:ln w="201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85588" y="2463952"/>
            <a:ext cx="1122680" cy="1659889"/>
          </a:xfrm>
          <a:custGeom>
            <a:avLst/>
            <a:gdLst/>
            <a:ahLst/>
            <a:cxnLst/>
            <a:rect l="l" t="t" r="r" b="b"/>
            <a:pathLst>
              <a:path w="1122679" h="1659889">
                <a:moveTo>
                  <a:pt x="0" y="0"/>
                </a:moveTo>
                <a:lnTo>
                  <a:pt x="0" y="0"/>
                </a:lnTo>
                <a:lnTo>
                  <a:pt x="1122140" y="1659587"/>
                </a:lnTo>
              </a:path>
            </a:pathLst>
          </a:custGeom>
          <a:ln w="202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70154" y="3622448"/>
            <a:ext cx="1598930" cy="10160"/>
          </a:xfrm>
          <a:custGeom>
            <a:avLst/>
            <a:gdLst/>
            <a:ahLst/>
            <a:cxnLst/>
            <a:rect l="l" t="t" r="r" b="b"/>
            <a:pathLst>
              <a:path w="1598930" h="10160">
                <a:moveTo>
                  <a:pt x="0" y="9757"/>
                </a:moveTo>
                <a:lnTo>
                  <a:pt x="0" y="9757"/>
                </a:lnTo>
                <a:lnTo>
                  <a:pt x="1598726" y="0"/>
                </a:lnTo>
              </a:path>
            </a:pathLst>
          </a:custGeom>
          <a:ln w="184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70154" y="3632206"/>
            <a:ext cx="640715" cy="1143000"/>
          </a:xfrm>
          <a:custGeom>
            <a:avLst/>
            <a:gdLst/>
            <a:ahLst/>
            <a:cxnLst/>
            <a:rect l="l" t="t" r="r" b="b"/>
            <a:pathLst>
              <a:path w="640714" h="1143000">
                <a:moveTo>
                  <a:pt x="0" y="0"/>
                </a:moveTo>
                <a:lnTo>
                  <a:pt x="0" y="0"/>
                </a:lnTo>
                <a:lnTo>
                  <a:pt x="640232" y="1142759"/>
                </a:lnTo>
              </a:path>
            </a:pathLst>
          </a:custGeom>
          <a:ln w="204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10387" y="3622448"/>
            <a:ext cx="958850" cy="1152525"/>
          </a:xfrm>
          <a:custGeom>
            <a:avLst/>
            <a:gdLst/>
            <a:ahLst/>
            <a:cxnLst/>
            <a:rect l="l" t="t" r="r" b="b"/>
            <a:pathLst>
              <a:path w="958850" h="1152525">
                <a:moveTo>
                  <a:pt x="958493" y="0"/>
                </a:moveTo>
                <a:lnTo>
                  <a:pt x="958493" y="0"/>
                </a:lnTo>
                <a:lnTo>
                  <a:pt x="0" y="1152517"/>
                </a:lnTo>
              </a:path>
            </a:pathLst>
          </a:custGeom>
          <a:ln w="199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75015" y="2454808"/>
            <a:ext cx="21590" cy="19050"/>
          </a:xfrm>
          <a:custGeom>
            <a:avLst/>
            <a:gdLst/>
            <a:ahLst/>
            <a:cxnLst/>
            <a:rect l="l" t="t" r="r" b="b"/>
            <a:pathLst>
              <a:path w="21589" h="19050">
                <a:moveTo>
                  <a:pt x="16315" y="0"/>
                </a:moveTo>
                <a:lnTo>
                  <a:pt x="4691" y="0"/>
                </a:lnTo>
                <a:lnTo>
                  <a:pt x="0" y="4111"/>
                </a:lnTo>
                <a:lnTo>
                  <a:pt x="0" y="14360"/>
                </a:lnTo>
                <a:lnTo>
                  <a:pt x="4691" y="18472"/>
                </a:lnTo>
                <a:lnTo>
                  <a:pt x="16315" y="18472"/>
                </a:lnTo>
                <a:lnTo>
                  <a:pt x="21007" y="14360"/>
                </a:lnTo>
                <a:lnTo>
                  <a:pt x="21007" y="41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192430" y="2141116"/>
            <a:ext cx="194310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b="1" i="1" spc="155" dirty="0">
                <a:latin typeface="Times New Roman"/>
                <a:cs typeface="Times New Roman"/>
              </a:rPr>
              <a:t>A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05514" y="4274328"/>
            <a:ext cx="21590" cy="19050"/>
          </a:xfrm>
          <a:custGeom>
            <a:avLst/>
            <a:gdLst/>
            <a:ahLst/>
            <a:cxnLst/>
            <a:rect l="l" t="t" r="r" b="b"/>
            <a:pathLst>
              <a:path w="21590" h="19050">
                <a:moveTo>
                  <a:pt x="16336" y="0"/>
                </a:moveTo>
                <a:lnTo>
                  <a:pt x="4691" y="0"/>
                </a:lnTo>
                <a:lnTo>
                  <a:pt x="0" y="3682"/>
                </a:lnTo>
                <a:lnTo>
                  <a:pt x="0" y="14360"/>
                </a:lnTo>
                <a:lnTo>
                  <a:pt x="4691" y="18472"/>
                </a:lnTo>
                <a:lnTo>
                  <a:pt x="16336" y="18472"/>
                </a:lnTo>
                <a:lnTo>
                  <a:pt x="21028" y="14360"/>
                </a:lnTo>
                <a:lnTo>
                  <a:pt x="21028" y="36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61440" y="4132596"/>
            <a:ext cx="194310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b="1" i="1" spc="155" dirty="0">
                <a:latin typeface="Times New Roman"/>
                <a:cs typeface="Times New Roman"/>
              </a:rPr>
              <a:t>E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97296" y="4114396"/>
            <a:ext cx="21590" cy="18415"/>
          </a:xfrm>
          <a:custGeom>
            <a:avLst/>
            <a:gdLst/>
            <a:ahLst/>
            <a:cxnLst/>
            <a:rect l="l" t="t" r="r" b="b"/>
            <a:pathLst>
              <a:path w="21589" h="18414">
                <a:moveTo>
                  <a:pt x="16665" y="0"/>
                </a:moveTo>
                <a:lnTo>
                  <a:pt x="4691" y="0"/>
                </a:lnTo>
                <a:lnTo>
                  <a:pt x="0" y="4111"/>
                </a:lnTo>
                <a:lnTo>
                  <a:pt x="0" y="14299"/>
                </a:lnTo>
                <a:lnTo>
                  <a:pt x="4691" y="18411"/>
                </a:lnTo>
                <a:lnTo>
                  <a:pt x="16665" y="18411"/>
                </a:lnTo>
                <a:lnTo>
                  <a:pt x="21007" y="14299"/>
                </a:lnTo>
                <a:lnTo>
                  <a:pt x="21007" y="41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448177" y="4052753"/>
            <a:ext cx="194310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b="1" i="1" spc="155" dirty="0">
                <a:latin typeface="Times New Roman"/>
                <a:cs typeface="Times New Roman"/>
              </a:rPr>
              <a:t>F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99814" y="4765668"/>
            <a:ext cx="21590" cy="19050"/>
          </a:xfrm>
          <a:custGeom>
            <a:avLst/>
            <a:gdLst/>
            <a:ahLst/>
            <a:cxnLst/>
            <a:rect l="l" t="t" r="r" b="b"/>
            <a:pathLst>
              <a:path w="21589" h="19050">
                <a:moveTo>
                  <a:pt x="16315" y="0"/>
                </a:moveTo>
                <a:lnTo>
                  <a:pt x="4831" y="0"/>
                </a:lnTo>
                <a:lnTo>
                  <a:pt x="0" y="4117"/>
                </a:lnTo>
                <a:lnTo>
                  <a:pt x="0" y="14323"/>
                </a:lnTo>
                <a:lnTo>
                  <a:pt x="4831" y="18435"/>
                </a:lnTo>
                <a:lnTo>
                  <a:pt x="16315" y="18435"/>
                </a:lnTo>
                <a:lnTo>
                  <a:pt x="21007" y="14323"/>
                </a:lnTo>
                <a:lnTo>
                  <a:pt x="21007" y="41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54137" y="4735146"/>
            <a:ext cx="208279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b="1" i="1" spc="170" dirty="0">
                <a:latin typeface="Times New Roman"/>
                <a:cs typeface="Times New Roman"/>
              </a:rPr>
              <a:t>D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59581" y="3622877"/>
            <a:ext cx="21590" cy="19050"/>
          </a:xfrm>
          <a:custGeom>
            <a:avLst/>
            <a:gdLst/>
            <a:ahLst/>
            <a:cxnLst/>
            <a:rect l="l" t="t" r="r" b="b"/>
            <a:pathLst>
              <a:path w="21590" h="19050">
                <a:moveTo>
                  <a:pt x="16315" y="0"/>
                </a:moveTo>
                <a:lnTo>
                  <a:pt x="4691" y="0"/>
                </a:lnTo>
                <a:lnTo>
                  <a:pt x="0" y="4295"/>
                </a:lnTo>
                <a:lnTo>
                  <a:pt x="0" y="14360"/>
                </a:lnTo>
                <a:lnTo>
                  <a:pt x="4691" y="18472"/>
                </a:lnTo>
                <a:lnTo>
                  <a:pt x="16315" y="18472"/>
                </a:lnTo>
                <a:lnTo>
                  <a:pt x="21007" y="14360"/>
                </a:lnTo>
                <a:lnTo>
                  <a:pt x="21007" y="42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24357" y="3425850"/>
            <a:ext cx="194310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b="1" i="1" spc="155" dirty="0">
                <a:latin typeface="Times New Roman"/>
                <a:cs typeface="Times New Roman"/>
              </a:rPr>
              <a:t>B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58448" y="3613303"/>
            <a:ext cx="21590" cy="18415"/>
          </a:xfrm>
          <a:custGeom>
            <a:avLst/>
            <a:gdLst/>
            <a:ahLst/>
            <a:cxnLst/>
            <a:rect l="l" t="t" r="r" b="b"/>
            <a:pathLst>
              <a:path w="21589" h="18414">
                <a:moveTo>
                  <a:pt x="16175" y="0"/>
                </a:moveTo>
                <a:lnTo>
                  <a:pt x="4691" y="0"/>
                </a:lnTo>
                <a:lnTo>
                  <a:pt x="0" y="4111"/>
                </a:lnTo>
                <a:lnTo>
                  <a:pt x="0" y="14299"/>
                </a:lnTo>
                <a:lnTo>
                  <a:pt x="4691" y="18411"/>
                </a:lnTo>
                <a:lnTo>
                  <a:pt x="16175" y="18411"/>
                </a:lnTo>
                <a:lnTo>
                  <a:pt x="21077" y="14299"/>
                </a:lnTo>
                <a:lnTo>
                  <a:pt x="21077" y="41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11500" y="3382584"/>
            <a:ext cx="194310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b="1" i="1" spc="155" dirty="0">
                <a:latin typeface="Times New Roman"/>
                <a:cs typeface="Times New Roman"/>
              </a:rPr>
              <a:t>C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562340" y="351370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550656" y="2979800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50656" y="3485769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Cambria Math"/>
                <a:cs typeface="Cambria Math"/>
              </a:rPr>
              <a:t>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43420" y="3228975"/>
            <a:ext cx="2909570" cy="1228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95"/>
              </a:spcBef>
              <a:tabLst>
                <a:tab pos="1775460" algn="l"/>
              </a:tabLst>
            </a:pPr>
            <a:r>
              <a:rPr sz="2800" spc="-10" dirty="0">
                <a:solidFill>
                  <a:srgbClr val="FF0000"/>
                </a:solidFill>
                <a:latin typeface="Cambria Math"/>
                <a:cs typeface="Cambria Math"/>
              </a:rPr>
              <a:t>∠𝐷</a:t>
            </a:r>
            <a:r>
              <a:rPr sz="2950" i="1" spc="-7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=</a:t>
            </a:r>
            <a:r>
              <a:rPr sz="2800" spc="-10" dirty="0">
                <a:solidFill>
                  <a:srgbClr val="FF0000"/>
                </a:solidFill>
                <a:latin typeface="Cambria Math"/>
                <a:cs typeface="Cambria Math"/>
              </a:rPr>
              <a:t>90</a:t>
            </a:r>
            <a:r>
              <a:rPr sz="2800" spc="-15" dirty="0">
                <a:solidFill>
                  <a:srgbClr val="FF0000"/>
                </a:solidFill>
                <a:latin typeface="Cambria Math"/>
                <a:cs typeface="Cambria Math"/>
              </a:rPr>
              <a:t>°</a:t>
            </a:r>
            <a:r>
              <a:rPr sz="2950" i="1" spc="-114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−</a:t>
            </a:r>
            <a:r>
              <a:rPr sz="2950" i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	</a:t>
            </a:r>
            <a:r>
              <a:rPr sz="2800" spc="-10" dirty="0">
                <a:solidFill>
                  <a:srgbClr val="FF0000"/>
                </a:solidFill>
                <a:latin typeface="Cambria Math"/>
                <a:cs typeface="Cambria Math"/>
              </a:rPr>
              <a:t>∠</a:t>
            </a:r>
            <a:r>
              <a:rPr sz="2800" spc="-5" dirty="0">
                <a:solidFill>
                  <a:srgbClr val="FF0000"/>
                </a:solidFill>
                <a:latin typeface="Cambria Math"/>
                <a:cs typeface="Cambria Math"/>
              </a:rPr>
              <a:t>𝐴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959053"/>
            <a:ext cx="52973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spc="-5" dirty="0" smtClean="0">
                <a:solidFill>
                  <a:srgbClr val="007964"/>
                </a:solidFill>
              </a:rPr>
              <a:t>09.</a:t>
            </a:r>
            <a:r>
              <a:rPr sz="3600" spc="-5" dirty="0" smtClean="0">
                <a:solidFill>
                  <a:srgbClr val="007964"/>
                </a:solidFill>
              </a:rPr>
              <a:t>平行平分出等腰模型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975866" y="2716529"/>
            <a:ext cx="4439920" cy="0"/>
          </a:xfrm>
          <a:custGeom>
            <a:avLst/>
            <a:gdLst/>
            <a:ahLst/>
            <a:cxnLst/>
            <a:rect l="l" t="t" r="r" b="b"/>
            <a:pathLst>
              <a:path w="4439920">
                <a:moveTo>
                  <a:pt x="0" y="0"/>
                </a:moveTo>
                <a:lnTo>
                  <a:pt x="4439538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75866" y="4214621"/>
            <a:ext cx="4439920" cy="0"/>
          </a:xfrm>
          <a:custGeom>
            <a:avLst/>
            <a:gdLst/>
            <a:ahLst/>
            <a:cxnLst/>
            <a:rect l="l" t="t" r="r" b="b"/>
            <a:pathLst>
              <a:path w="4439920">
                <a:moveTo>
                  <a:pt x="0" y="0"/>
                </a:moveTo>
                <a:lnTo>
                  <a:pt x="4439538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52877" y="1962150"/>
            <a:ext cx="1643380" cy="3445510"/>
          </a:xfrm>
          <a:custGeom>
            <a:avLst/>
            <a:gdLst/>
            <a:ahLst/>
            <a:cxnLst/>
            <a:rect l="l" t="t" r="r" b="b"/>
            <a:pathLst>
              <a:path w="1643379" h="3445510">
                <a:moveTo>
                  <a:pt x="1643252" y="0"/>
                </a:moveTo>
                <a:lnTo>
                  <a:pt x="0" y="344551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714750" y="2715005"/>
            <a:ext cx="1214755" cy="1500505"/>
          </a:xfrm>
          <a:custGeom>
            <a:avLst/>
            <a:gdLst/>
            <a:ahLst/>
            <a:cxnLst/>
            <a:rect l="l" t="t" r="r" b="b"/>
            <a:pathLst>
              <a:path w="1214754" h="1500504">
                <a:moveTo>
                  <a:pt x="0" y="0"/>
                </a:moveTo>
                <a:lnTo>
                  <a:pt x="1214501" y="1500251"/>
                </a:lnTo>
              </a:path>
            </a:pathLst>
          </a:custGeom>
          <a:ln w="38099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37788" y="2923032"/>
            <a:ext cx="225552" cy="22555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94403" y="2779776"/>
            <a:ext cx="227076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22647" y="3922776"/>
            <a:ext cx="227075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09725" y="2555875"/>
            <a:ext cx="182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95947" y="2541270"/>
            <a:ext cx="182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93850" y="4102734"/>
            <a:ext cx="185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C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12711" y="4062476"/>
            <a:ext cx="201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52976" y="1767332"/>
            <a:ext cx="170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50998" y="5459679"/>
            <a:ext cx="1568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F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65372" y="2389378"/>
            <a:ext cx="203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G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79495" y="4318203"/>
            <a:ext cx="1974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H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65623" y="4318203"/>
            <a:ext cx="2184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47684" y="3105657"/>
            <a:ext cx="20237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FF0000"/>
                </a:solidFill>
                <a:latin typeface="Verdana"/>
                <a:cs typeface="Verdana"/>
              </a:rPr>
              <a:t>HG=HM</a:t>
            </a:r>
            <a:endParaRPr sz="4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36" y="444500"/>
            <a:ext cx="637242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10.</a:t>
            </a:r>
            <a:r>
              <a:rPr sz="3600" dirty="0" smtClean="0">
                <a:solidFill>
                  <a:srgbClr val="007964"/>
                </a:solidFill>
              </a:rPr>
              <a:t>等面积模型</a:t>
            </a:r>
            <a:r>
              <a:rPr sz="3600" dirty="0">
                <a:solidFill>
                  <a:srgbClr val="007964"/>
                </a:solidFill>
              </a:rPr>
              <a:t>:</a:t>
            </a:r>
            <a:r>
              <a:rPr sz="3600" spc="-10" dirty="0">
                <a:solidFill>
                  <a:srgbClr val="007964"/>
                </a:solidFill>
              </a:rPr>
              <a:t>D</a:t>
            </a:r>
            <a:r>
              <a:rPr sz="3600" dirty="0">
                <a:solidFill>
                  <a:srgbClr val="007964"/>
                </a:solidFill>
              </a:rPr>
              <a:t>是</a:t>
            </a:r>
            <a:r>
              <a:rPr sz="3600" spc="-5" dirty="0">
                <a:solidFill>
                  <a:srgbClr val="007964"/>
                </a:solidFill>
              </a:rPr>
              <a:t>B</a:t>
            </a:r>
            <a:r>
              <a:rPr sz="3600" dirty="0">
                <a:solidFill>
                  <a:srgbClr val="007964"/>
                </a:solidFill>
              </a:rPr>
              <a:t>C的中点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968921" y="2038037"/>
            <a:ext cx="1129665" cy="1850389"/>
          </a:xfrm>
          <a:custGeom>
            <a:avLst/>
            <a:gdLst/>
            <a:ahLst/>
            <a:cxnLst/>
            <a:rect l="l" t="t" r="r" b="b"/>
            <a:pathLst>
              <a:path w="1129664" h="1850389">
                <a:moveTo>
                  <a:pt x="1105257" y="0"/>
                </a:moveTo>
                <a:lnTo>
                  <a:pt x="0" y="1835605"/>
                </a:lnTo>
                <a:lnTo>
                  <a:pt x="24492" y="1850302"/>
                </a:lnTo>
                <a:lnTo>
                  <a:pt x="1129648" y="14710"/>
                </a:lnTo>
                <a:lnTo>
                  <a:pt x="11052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75449" y="2036261"/>
            <a:ext cx="1556385" cy="1854200"/>
          </a:xfrm>
          <a:custGeom>
            <a:avLst/>
            <a:gdLst/>
            <a:ahLst/>
            <a:cxnLst/>
            <a:rect l="l" t="t" r="r" b="b"/>
            <a:pathLst>
              <a:path w="1556385" h="1854200">
                <a:moveTo>
                  <a:pt x="21850" y="0"/>
                </a:moveTo>
                <a:lnTo>
                  <a:pt x="0" y="18260"/>
                </a:lnTo>
                <a:lnTo>
                  <a:pt x="1533951" y="1853866"/>
                </a:lnTo>
                <a:lnTo>
                  <a:pt x="1555801" y="1835592"/>
                </a:lnTo>
                <a:lnTo>
                  <a:pt x="21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80404" y="2032457"/>
            <a:ext cx="3937635" cy="1833245"/>
          </a:xfrm>
          <a:custGeom>
            <a:avLst/>
            <a:gdLst/>
            <a:ahLst/>
            <a:cxnLst/>
            <a:rect l="l" t="t" r="r" b="b"/>
            <a:pathLst>
              <a:path w="3937635" h="1833245">
                <a:moveTo>
                  <a:pt x="11941" y="0"/>
                </a:moveTo>
                <a:lnTo>
                  <a:pt x="0" y="25869"/>
                </a:lnTo>
                <a:lnTo>
                  <a:pt x="3925390" y="1832955"/>
                </a:lnTo>
                <a:lnTo>
                  <a:pt x="3937331" y="1807047"/>
                </a:lnTo>
                <a:lnTo>
                  <a:pt x="11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72019" y="2031189"/>
            <a:ext cx="29209" cy="28575"/>
          </a:xfrm>
          <a:custGeom>
            <a:avLst/>
            <a:gdLst/>
            <a:ahLst/>
            <a:cxnLst/>
            <a:rect l="l" t="t" r="r" b="b"/>
            <a:pathLst>
              <a:path w="29210" h="28575">
                <a:moveTo>
                  <a:pt x="22231" y="0"/>
                </a:moveTo>
                <a:lnTo>
                  <a:pt x="6478" y="0"/>
                </a:lnTo>
                <a:lnTo>
                  <a:pt x="0" y="6340"/>
                </a:lnTo>
                <a:lnTo>
                  <a:pt x="0" y="22065"/>
                </a:lnTo>
                <a:lnTo>
                  <a:pt x="6478" y="28532"/>
                </a:lnTo>
                <a:lnTo>
                  <a:pt x="22231" y="28532"/>
                </a:lnTo>
                <a:lnTo>
                  <a:pt x="28582" y="22065"/>
                </a:lnTo>
                <a:lnTo>
                  <a:pt x="28582" y="63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931014" y="170635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1038" y="380020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3746" y="3894851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17895" y="3838199"/>
            <a:ext cx="8255" cy="28575"/>
          </a:xfrm>
          <a:custGeom>
            <a:avLst/>
            <a:gdLst/>
            <a:ahLst/>
            <a:cxnLst/>
            <a:rect l="l" t="t" r="r" b="b"/>
            <a:pathLst>
              <a:path w="8254" h="28575">
                <a:moveTo>
                  <a:pt x="0" y="28532"/>
                </a:moveTo>
                <a:lnTo>
                  <a:pt x="8225" y="28532"/>
                </a:lnTo>
                <a:lnTo>
                  <a:pt x="8225" y="0"/>
                </a:lnTo>
                <a:lnTo>
                  <a:pt x="0" y="0"/>
                </a:lnTo>
                <a:lnTo>
                  <a:pt x="0" y="28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077191" y="3724113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96998" y="3845433"/>
            <a:ext cx="1663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a</a:t>
            </a:r>
            <a:endParaRPr sz="2000">
              <a:latin typeface="微软雅黑" charset="-122"/>
              <a:cs typeface="微软雅黑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27194" y="3891788"/>
            <a:ext cx="1879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b</a:t>
            </a:r>
            <a:endParaRPr sz="2000">
              <a:latin typeface="微软雅黑" charset="-122"/>
              <a:cs typeface="微软雅黑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34133" y="2864612"/>
            <a:ext cx="182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h</a:t>
            </a:r>
            <a:endParaRPr sz="2000">
              <a:latin typeface="微软雅黑" charset="-122"/>
              <a:cs typeface="微软雅黑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47927" y="3869435"/>
            <a:ext cx="2707005" cy="0"/>
          </a:xfrm>
          <a:custGeom>
            <a:avLst/>
            <a:gdLst/>
            <a:ahLst/>
            <a:cxnLst/>
            <a:rect l="l" t="t" r="r" b="b"/>
            <a:pathLst>
              <a:path w="2707004">
                <a:moveTo>
                  <a:pt x="0" y="0"/>
                </a:moveTo>
                <a:lnTo>
                  <a:pt x="2707005" y="0"/>
                </a:lnTo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22547" y="3843528"/>
            <a:ext cx="2366645" cy="25400"/>
          </a:xfrm>
          <a:custGeom>
            <a:avLst/>
            <a:gdLst/>
            <a:ahLst/>
            <a:cxnLst/>
            <a:rect l="l" t="t" r="r" b="b"/>
            <a:pathLst>
              <a:path w="2366645" h="25400">
                <a:moveTo>
                  <a:pt x="0" y="25019"/>
                </a:moveTo>
                <a:lnTo>
                  <a:pt x="2366391" y="0"/>
                </a:lnTo>
              </a:path>
            </a:pathLst>
          </a:custGeom>
          <a:ln w="57912">
            <a:solidFill>
              <a:srgbClr val="00685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88642" y="2106929"/>
            <a:ext cx="1905" cy="1774825"/>
          </a:xfrm>
          <a:custGeom>
            <a:avLst/>
            <a:gdLst/>
            <a:ahLst/>
            <a:cxnLst/>
            <a:rect l="l" t="t" r="r" b="b"/>
            <a:pathLst>
              <a:path w="1905" h="1774825">
                <a:moveTo>
                  <a:pt x="1524" y="0"/>
                </a:moveTo>
                <a:lnTo>
                  <a:pt x="0" y="1774317"/>
                </a:lnTo>
              </a:path>
            </a:pathLst>
          </a:custGeom>
          <a:ln w="38100">
            <a:solidFill>
              <a:srgbClr val="2D75B6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730365" y="3147948"/>
            <a:ext cx="1213485" cy="0"/>
          </a:xfrm>
          <a:custGeom>
            <a:avLst/>
            <a:gdLst/>
            <a:ahLst/>
            <a:cxnLst/>
            <a:rect l="l" t="t" r="r" b="b"/>
            <a:pathLst>
              <a:path w="1213484">
                <a:moveTo>
                  <a:pt x="0" y="0"/>
                </a:moveTo>
                <a:lnTo>
                  <a:pt x="1213103" y="0"/>
                </a:lnTo>
              </a:path>
            </a:pathLst>
          </a:custGeom>
          <a:ln w="28955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693154" y="2556128"/>
            <a:ext cx="12642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400" spc="112" baseline="12000" dirty="0">
                <a:solidFill>
                  <a:srgbClr val="252524"/>
                </a:solidFill>
                <a:latin typeface="Cambria Math"/>
                <a:cs typeface="Cambria Math"/>
              </a:rPr>
              <a:t>𝑆</a:t>
            </a:r>
            <a:r>
              <a:rPr sz="2600" spc="75" dirty="0">
                <a:solidFill>
                  <a:srgbClr val="252524"/>
                </a:solidFill>
                <a:latin typeface="Cambria Math"/>
                <a:cs typeface="Cambria Math"/>
              </a:rPr>
              <a:t>△𝐴𝐵𝐷</a:t>
            </a:r>
            <a:endParaRPr sz="2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27697" y="3115436"/>
            <a:ext cx="267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252524"/>
                </a:solidFill>
                <a:latin typeface="Cambria Math"/>
                <a:cs typeface="Cambria Math"/>
              </a:rPr>
              <a:t>𝑆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50202" y="3331845"/>
            <a:ext cx="967105" cy="426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310" dirty="0">
                <a:solidFill>
                  <a:srgbClr val="252524"/>
                </a:solidFill>
                <a:latin typeface="Cambria Math"/>
                <a:cs typeface="Cambria Math"/>
              </a:rPr>
              <a:t>△</a:t>
            </a:r>
            <a:r>
              <a:rPr sz="2600" spc="105" dirty="0">
                <a:solidFill>
                  <a:srgbClr val="252524"/>
                </a:solidFill>
                <a:latin typeface="Cambria Math"/>
                <a:cs typeface="Cambria Math"/>
              </a:rPr>
              <a:t>𝐴𝐷𝐶</a:t>
            </a:r>
            <a:endParaRPr sz="26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539353" y="3376548"/>
            <a:ext cx="844550" cy="0"/>
          </a:xfrm>
          <a:custGeom>
            <a:avLst/>
            <a:gdLst/>
            <a:ahLst/>
            <a:cxnLst/>
            <a:rect l="l" t="t" r="r" b="b"/>
            <a:pathLst>
              <a:path w="844550">
                <a:moveTo>
                  <a:pt x="0" y="0"/>
                </a:moveTo>
                <a:lnTo>
                  <a:pt x="844296" y="0"/>
                </a:lnTo>
              </a:path>
            </a:pathLst>
          </a:custGeom>
          <a:ln w="28955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534273" y="1904949"/>
            <a:ext cx="2800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894" dirty="0">
                <a:solidFill>
                  <a:srgbClr val="252524"/>
                </a:solidFill>
                <a:uFill>
                  <a:solidFill>
                    <a:srgbClr val="252524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solidFill>
                  <a:srgbClr val="252524"/>
                </a:solidFill>
                <a:uFill>
                  <a:solidFill>
                    <a:srgbClr val="252524"/>
                  </a:solidFill>
                </a:uFill>
                <a:latin typeface="Cambria Math"/>
                <a:cs typeface="Cambria Math"/>
              </a:rPr>
              <a:t>1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34145" y="2362326"/>
            <a:ext cx="913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400" baseline="-28000" dirty="0">
                <a:solidFill>
                  <a:srgbClr val="252524"/>
                </a:solidFill>
                <a:latin typeface="Cambria Math"/>
                <a:cs typeface="Cambria Math"/>
              </a:rPr>
              <a:t>2</a:t>
            </a:r>
            <a:r>
              <a:rPr sz="5400" spc="-397" baseline="-28000" dirty="0">
                <a:solidFill>
                  <a:srgbClr val="252524"/>
                </a:solidFill>
                <a:latin typeface="Cambria Math"/>
                <a:cs typeface="Cambria Math"/>
              </a:rPr>
              <a:t> </a:t>
            </a:r>
            <a:r>
              <a:rPr sz="3600" spc="-5" dirty="0">
                <a:solidFill>
                  <a:srgbClr val="252524"/>
                </a:solidFill>
                <a:latin typeface="Cambria Math"/>
                <a:cs typeface="Cambria Math"/>
              </a:rPr>
              <a:t>𝑎ℎ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77073" y="3276853"/>
            <a:ext cx="802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400" baseline="30000" dirty="0">
                <a:solidFill>
                  <a:srgbClr val="252524"/>
                </a:solidFill>
                <a:latin typeface="Cambria Math"/>
                <a:cs typeface="Cambria Math"/>
              </a:rPr>
              <a:t>=</a:t>
            </a:r>
            <a:r>
              <a:rPr sz="3600" u="heavy" spc="150" dirty="0">
                <a:solidFill>
                  <a:srgbClr val="252524"/>
                </a:solidFill>
                <a:uFill>
                  <a:solidFill>
                    <a:srgbClr val="252524"/>
                  </a:solidFill>
                </a:uFill>
                <a:latin typeface="Cambria Math"/>
                <a:cs typeface="Cambria Math"/>
              </a:rPr>
              <a:t> </a:t>
            </a:r>
            <a:r>
              <a:rPr sz="3600" u="heavy" dirty="0">
                <a:solidFill>
                  <a:srgbClr val="252524"/>
                </a:solidFill>
                <a:uFill>
                  <a:solidFill>
                    <a:srgbClr val="252524"/>
                  </a:solidFill>
                </a:uFill>
                <a:latin typeface="Cambria Math"/>
                <a:cs typeface="Cambria Math"/>
              </a:rPr>
              <a:t>1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534273" y="3581603"/>
            <a:ext cx="904875" cy="2079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400" baseline="-28000" dirty="0">
                <a:solidFill>
                  <a:srgbClr val="252524"/>
                </a:solidFill>
                <a:latin typeface="Cambria Math"/>
                <a:cs typeface="Cambria Math"/>
              </a:rPr>
              <a:t>2</a:t>
            </a:r>
            <a:r>
              <a:rPr sz="5400" spc="-412" baseline="-28000" dirty="0">
                <a:solidFill>
                  <a:srgbClr val="252524"/>
                </a:solidFill>
                <a:latin typeface="Cambria Math"/>
                <a:cs typeface="Cambria Math"/>
              </a:rPr>
              <a:t> </a:t>
            </a:r>
            <a:r>
              <a:rPr sz="3600" dirty="0">
                <a:solidFill>
                  <a:srgbClr val="252524"/>
                </a:solidFill>
                <a:latin typeface="Cambria Math"/>
                <a:cs typeface="Cambria Math"/>
              </a:rPr>
              <a:t>𝑏ℎ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979532" y="3452748"/>
            <a:ext cx="629920" cy="0"/>
          </a:xfrm>
          <a:custGeom>
            <a:avLst/>
            <a:gdLst/>
            <a:ahLst/>
            <a:cxnLst/>
            <a:rect l="l" t="t" r="r" b="b"/>
            <a:pathLst>
              <a:path w="629920">
                <a:moveTo>
                  <a:pt x="0" y="0"/>
                </a:moveTo>
                <a:lnTo>
                  <a:pt x="629411" y="0"/>
                </a:lnTo>
              </a:path>
            </a:pathLst>
          </a:custGeom>
          <a:ln w="28955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9525253" y="2895600"/>
            <a:ext cx="1972310" cy="1226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965">
              <a:lnSpc>
                <a:spcPts val="3520"/>
              </a:lnSpc>
              <a:spcBef>
                <a:spcPts val="100"/>
              </a:spcBef>
            </a:pPr>
            <a:r>
              <a:rPr sz="3600" dirty="0">
                <a:solidFill>
                  <a:srgbClr val="252524"/>
                </a:solidFill>
                <a:latin typeface="Cambria Math"/>
                <a:cs typeface="Cambria Math"/>
              </a:rPr>
              <a:t>𝐵𝐷</a:t>
            </a:r>
            <a:endParaRPr sz="3600">
              <a:latin typeface="Cambria Math"/>
              <a:cs typeface="Cambria Math"/>
            </a:endParaRPr>
          </a:p>
          <a:p>
            <a:pPr marL="12700" defTabSz="-635">
              <a:lnSpc>
                <a:spcPts val="2570"/>
              </a:lnSpc>
              <a:tabLst>
                <a:tab pos="1237615" algn="l"/>
              </a:tabLst>
            </a:pPr>
            <a:r>
              <a:rPr sz="3600" dirty="0">
                <a:solidFill>
                  <a:srgbClr val="252524"/>
                </a:solidFill>
                <a:latin typeface="Cambria Math"/>
                <a:cs typeface="Cambria Math"/>
              </a:rPr>
              <a:t>=	=</a:t>
            </a:r>
            <a:r>
              <a:rPr sz="3600" spc="105" dirty="0">
                <a:solidFill>
                  <a:srgbClr val="252524"/>
                </a:solidFill>
                <a:latin typeface="Cambria Math"/>
                <a:cs typeface="Cambria Math"/>
              </a:rPr>
              <a:t> </a:t>
            </a:r>
            <a:r>
              <a:rPr sz="3600" dirty="0">
                <a:solidFill>
                  <a:srgbClr val="252524"/>
                </a:solidFill>
                <a:latin typeface="Cambria Math"/>
                <a:cs typeface="Cambria Math"/>
              </a:rPr>
              <a:t>1</a:t>
            </a:r>
            <a:endParaRPr sz="3600">
              <a:latin typeface="Cambria Math"/>
              <a:cs typeface="Cambria Math"/>
            </a:endParaRPr>
          </a:p>
          <a:p>
            <a:pPr marL="495935">
              <a:lnSpc>
                <a:spcPts val="3365"/>
              </a:lnSpc>
            </a:pPr>
            <a:r>
              <a:rPr sz="3600" dirty="0">
                <a:solidFill>
                  <a:srgbClr val="252524"/>
                </a:solidFill>
                <a:latin typeface="Cambria Math"/>
                <a:cs typeface="Cambria Math"/>
              </a:rPr>
              <a:t>𝐶𝐷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088642" y="363855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488" y="0"/>
                </a:lnTo>
              </a:path>
            </a:pathLst>
          </a:custGeom>
          <a:ln w="28956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318766" y="3638550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657"/>
                </a:lnTo>
              </a:path>
            </a:pathLst>
          </a:custGeom>
          <a:ln w="28956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298" y="434466"/>
            <a:ext cx="795030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11.</a:t>
            </a:r>
            <a:r>
              <a:rPr sz="3600" dirty="0" smtClean="0">
                <a:solidFill>
                  <a:srgbClr val="007964"/>
                </a:solidFill>
              </a:rPr>
              <a:t>倍长中线模型</a:t>
            </a:r>
            <a:r>
              <a:rPr sz="3600" dirty="0">
                <a:solidFill>
                  <a:srgbClr val="007964"/>
                </a:solidFill>
              </a:rPr>
              <a:t>：</a:t>
            </a:r>
            <a:r>
              <a:rPr sz="3600" spc="-10" dirty="0">
                <a:solidFill>
                  <a:srgbClr val="007964"/>
                </a:solidFill>
              </a:rPr>
              <a:t>D</a:t>
            </a:r>
            <a:r>
              <a:rPr sz="3600" dirty="0">
                <a:solidFill>
                  <a:srgbClr val="007964"/>
                </a:solidFill>
              </a:rPr>
              <a:t>是</a:t>
            </a:r>
            <a:r>
              <a:rPr sz="3600" spc="-5" dirty="0">
                <a:solidFill>
                  <a:srgbClr val="007964"/>
                </a:solidFill>
              </a:rPr>
              <a:t>B</a:t>
            </a:r>
            <a:r>
              <a:rPr sz="3600" dirty="0">
                <a:solidFill>
                  <a:srgbClr val="007964"/>
                </a:solidFill>
              </a:rPr>
              <a:t>C的中点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334516" y="3191636"/>
            <a:ext cx="165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Wingdings"/>
                <a:cs typeface="Wingdings"/>
              </a:rPr>
              <a:t>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5788" y="3481196"/>
            <a:ext cx="266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D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8982" y="1253489"/>
            <a:ext cx="434340" cy="2249805"/>
          </a:xfrm>
          <a:custGeom>
            <a:avLst/>
            <a:gdLst/>
            <a:ahLst/>
            <a:cxnLst/>
            <a:rect l="l" t="t" r="r" b="b"/>
            <a:pathLst>
              <a:path w="434340" h="2249804">
                <a:moveTo>
                  <a:pt x="0" y="0"/>
                </a:moveTo>
                <a:lnTo>
                  <a:pt x="434086" y="2249297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25702" y="3455670"/>
            <a:ext cx="434340" cy="2249805"/>
          </a:xfrm>
          <a:custGeom>
            <a:avLst/>
            <a:gdLst/>
            <a:ahLst/>
            <a:cxnLst/>
            <a:rect l="l" t="t" r="r" b="b"/>
            <a:pathLst>
              <a:path w="434339" h="2249804">
                <a:moveTo>
                  <a:pt x="0" y="0"/>
                </a:moveTo>
                <a:lnTo>
                  <a:pt x="434085" y="2249246"/>
                </a:lnTo>
              </a:path>
            </a:pathLst>
          </a:custGeom>
          <a:ln w="28956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60042" y="3455670"/>
            <a:ext cx="758190" cy="2249805"/>
          </a:xfrm>
          <a:custGeom>
            <a:avLst/>
            <a:gdLst/>
            <a:ahLst/>
            <a:cxnLst/>
            <a:rect l="l" t="t" r="r" b="b"/>
            <a:pathLst>
              <a:path w="758189" h="2249804">
                <a:moveTo>
                  <a:pt x="758189" y="0"/>
                </a:moveTo>
                <a:lnTo>
                  <a:pt x="0" y="2249246"/>
                </a:lnTo>
              </a:path>
            </a:pathLst>
          </a:custGeom>
          <a:ln w="28955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664335" y="5764479"/>
            <a:ext cx="2000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E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8140" y="922019"/>
            <a:ext cx="1296923" cy="281177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88073" y="1805051"/>
            <a:ext cx="325755" cy="172720"/>
          </a:xfrm>
          <a:custGeom>
            <a:avLst/>
            <a:gdLst/>
            <a:ahLst/>
            <a:cxnLst/>
            <a:rect l="l" t="t" r="r" b="b"/>
            <a:pathLst>
              <a:path w="325755" h="172719">
                <a:moveTo>
                  <a:pt x="310134" y="0"/>
                </a:moveTo>
                <a:lnTo>
                  <a:pt x="282663" y="38123"/>
                </a:lnTo>
                <a:lnTo>
                  <a:pt x="250964" y="69627"/>
                </a:lnTo>
                <a:lnTo>
                  <a:pt x="215036" y="94511"/>
                </a:lnTo>
                <a:lnTo>
                  <a:pt x="174878" y="112775"/>
                </a:lnTo>
                <a:lnTo>
                  <a:pt x="132066" y="123753"/>
                </a:lnTo>
                <a:lnTo>
                  <a:pt x="88649" y="126777"/>
                </a:lnTo>
                <a:lnTo>
                  <a:pt x="44627" y="121848"/>
                </a:lnTo>
                <a:lnTo>
                  <a:pt x="0" y="108965"/>
                </a:lnTo>
                <a:lnTo>
                  <a:pt x="15341" y="152526"/>
                </a:lnTo>
                <a:lnTo>
                  <a:pt x="58037" y="166955"/>
                </a:lnTo>
                <a:lnTo>
                  <a:pt x="101522" y="172704"/>
                </a:lnTo>
                <a:lnTo>
                  <a:pt x="145795" y="169761"/>
                </a:lnTo>
                <a:lnTo>
                  <a:pt x="190855" y="158114"/>
                </a:lnTo>
                <a:lnTo>
                  <a:pt x="232810" y="139088"/>
                </a:lnTo>
                <a:lnTo>
                  <a:pt x="269233" y="113633"/>
                </a:lnTo>
                <a:lnTo>
                  <a:pt x="300122" y="81748"/>
                </a:lnTo>
                <a:lnTo>
                  <a:pt x="325475" y="43434"/>
                </a:lnTo>
                <a:lnTo>
                  <a:pt x="310134" y="0"/>
                </a:lnTo>
                <a:close/>
              </a:path>
            </a:pathLst>
          </a:custGeom>
          <a:solidFill>
            <a:srgbClr val="2525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52322" y="1994662"/>
            <a:ext cx="2063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Verdana"/>
                <a:cs typeface="Verdana"/>
              </a:rPr>
              <a:t>1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81100" y="2990088"/>
            <a:ext cx="1856232" cy="3168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4029" y="5082397"/>
            <a:ext cx="318135" cy="191770"/>
          </a:xfrm>
          <a:custGeom>
            <a:avLst/>
            <a:gdLst/>
            <a:ahLst/>
            <a:cxnLst/>
            <a:rect l="l" t="t" r="r" b="b"/>
            <a:pathLst>
              <a:path w="318135" h="191770">
                <a:moveTo>
                  <a:pt x="108680" y="0"/>
                </a:moveTo>
                <a:lnTo>
                  <a:pt x="64317" y="1248"/>
                </a:lnTo>
                <a:lnTo>
                  <a:pt x="19431" y="10937"/>
                </a:lnTo>
                <a:lnTo>
                  <a:pt x="0" y="52847"/>
                </a:lnTo>
                <a:lnTo>
                  <a:pt x="46339" y="44702"/>
                </a:lnTo>
                <a:lnTo>
                  <a:pt x="91058" y="44259"/>
                </a:lnTo>
                <a:lnTo>
                  <a:pt x="134159" y="51508"/>
                </a:lnTo>
                <a:lnTo>
                  <a:pt x="175640" y="66436"/>
                </a:lnTo>
                <a:lnTo>
                  <a:pt x="213953" y="88461"/>
                </a:lnTo>
                <a:lnTo>
                  <a:pt x="247157" y="116617"/>
                </a:lnTo>
                <a:lnTo>
                  <a:pt x="275242" y="150893"/>
                </a:lnTo>
                <a:lnTo>
                  <a:pt x="298195" y="191277"/>
                </a:lnTo>
                <a:lnTo>
                  <a:pt x="317626" y="149367"/>
                </a:lnTo>
                <a:lnTo>
                  <a:pt x="297150" y="109243"/>
                </a:lnTo>
                <a:lnTo>
                  <a:pt x="270017" y="74787"/>
                </a:lnTo>
                <a:lnTo>
                  <a:pt x="236241" y="45997"/>
                </a:lnTo>
                <a:lnTo>
                  <a:pt x="195833" y="22875"/>
                </a:lnTo>
                <a:lnTo>
                  <a:pt x="152519" y="7205"/>
                </a:lnTo>
                <a:lnTo>
                  <a:pt x="108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872742" y="4634229"/>
            <a:ext cx="219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/>
                <a:cs typeface="Verdana"/>
              </a:rPr>
              <a:t>2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39996" y="3811904"/>
            <a:ext cx="139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Wingdings"/>
                <a:cs typeface="Wingdings"/>
              </a:rPr>
              <a:t>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39996" y="4101465"/>
            <a:ext cx="2413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D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12870" y="2975610"/>
            <a:ext cx="713105" cy="1148080"/>
          </a:xfrm>
          <a:custGeom>
            <a:avLst/>
            <a:gdLst/>
            <a:ahLst/>
            <a:cxnLst/>
            <a:rect l="l" t="t" r="r" b="b"/>
            <a:pathLst>
              <a:path w="713104" h="1148079">
                <a:moveTo>
                  <a:pt x="0" y="0"/>
                </a:moveTo>
                <a:lnTo>
                  <a:pt x="712724" y="1148079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616958" y="4075938"/>
            <a:ext cx="828040" cy="1335405"/>
          </a:xfrm>
          <a:custGeom>
            <a:avLst/>
            <a:gdLst/>
            <a:ahLst/>
            <a:cxnLst/>
            <a:rect l="l" t="t" r="r" b="b"/>
            <a:pathLst>
              <a:path w="828039" h="1335404">
                <a:moveTo>
                  <a:pt x="0" y="0"/>
                </a:moveTo>
                <a:lnTo>
                  <a:pt x="828039" y="1334897"/>
                </a:lnTo>
              </a:path>
            </a:pathLst>
          </a:custGeom>
          <a:ln w="28956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446014" y="4075938"/>
            <a:ext cx="364490" cy="1197610"/>
          </a:xfrm>
          <a:custGeom>
            <a:avLst/>
            <a:gdLst/>
            <a:ahLst/>
            <a:cxnLst/>
            <a:rect l="l" t="t" r="r" b="b"/>
            <a:pathLst>
              <a:path w="364489" h="1197610">
                <a:moveTo>
                  <a:pt x="364363" y="0"/>
                </a:moveTo>
                <a:lnTo>
                  <a:pt x="0" y="1197229"/>
                </a:lnTo>
              </a:path>
            </a:pathLst>
          </a:custGeom>
          <a:ln w="28956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306948" y="5432247"/>
            <a:ext cx="200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E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633215" y="2804160"/>
            <a:ext cx="1078991" cy="1556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431791" y="3729228"/>
            <a:ext cx="1912619" cy="20939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752596" y="3276980"/>
            <a:ext cx="325755" cy="172720"/>
          </a:xfrm>
          <a:custGeom>
            <a:avLst/>
            <a:gdLst/>
            <a:ahLst/>
            <a:cxnLst/>
            <a:rect l="l" t="t" r="r" b="b"/>
            <a:pathLst>
              <a:path w="325754" h="172720">
                <a:moveTo>
                  <a:pt x="310133" y="0"/>
                </a:moveTo>
                <a:lnTo>
                  <a:pt x="282606" y="38195"/>
                </a:lnTo>
                <a:lnTo>
                  <a:pt x="250888" y="69723"/>
                </a:lnTo>
                <a:lnTo>
                  <a:pt x="214979" y="94583"/>
                </a:lnTo>
                <a:lnTo>
                  <a:pt x="174878" y="112776"/>
                </a:lnTo>
                <a:lnTo>
                  <a:pt x="132016" y="123771"/>
                </a:lnTo>
                <a:lnTo>
                  <a:pt x="88582" y="126825"/>
                </a:lnTo>
                <a:lnTo>
                  <a:pt x="44576" y="121902"/>
                </a:lnTo>
                <a:lnTo>
                  <a:pt x="0" y="108966"/>
                </a:lnTo>
                <a:lnTo>
                  <a:pt x="15239" y="152527"/>
                </a:lnTo>
                <a:lnTo>
                  <a:pt x="57987" y="166955"/>
                </a:lnTo>
                <a:lnTo>
                  <a:pt x="101473" y="172704"/>
                </a:lnTo>
                <a:lnTo>
                  <a:pt x="145720" y="169761"/>
                </a:lnTo>
                <a:lnTo>
                  <a:pt x="190753" y="158115"/>
                </a:lnTo>
                <a:lnTo>
                  <a:pt x="232737" y="139088"/>
                </a:lnTo>
                <a:lnTo>
                  <a:pt x="269160" y="113633"/>
                </a:lnTo>
                <a:lnTo>
                  <a:pt x="300035" y="81748"/>
                </a:lnTo>
                <a:lnTo>
                  <a:pt x="325374" y="43434"/>
                </a:lnTo>
                <a:lnTo>
                  <a:pt x="310133" y="0"/>
                </a:lnTo>
                <a:close/>
              </a:path>
            </a:pathLst>
          </a:custGeom>
          <a:solidFill>
            <a:srgbClr val="2525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817111" y="3466846"/>
            <a:ext cx="2063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Verdana"/>
                <a:cs typeface="Verdana"/>
              </a:rPr>
              <a:t>1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182996" y="4920424"/>
            <a:ext cx="317500" cy="191770"/>
          </a:xfrm>
          <a:custGeom>
            <a:avLst/>
            <a:gdLst/>
            <a:ahLst/>
            <a:cxnLst/>
            <a:rect l="l" t="t" r="r" b="b"/>
            <a:pathLst>
              <a:path w="317500" h="191770">
                <a:moveTo>
                  <a:pt x="108553" y="0"/>
                </a:moveTo>
                <a:lnTo>
                  <a:pt x="64190" y="1242"/>
                </a:lnTo>
                <a:lnTo>
                  <a:pt x="19303" y="10985"/>
                </a:lnTo>
                <a:lnTo>
                  <a:pt x="0" y="52895"/>
                </a:lnTo>
                <a:lnTo>
                  <a:pt x="46265" y="44731"/>
                </a:lnTo>
                <a:lnTo>
                  <a:pt x="90947" y="44259"/>
                </a:lnTo>
                <a:lnTo>
                  <a:pt x="134034" y="51502"/>
                </a:lnTo>
                <a:lnTo>
                  <a:pt x="175513" y="66484"/>
                </a:lnTo>
                <a:lnTo>
                  <a:pt x="213879" y="88509"/>
                </a:lnTo>
                <a:lnTo>
                  <a:pt x="247078" y="116665"/>
                </a:lnTo>
                <a:lnTo>
                  <a:pt x="275133" y="150941"/>
                </a:lnTo>
                <a:lnTo>
                  <a:pt x="298068" y="191325"/>
                </a:lnTo>
                <a:lnTo>
                  <a:pt x="317500" y="149415"/>
                </a:lnTo>
                <a:lnTo>
                  <a:pt x="297023" y="109291"/>
                </a:lnTo>
                <a:lnTo>
                  <a:pt x="269890" y="74834"/>
                </a:lnTo>
                <a:lnTo>
                  <a:pt x="236114" y="46045"/>
                </a:lnTo>
                <a:lnTo>
                  <a:pt x="195706" y="22923"/>
                </a:lnTo>
                <a:lnTo>
                  <a:pt x="152392" y="7235"/>
                </a:lnTo>
                <a:lnTo>
                  <a:pt x="1085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292344" y="4472432"/>
            <a:ext cx="219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/>
                <a:cs typeface="Verdana"/>
              </a:rPr>
              <a:t>2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650741" y="1866138"/>
            <a:ext cx="2174875" cy="2202180"/>
          </a:xfrm>
          <a:custGeom>
            <a:avLst/>
            <a:gdLst/>
            <a:ahLst/>
            <a:cxnLst/>
            <a:rect l="l" t="t" r="r" b="b"/>
            <a:pathLst>
              <a:path w="2174875" h="2202179">
                <a:moveTo>
                  <a:pt x="0" y="2202180"/>
                </a:moveTo>
                <a:lnTo>
                  <a:pt x="557022" y="0"/>
                </a:lnTo>
                <a:lnTo>
                  <a:pt x="2174748" y="2202180"/>
                </a:lnTo>
                <a:lnTo>
                  <a:pt x="0" y="2202180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125214" y="1424685"/>
            <a:ext cx="254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A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1182" y="3860038"/>
            <a:ext cx="2343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B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69685" y="4136263"/>
            <a:ext cx="231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C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10736" y="2593085"/>
            <a:ext cx="1873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F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75628" y="1947748"/>
            <a:ext cx="57810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辅助线：延长FD</a:t>
            </a:r>
            <a:r>
              <a:rPr sz="28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到</a:t>
            </a:r>
            <a:r>
              <a:rPr sz="28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点E，</a:t>
            </a:r>
            <a:r>
              <a:rPr sz="28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使</a:t>
            </a:r>
            <a:r>
              <a:rPr sz="28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DE=DF。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424673" y="3856990"/>
            <a:ext cx="20935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△</a:t>
            </a:r>
            <a:r>
              <a:rPr sz="2800" spc="-1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FBD</a:t>
            </a:r>
            <a:r>
              <a:rPr sz="2800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≌</a:t>
            </a:r>
            <a:r>
              <a:rPr sz="320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△</a:t>
            </a:r>
            <a:r>
              <a:rPr sz="2800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ECD</a:t>
            </a:r>
            <a:endParaRPr sz="28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476" y="540511"/>
            <a:ext cx="62117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12.</a:t>
            </a:r>
            <a:r>
              <a:rPr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角分线构造全等模型</a:t>
            </a:r>
            <a:endParaRPr sz="3600" dirty="0">
              <a:latin typeface="微软雅黑" charset="-122"/>
              <a:cs typeface="微软雅黑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2198" y="1602104"/>
            <a:ext cx="2573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一</a:t>
            </a:r>
            <a:r>
              <a:rPr sz="2400" b="1" spc="-5" dirty="0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角平分线垂两边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84932" y="2357627"/>
            <a:ext cx="4572000" cy="352958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836158" y="4930902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488" y="0"/>
                </a:lnTo>
              </a:path>
            </a:pathLst>
          </a:custGeom>
          <a:ln w="28956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846826" y="4930902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658"/>
                </a:lnTo>
              </a:path>
            </a:pathLst>
          </a:custGeom>
          <a:ln w="28956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987" y="909573"/>
            <a:ext cx="2576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</a:rPr>
              <a:t>二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r>
              <a:rPr sz="2400" dirty="0">
                <a:solidFill>
                  <a:srgbClr val="FF0000"/>
                </a:solidFill>
              </a:rPr>
              <a:t>角平分线垂中间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49677" y="4130622"/>
            <a:ext cx="162593" cy="15490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50431" y="4135471"/>
            <a:ext cx="114300" cy="157480"/>
          </a:xfrm>
          <a:custGeom>
            <a:avLst/>
            <a:gdLst/>
            <a:ahLst/>
            <a:cxnLst/>
            <a:rect l="l" t="t" r="r" b="b"/>
            <a:pathLst>
              <a:path w="114300" h="157479">
                <a:moveTo>
                  <a:pt x="43629" y="157010"/>
                </a:moveTo>
                <a:lnTo>
                  <a:pt x="0" y="43536"/>
                </a:lnTo>
                <a:lnTo>
                  <a:pt x="113868" y="0"/>
                </a:lnTo>
              </a:path>
            </a:pathLst>
          </a:custGeom>
          <a:ln w="104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00526" y="5216998"/>
            <a:ext cx="3766820" cy="0"/>
          </a:xfrm>
          <a:custGeom>
            <a:avLst/>
            <a:gdLst/>
            <a:ahLst/>
            <a:cxnLst/>
            <a:rect l="l" t="t" r="r" b="b"/>
            <a:pathLst>
              <a:path w="3766820">
                <a:moveTo>
                  <a:pt x="0" y="0"/>
                </a:moveTo>
                <a:lnTo>
                  <a:pt x="0" y="0"/>
                </a:lnTo>
                <a:lnTo>
                  <a:pt x="3766205" y="0"/>
                </a:lnTo>
              </a:path>
            </a:pathLst>
          </a:custGeom>
          <a:ln w="104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0526" y="2419351"/>
            <a:ext cx="3119120" cy="2797810"/>
          </a:xfrm>
          <a:custGeom>
            <a:avLst/>
            <a:gdLst/>
            <a:ahLst/>
            <a:cxnLst/>
            <a:rect l="l" t="t" r="r" b="b"/>
            <a:pathLst>
              <a:path w="3119120" h="2797810">
                <a:moveTo>
                  <a:pt x="0" y="2797646"/>
                </a:moveTo>
                <a:lnTo>
                  <a:pt x="0" y="2797646"/>
                </a:lnTo>
                <a:lnTo>
                  <a:pt x="3118760" y="0"/>
                </a:lnTo>
              </a:path>
            </a:pathLst>
          </a:custGeom>
          <a:ln w="104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00526" y="3791170"/>
            <a:ext cx="3725545" cy="1426210"/>
          </a:xfrm>
          <a:custGeom>
            <a:avLst/>
            <a:gdLst/>
            <a:ahLst/>
            <a:cxnLst/>
            <a:rect l="l" t="t" r="r" b="b"/>
            <a:pathLst>
              <a:path w="3725545" h="1426210">
                <a:moveTo>
                  <a:pt x="0" y="1425828"/>
                </a:moveTo>
                <a:lnTo>
                  <a:pt x="0" y="1425828"/>
                </a:lnTo>
                <a:lnTo>
                  <a:pt x="3725053" y="0"/>
                </a:lnTo>
              </a:path>
            </a:pathLst>
          </a:custGeom>
          <a:ln w="104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45532" y="3292768"/>
            <a:ext cx="368935" cy="962025"/>
          </a:xfrm>
          <a:custGeom>
            <a:avLst/>
            <a:gdLst/>
            <a:ahLst/>
            <a:cxnLst/>
            <a:rect l="l" t="t" r="r" b="b"/>
            <a:pathLst>
              <a:path w="368935" h="962025">
                <a:moveTo>
                  <a:pt x="0" y="0"/>
                </a:moveTo>
                <a:lnTo>
                  <a:pt x="0" y="0"/>
                </a:lnTo>
                <a:lnTo>
                  <a:pt x="368322" y="961673"/>
                </a:lnTo>
              </a:path>
            </a:pathLst>
          </a:custGeom>
          <a:ln w="104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97480" y="4238384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208" y="0"/>
                </a:moveTo>
                <a:lnTo>
                  <a:pt x="7540" y="0"/>
                </a:lnTo>
                <a:lnTo>
                  <a:pt x="0" y="7220"/>
                </a:lnTo>
                <a:lnTo>
                  <a:pt x="0" y="24893"/>
                </a:lnTo>
                <a:lnTo>
                  <a:pt x="7540" y="32436"/>
                </a:lnTo>
                <a:lnTo>
                  <a:pt x="25208" y="32436"/>
                </a:lnTo>
                <a:lnTo>
                  <a:pt x="32641" y="24893"/>
                </a:lnTo>
                <a:lnTo>
                  <a:pt x="32641" y="7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54077" y="4215835"/>
            <a:ext cx="18415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b="1" i="1" spc="-10" dirty="0">
                <a:latin typeface="Times New Roman"/>
                <a:cs typeface="Times New Roman"/>
              </a:rPr>
              <a:t>P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65263" y="5200952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85" y="0"/>
                </a:moveTo>
                <a:lnTo>
                  <a:pt x="7217" y="0"/>
                </a:lnTo>
                <a:lnTo>
                  <a:pt x="0" y="7220"/>
                </a:lnTo>
                <a:lnTo>
                  <a:pt x="0" y="25151"/>
                </a:lnTo>
                <a:lnTo>
                  <a:pt x="7217" y="32371"/>
                </a:lnTo>
                <a:lnTo>
                  <a:pt x="24885" y="32371"/>
                </a:lnTo>
                <a:lnTo>
                  <a:pt x="32318" y="25151"/>
                </a:lnTo>
                <a:lnTo>
                  <a:pt x="32318" y="7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4216" y="5200952"/>
            <a:ext cx="33020" cy="32384"/>
          </a:xfrm>
          <a:custGeom>
            <a:avLst/>
            <a:gdLst/>
            <a:ahLst/>
            <a:cxnLst/>
            <a:rect l="l" t="t" r="r" b="b"/>
            <a:pathLst>
              <a:path w="33019" h="32385">
                <a:moveTo>
                  <a:pt x="25132" y="0"/>
                </a:moveTo>
                <a:lnTo>
                  <a:pt x="7487" y="0"/>
                </a:lnTo>
                <a:lnTo>
                  <a:pt x="0" y="7220"/>
                </a:lnTo>
                <a:lnTo>
                  <a:pt x="0" y="25151"/>
                </a:lnTo>
                <a:lnTo>
                  <a:pt x="7487" y="32371"/>
                </a:lnTo>
                <a:lnTo>
                  <a:pt x="25132" y="32371"/>
                </a:lnTo>
                <a:lnTo>
                  <a:pt x="32620" y="25151"/>
                </a:lnTo>
                <a:lnTo>
                  <a:pt x="32620" y="7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02207" y="5070004"/>
            <a:ext cx="21272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b="1" i="1" spc="-10" dirty="0">
                <a:latin typeface="Times New Roman"/>
                <a:cs typeface="Times New Roman"/>
              </a:rPr>
              <a:t>O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850680" y="5200952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962" y="0"/>
                </a:moveTo>
                <a:lnTo>
                  <a:pt x="7217" y="0"/>
                </a:lnTo>
                <a:lnTo>
                  <a:pt x="0" y="7220"/>
                </a:lnTo>
                <a:lnTo>
                  <a:pt x="0" y="25151"/>
                </a:lnTo>
                <a:lnTo>
                  <a:pt x="7217" y="32371"/>
                </a:lnTo>
                <a:lnTo>
                  <a:pt x="25962" y="32371"/>
                </a:lnTo>
                <a:lnTo>
                  <a:pt x="32318" y="25151"/>
                </a:lnTo>
                <a:lnTo>
                  <a:pt x="32318" y="7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935905" y="5005272"/>
            <a:ext cx="21272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b="1" i="1" spc="-10" dirty="0">
                <a:latin typeface="Times New Roman"/>
                <a:cs typeface="Times New Roman"/>
              </a:rPr>
              <a:t>N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03235" y="2402972"/>
            <a:ext cx="32384" cy="33020"/>
          </a:xfrm>
          <a:custGeom>
            <a:avLst/>
            <a:gdLst/>
            <a:ahLst/>
            <a:cxnLst/>
            <a:rect l="l" t="t" r="r" b="b"/>
            <a:pathLst>
              <a:path w="32385" h="33019">
                <a:moveTo>
                  <a:pt x="25639" y="0"/>
                </a:moveTo>
                <a:lnTo>
                  <a:pt x="7217" y="0"/>
                </a:lnTo>
                <a:lnTo>
                  <a:pt x="0" y="6465"/>
                </a:lnTo>
                <a:lnTo>
                  <a:pt x="0" y="25216"/>
                </a:lnTo>
                <a:lnTo>
                  <a:pt x="7217" y="32436"/>
                </a:lnTo>
                <a:lnTo>
                  <a:pt x="25639" y="32436"/>
                </a:lnTo>
                <a:lnTo>
                  <a:pt x="32318" y="25216"/>
                </a:lnTo>
                <a:lnTo>
                  <a:pt x="32318" y="64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809528" y="3774790"/>
            <a:ext cx="32384" cy="33020"/>
          </a:xfrm>
          <a:custGeom>
            <a:avLst/>
            <a:gdLst/>
            <a:ahLst/>
            <a:cxnLst/>
            <a:rect l="l" t="t" r="r" b="b"/>
            <a:pathLst>
              <a:path w="32385" h="33020">
                <a:moveTo>
                  <a:pt x="24885" y="0"/>
                </a:moveTo>
                <a:lnTo>
                  <a:pt x="7217" y="0"/>
                </a:lnTo>
                <a:lnTo>
                  <a:pt x="0" y="6465"/>
                </a:lnTo>
                <a:lnTo>
                  <a:pt x="0" y="25216"/>
                </a:lnTo>
                <a:lnTo>
                  <a:pt x="7217" y="32436"/>
                </a:lnTo>
                <a:lnTo>
                  <a:pt x="24885" y="32436"/>
                </a:lnTo>
                <a:lnTo>
                  <a:pt x="32318" y="25216"/>
                </a:lnTo>
                <a:lnTo>
                  <a:pt x="32318" y="64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229265" y="3276495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962" y="0"/>
                </a:moveTo>
                <a:lnTo>
                  <a:pt x="7433" y="0"/>
                </a:lnTo>
                <a:lnTo>
                  <a:pt x="0" y="7435"/>
                </a:lnTo>
                <a:lnTo>
                  <a:pt x="0" y="25108"/>
                </a:lnTo>
                <a:lnTo>
                  <a:pt x="7433" y="32328"/>
                </a:lnTo>
                <a:lnTo>
                  <a:pt x="25962" y="32328"/>
                </a:lnTo>
                <a:lnTo>
                  <a:pt x="32318" y="25108"/>
                </a:lnTo>
                <a:lnTo>
                  <a:pt x="32318" y="74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993245" y="2088267"/>
            <a:ext cx="1497330" cy="1189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0"/>
              </a:spcBef>
            </a:pPr>
            <a:r>
              <a:rPr sz="2050" b="1" i="1" spc="-10" dirty="0">
                <a:latin typeface="Times New Roman"/>
                <a:cs typeface="Times New Roman"/>
              </a:rPr>
              <a:t>M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sz="2050" b="1" i="1" spc="-10" dirty="0">
                <a:latin typeface="Times New Roman"/>
                <a:cs typeface="Times New Roman"/>
              </a:rPr>
              <a:t>A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604259" y="4245864"/>
            <a:ext cx="371475" cy="996950"/>
          </a:xfrm>
          <a:custGeom>
            <a:avLst/>
            <a:gdLst/>
            <a:ahLst/>
            <a:cxnLst/>
            <a:rect l="l" t="t" r="r" b="b"/>
            <a:pathLst>
              <a:path w="371475" h="996950">
                <a:moveTo>
                  <a:pt x="0" y="0"/>
                </a:moveTo>
                <a:lnTo>
                  <a:pt x="371220" y="996442"/>
                </a:lnTo>
              </a:path>
            </a:pathLst>
          </a:custGeom>
          <a:ln w="12191">
            <a:solidFill>
              <a:srgbClr val="EC6B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979290" y="5309996"/>
            <a:ext cx="182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B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65366" y="53340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01.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三线八角</a:t>
            </a:r>
            <a:endParaRPr lang="zh-CN" altLang="en-US" b="1" dirty="0"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8200" y="1155841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02.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拐角模型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45023" y="1734761"/>
            <a:ext cx="1943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b="1" dirty="0">
                <a:solidFill>
                  <a:srgbClr val="007964"/>
                </a:solidFill>
                <a:latin typeface="+mn-ea"/>
                <a:cs typeface="微软雅黑" charset="-122"/>
              </a:rPr>
              <a:t>03.</a:t>
            </a:r>
            <a:r>
              <a:rPr lang="zh-CN" altLang="en-US" b="1" dirty="0">
                <a:solidFill>
                  <a:srgbClr val="007964"/>
                </a:solidFill>
                <a:latin typeface="+mn-ea"/>
                <a:cs typeface="微软雅黑" charset="-122"/>
              </a:rPr>
              <a:t>等积变换模型</a:t>
            </a:r>
            <a:endParaRPr lang="zh-CN" altLang="en-US" b="1" dirty="0">
              <a:latin typeface="+mn-ea"/>
              <a:cs typeface="微软雅黑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4844" y="230789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04.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八字模型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69854" y="2792576"/>
            <a:ext cx="1449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pc="-5" dirty="0">
                <a:solidFill>
                  <a:srgbClr val="007964"/>
                </a:solidFill>
                <a:latin typeface="+mn-ea"/>
              </a:rPr>
              <a:t>05.</a:t>
            </a:r>
            <a:r>
              <a:rPr lang="zh-CN" altLang="en-US" b="1" spc="-5" dirty="0">
                <a:solidFill>
                  <a:srgbClr val="007964"/>
                </a:solidFill>
                <a:latin typeface="+mn-ea"/>
              </a:rPr>
              <a:t>飞镖模型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35919" y="3320891"/>
            <a:ext cx="2370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pc="-5" dirty="0">
                <a:solidFill>
                  <a:srgbClr val="007964"/>
                </a:solidFill>
                <a:latin typeface="+mn-ea"/>
              </a:rPr>
              <a:t>06.</a:t>
            </a:r>
            <a:r>
              <a:rPr lang="zh-CN" altLang="en-US" b="1" spc="-5" dirty="0">
                <a:solidFill>
                  <a:srgbClr val="007964"/>
                </a:solidFill>
                <a:latin typeface="+mn-ea"/>
              </a:rPr>
              <a:t>内内角平分线模型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8" name="object 2"/>
          <p:cNvSpPr txBox="1"/>
          <p:nvPr/>
        </p:nvSpPr>
        <p:spPr>
          <a:xfrm>
            <a:off x="937236" y="3881397"/>
            <a:ext cx="260643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altLang="zh-CN" b="1" spc="-5" dirty="0" smtClean="0">
                <a:solidFill>
                  <a:srgbClr val="007964"/>
                </a:solidFill>
                <a:latin typeface="+mn-ea"/>
                <a:ea typeface="+mn-ea"/>
              </a:rPr>
              <a:t>07.</a:t>
            </a:r>
            <a:r>
              <a:rPr lang="zh-CN" altLang="en-US" b="1" spc="-5" dirty="0" smtClean="0">
                <a:solidFill>
                  <a:srgbClr val="007964"/>
                </a:solidFill>
                <a:latin typeface="+mn-ea"/>
                <a:ea typeface="+mn-ea"/>
              </a:rPr>
              <a:t>内外角平分线模型</a:t>
            </a: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45023" y="4390950"/>
            <a:ext cx="2370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pc="-5" dirty="0">
                <a:solidFill>
                  <a:srgbClr val="007964"/>
                </a:solidFill>
                <a:latin typeface="+mn-ea"/>
              </a:rPr>
              <a:t>08.</a:t>
            </a:r>
            <a:r>
              <a:rPr lang="zh-CN" altLang="en-US" b="1" spc="-5" dirty="0">
                <a:solidFill>
                  <a:srgbClr val="007964"/>
                </a:solidFill>
                <a:latin typeface="+mn-ea"/>
              </a:rPr>
              <a:t>外外角平分线模型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8200" y="4931761"/>
            <a:ext cx="2600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pc="-5" dirty="0">
                <a:solidFill>
                  <a:srgbClr val="007964"/>
                </a:solidFill>
                <a:latin typeface="+mn-ea"/>
              </a:rPr>
              <a:t>09.</a:t>
            </a:r>
            <a:r>
              <a:rPr lang="zh-CN" altLang="en-US" b="1" spc="-5" dirty="0">
                <a:solidFill>
                  <a:srgbClr val="007964"/>
                </a:solidFill>
                <a:latin typeface="+mn-ea"/>
              </a:rPr>
              <a:t>平行平分出等腰模型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45023" y="5465161"/>
            <a:ext cx="3068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10.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等面积模型</a:t>
            </a:r>
            <a:r>
              <a:rPr lang="en-US" altLang="zh-CN" b="1" dirty="0">
                <a:solidFill>
                  <a:srgbClr val="007964"/>
                </a:solidFill>
                <a:latin typeface="+mn-ea"/>
              </a:rPr>
              <a:t>:</a:t>
            </a:r>
            <a:r>
              <a:rPr lang="en-US" altLang="zh-CN" b="1" spc="-10" dirty="0">
                <a:solidFill>
                  <a:srgbClr val="007964"/>
                </a:solidFill>
                <a:latin typeface="+mn-ea"/>
              </a:rPr>
              <a:t>D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是</a:t>
            </a:r>
            <a:r>
              <a:rPr lang="en-US" altLang="zh-CN" b="1" spc="-5" dirty="0">
                <a:solidFill>
                  <a:srgbClr val="007964"/>
                </a:solidFill>
                <a:latin typeface="+mn-ea"/>
              </a:rPr>
              <a:t>B</a:t>
            </a:r>
            <a:r>
              <a:rPr lang="en-US" altLang="zh-CN" b="1" dirty="0">
                <a:solidFill>
                  <a:srgbClr val="007964"/>
                </a:solidFill>
                <a:latin typeface="+mn-ea"/>
              </a:rPr>
              <a:t>C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的中点</a:t>
            </a:r>
            <a:endParaRPr lang="zh-CN" altLang="en-US" b="1" dirty="0"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962400" y="542596"/>
            <a:ext cx="3441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11.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倍长中线模型：</a:t>
            </a:r>
            <a:r>
              <a:rPr lang="en-US" altLang="zh-CN" b="1" spc="-10" dirty="0">
                <a:solidFill>
                  <a:srgbClr val="007964"/>
                </a:solidFill>
                <a:latin typeface="+mn-ea"/>
              </a:rPr>
              <a:t>D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是</a:t>
            </a:r>
            <a:r>
              <a:rPr lang="en-US" altLang="zh-CN" b="1" spc="-5" dirty="0">
                <a:solidFill>
                  <a:srgbClr val="007964"/>
                </a:solidFill>
                <a:latin typeface="+mn-ea"/>
              </a:rPr>
              <a:t>B</a:t>
            </a:r>
            <a:r>
              <a:rPr lang="en-US" altLang="zh-CN" b="1" dirty="0">
                <a:solidFill>
                  <a:srgbClr val="007964"/>
                </a:solidFill>
                <a:latin typeface="+mn-ea"/>
              </a:rPr>
              <a:t>C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的中点</a:t>
            </a:r>
            <a:endParaRPr lang="zh-CN" altLang="en-US" b="1" dirty="0"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962400" y="1040222"/>
            <a:ext cx="2640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b="1" dirty="0">
                <a:solidFill>
                  <a:srgbClr val="007964"/>
                </a:solidFill>
                <a:latin typeface="+mn-ea"/>
                <a:cs typeface="微软雅黑" charset="-122"/>
              </a:rPr>
              <a:t>12.</a:t>
            </a:r>
            <a:r>
              <a:rPr lang="zh-CN" altLang="en-US" b="1" dirty="0">
                <a:solidFill>
                  <a:srgbClr val="007964"/>
                </a:solidFill>
                <a:latin typeface="+mn-ea"/>
                <a:cs typeface="微软雅黑" charset="-122"/>
              </a:rPr>
              <a:t>角分线构造全等模型</a:t>
            </a:r>
            <a:endParaRPr lang="zh-CN" altLang="en-US" b="1" dirty="0">
              <a:latin typeface="+mn-ea"/>
              <a:cs typeface="微软雅黑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032156" y="160020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13.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三垂模型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029923" y="2169878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14.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手拉手模型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12844" y="2754868"/>
            <a:ext cx="1449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pc="-5" dirty="0">
                <a:solidFill>
                  <a:srgbClr val="007964"/>
                </a:solidFill>
                <a:latin typeface="+mn-ea"/>
              </a:rPr>
              <a:t>15.</a:t>
            </a:r>
            <a:r>
              <a:rPr lang="zh-CN" altLang="en-US" b="1" spc="-5" dirty="0">
                <a:solidFill>
                  <a:srgbClr val="007964"/>
                </a:solidFill>
                <a:latin typeface="+mn-ea"/>
              </a:rPr>
              <a:t>半角模型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076639" y="3276600"/>
            <a:ext cx="1943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b="1" dirty="0">
                <a:solidFill>
                  <a:srgbClr val="007964"/>
                </a:solidFill>
                <a:latin typeface="+mn-ea"/>
                <a:cs typeface="微软雅黑" charset="-122"/>
              </a:rPr>
              <a:t>16.</a:t>
            </a:r>
            <a:r>
              <a:rPr lang="zh-CN" altLang="en-US" b="1" dirty="0">
                <a:solidFill>
                  <a:srgbClr val="007964"/>
                </a:solidFill>
                <a:latin typeface="+mn-ea"/>
                <a:cs typeface="微软雅黑" charset="-122"/>
              </a:rPr>
              <a:t>将军饮马模型</a:t>
            </a:r>
            <a:endParaRPr lang="zh-CN" altLang="en-US" b="1" dirty="0">
              <a:latin typeface="+mn-ea"/>
              <a:cs typeface="微软雅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156675" y="3897868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b="1" dirty="0">
                <a:solidFill>
                  <a:srgbClr val="007964"/>
                </a:solidFill>
                <a:latin typeface="+mn-ea"/>
                <a:cs typeface="微软雅黑" charset="-122"/>
              </a:rPr>
              <a:t>17.</a:t>
            </a:r>
            <a:r>
              <a:rPr lang="zh-CN" altLang="en-US" b="1" dirty="0">
                <a:solidFill>
                  <a:srgbClr val="007964"/>
                </a:solidFill>
                <a:latin typeface="+mn-ea"/>
                <a:cs typeface="微软雅黑" charset="-122"/>
              </a:rPr>
              <a:t>费马点模型</a:t>
            </a:r>
            <a:endParaRPr lang="zh-CN" altLang="en-US" b="1" dirty="0">
              <a:latin typeface="+mn-ea"/>
              <a:cs typeface="微软雅黑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191000" y="4431268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18.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中位线模型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185862" y="4964668"/>
            <a:ext cx="1910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pc="-5" dirty="0">
                <a:solidFill>
                  <a:srgbClr val="007964"/>
                </a:solidFill>
                <a:latin typeface="+mn-ea"/>
              </a:rPr>
              <a:t>19.</a:t>
            </a:r>
            <a:r>
              <a:rPr lang="zh-CN" altLang="en-US" b="1" spc="-5" dirty="0">
                <a:solidFill>
                  <a:srgbClr val="007964"/>
                </a:solidFill>
                <a:latin typeface="+mn-ea"/>
              </a:rPr>
              <a:t>斜边中线模型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256291" y="5498068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20.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平移构造全等</a:t>
            </a:r>
            <a:endParaRPr lang="zh-CN" altLang="en-US" b="1" dirty="0"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814644" y="542596"/>
            <a:ext cx="2400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b="1" spc="-5" dirty="0">
                <a:solidFill>
                  <a:srgbClr val="007964"/>
                </a:solidFill>
                <a:latin typeface="+mn-ea"/>
                <a:cs typeface="微软雅黑" charset="-122"/>
              </a:rPr>
              <a:t>21.</a:t>
            </a:r>
            <a:r>
              <a:rPr lang="zh-CN" altLang="en-US" b="1" spc="-5" dirty="0">
                <a:solidFill>
                  <a:srgbClr val="007964"/>
                </a:solidFill>
                <a:latin typeface="+mn-ea"/>
                <a:cs typeface="微软雅黑" charset="-122"/>
              </a:rPr>
              <a:t>对称构造全等模型</a:t>
            </a:r>
            <a:endParaRPr lang="zh-CN" altLang="en-US" b="1" dirty="0">
              <a:latin typeface="+mn-ea"/>
              <a:cs typeface="微软雅黑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814644" y="1090136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22.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射影定理模型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814644" y="1623536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23.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相似八大模型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814644" y="2080736"/>
            <a:ext cx="3070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24.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二次函数中等积变换模型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813158" y="2614136"/>
            <a:ext cx="3105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b="1" dirty="0">
                <a:solidFill>
                  <a:srgbClr val="007964"/>
                </a:solidFill>
                <a:latin typeface="+mn-ea"/>
                <a:cs typeface="微软雅黑" charset="-122"/>
              </a:rPr>
              <a:t>25.</a:t>
            </a:r>
            <a:r>
              <a:rPr lang="zh-CN" altLang="en-US" b="1" dirty="0">
                <a:solidFill>
                  <a:srgbClr val="007964"/>
                </a:solidFill>
                <a:latin typeface="+mn-ea"/>
                <a:cs typeface="微软雅黑" charset="-122"/>
              </a:rPr>
              <a:t>二次函数中线段最值模型</a:t>
            </a:r>
            <a:endParaRPr lang="zh-CN" altLang="en-US" b="1" dirty="0">
              <a:latin typeface="+mn-ea"/>
              <a:cs typeface="微软雅黑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772400" y="3220239"/>
            <a:ext cx="3105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b="1" dirty="0">
                <a:solidFill>
                  <a:srgbClr val="007964"/>
                </a:solidFill>
                <a:latin typeface="+mn-ea"/>
                <a:cs typeface="微软雅黑" charset="-122"/>
              </a:rPr>
              <a:t>26.</a:t>
            </a:r>
            <a:r>
              <a:rPr lang="zh-CN" altLang="en-US" b="1" dirty="0">
                <a:solidFill>
                  <a:srgbClr val="007964"/>
                </a:solidFill>
                <a:latin typeface="+mn-ea"/>
                <a:cs typeface="微软雅黑" charset="-122"/>
              </a:rPr>
              <a:t>二次函数中面积最值模型</a:t>
            </a:r>
            <a:endParaRPr lang="zh-CN" altLang="en-US" b="1" dirty="0">
              <a:solidFill>
                <a:srgbClr val="007964"/>
              </a:solidFill>
              <a:latin typeface="+mn-ea"/>
              <a:cs typeface="微软雅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824125" y="3745468"/>
            <a:ext cx="4139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27.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二次函数中等腰三角形存在性</a:t>
            </a:r>
            <a:r>
              <a:rPr lang="zh-CN" altLang="en-US" b="1" dirty="0" smtClean="0">
                <a:solidFill>
                  <a:srgbClr val="007964"/>
                </a:solidFill>
                <a:latin typeface="+mn-ea"/>
              </a:rPr>
              <a:t>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783643" y="4357863"/>
            <a:ext cx="399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28.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二次函数中直角三角形存在性模型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783643" y="4868297"/>
            <a:ext cx="399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29.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二次函数中平行四边形存在性模型</a:t>
            </a:r>
            <a:endParaRPr lang="zh-CN" altLang="en-US" b="1" dirty="0">
              <a:latin typeface="+mn-ea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7813158" y="5421868"/>
            <a:ext cx="399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7964"/>
                </a:solidFill>
                <a:latin typeface="+mn-ea"/>
              </a:rPr>
              <a:t>30.</a:t>
            </a:r>
            <a:r>
              <a:rPr lang="zh-CN" altLang="en-US" b="1" dirty="0">
                <a:solidFill>
                  <a:srgbClr val="007964"/>
                </a:solidFill>
                <a:latin typeface="+mn-ea"/>
              </a:rPr>
              <a:t>二次函数中平行四边形存在性模型</a:t>
            </a:r>
            <a:endParaRPr lang="zh-CN" altLang="en-US" b="1" dirty="0">
              <a:latin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80926"/>
            <a:ext cx="12192000" cy="207707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928877" y="4357878"/>
            <a:ext cx="3215005" cy="1905"/>
          </a:xfrm>
          <a:custGeom>
            <a:avLst/>
            <a:gdLst/>
            <a:ahLst/>
            <a:cxnLst/>
            <a:rect l="l" t="t" r="r" b="b"/>
            <a:pathLst>
              <a:path w="3215004" h="1904">
                <a:moveTo>
                  <a:pt x="0" y="0"/>
                </a:moveTo>
                <a:lnTo>
                  <a:pt x="3214751" y="1651"/>
                </a:lnTo>
              </a:path>
            </a:pathLst>
          </a:custGeom>
          <a:ln w="38099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928877" y="2215133"/>
            <a:ext cx="2286000" cy="2143125"/>
          </a:xfrm>
          <a:custGeom>
            <a:avLst/>
            <a:gdLst/>
            <a:ahLst/>
            <a:cxnLst/>
            <a:rect l="l" t="t" r="r" b="b"/>
            <a:pathLst>
              <a:path w="2286000" h="2143125">
                <a:moveTo>
                  <a:pt x="0" y="2143124"/>
                </a:moveTo>
                <a:lnTo>
                  <a:pt x="2286000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928877" y="3358134"/>
            <a:ext cx="2786380" cy="1000125"/>
          </a:xfrm>
          <a:custGeom>
            <a:avLst/>
            <a:gdLst/>
            <a:ahLst/>
            <a:cxnLst/>
            <a:rect l="l" t="t" r="r" b="b"/>
            <a:pathLst>
              <a:path w="2786379" h="1000125">
                <a:moveTo>
                  <a:pt x="0" y="1000124"/>
                </a:moveTo>
                <a:lnTo>
                  <a:pt x="2786126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215133" y="2571750"/>
            <a:ext cx="643255" cy="1357630"/>
          </a:xfrm>
          <a:custGeom>
            <a:avLst/>
            <a:gdLst/>
            <a:ahLst/>
            <a:cxnLst/>
            <a:rect l="l" t="t" r="r" b="b"/>
            <a:pathLst>
              <a:path w="643255" h="1357629">
                <a:moveTo>
                  <a:pt x="0" y="1357376"/>
                </a:moveTo>
                <a:lnTo>
                  <a:pt x="643001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215133" y="3929634"/>
            <a:ext cx="1143000" cy="428625"/>
          </a:xfrm>
          <a:custGeom>
            <a:avLst/>
            <a:gdLst/>
            <a:ahLst/>
            <a:cxnLst/>
            <a:rect l="l" t="t" r="r" b="b"/>
            <a:pathLst>
              <a:path w="1143000" h="428625">
                <a:moveTo>
                  <a:pt x="0" y="0"/>
                </a:moveTo>
                <a:lnTo>
                  <a:pt x="1143000" y="428625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001005" y="4357878"/>
            <a:ext cx="3215005" cy="1905"/>
          </a:xfrm>
          <a:custGeom>
            <a:avLst/>
            <a:gdLst/>
            <a:ahLst/>
            <a:cxnLst/>
            <a:rect l="l" t="t" r="r" b="b"/>
            <a:pathLst>
              <a:path w="3215004" h="1904">
                <a:moveTo>
                  <a:pt x="0" y="0"/>
                </a:moveTo>
                <a:lnTo>
                  <a:pt x="3214751" y="1651"/>
                </a:lnTo>
              </a:path>
            </a:pathLst>
          </a:custGeom>
          <a:ln w="38099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001005" y="2215133"/>
            <a:ext cx="2286000" cy="2143125"/>
          </a:xfrm>
          <a:custGeom>
            <a:avLst/>
            <a:gdLst/>
            <a:ahLst/>
            <a:cxnLst/>
            <a:rect l="l" t="t" r="r" b="b"/>
            <a:pathLst>
              <a:path w="2286000" h="2143125">
                <a:moveTo>
                  <a:pt x="0" y="2143124"/>
                </a:moveTo>
                <a:lnTo>
                  <a:pt x="2286000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001005" y="3358134"/>
            <a:ext cx="2786380" cy="1000125"/>
          </a:xfrm>
          <a:custGeom>
            <a:avLst/>
            <a:gdLst/>
            <a:ahLst/>
            <a:cxnLst/>
            <a:rect l="l" t="t" r="r" b="b"/>
            <a:pathLst>
              <a:path w="2786379" h="1000125">
                <a:moveTo>
                  <a:pt x="0" y="1000124"/>
                </a:moveTo>
                <a:lnTo>
                  <a:pt x="2786126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002273" y="3429761"/>
            <a:ext cx="1214755" cy="142875"/>
          </a:xfrm>
          <a:custGeom>
            <a:avLst/>
            <a:gdLst/>
            <a:ahLst/>
            <a:cxnLst/>
            <a:rect l="l" t="t" r="r" b="b"/>
            <a:pathLst>
              <a:path w="1214754" h="142875">
                <a:moveTo>
                  <a:pt x="0" y="0"/>
                </a:moveTo>
                <a:lnTo>
                  <a:pt x="1214501" y="142875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144005" y="3573017"/>
            <a:ext cx="1071880" cy="786130"/>
          </a:xfrm>
          <a:custGeom>
            <a:avLst/>
            <a:gdLst/>
            <a:ahLst/>
            <a:cxnLst/>
            <a:rect l="l" t="t" r="r" b="b"/>
            <a:pathLst>
              <a:path w="1071879" h="786129">
                <a:moveTo>
                  <a:pt x="1071626" y="0"/>
                </a:moveTo>
                <a:lnTo>
                  <a:pt x="0" y="785876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>
            <a:spLocks noGrp="1"/>
          </p:cNvSpPr>
          <p:nvPr>
            <p:ph type="title"/>
          </p:nvPr>
        </p:nvSpPr>
        <p:spPr>
          <a:xfrm>
            <a:off x="303987" y="909573"/>
            <a:ext cx="31864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</a:rPr>
              <a:t>三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r>
              <a:rPr sz="2400" dirty="0">
                <a:solidFill>
                  <a:srgbClr val="FF0000"/>
                </a:solidFill>
              </a:rPr>
              <a:t>角平分线构造轴对称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402716"/>
            <a:ext cx="319623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13.</a:t>
            </a:r>
            <a:r>
              <a:rPr sz="3600" dirty="0" smtClean="0">
                <a:solidFill>
                  <a:srgbClr val="007964"/>
                </a:solidFill>
              </a:rPr>
              <a:t>三垂模型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704619" y="1591949"/>
            <a:ext cx="2531405" cy="172175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537714" y="1591949"/>
            <a:ext cx="1844119" cy="1721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3127" y="3709415"/>
            <a:ext cx="1895856" cy="1837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71315" y="3874008"/>
            <a:ext cx="1761743" cy="1837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31762" y="1622408"/>
            <a:ext cx="1419860" cy="1453515"/>
          </a:xfrm>
          <a:custGeom>
            <a:avLst/>
            <a:gdLst/>
            <a:ahLst/>
            <a:cxnLst/>
            <a:rect l="l" t="t" r="r" b="b"/>
            <a:pathLst>
              <a:path w="1419859" h="1453514">
                <a:moveTo>
                  <a:pt x="1392076" y="0"/>
                </a:moveTo>
                <a:lnTo>
                  <a:pt x="0" y="1426866"/>
                </a:lnTo>
                <a:lnTo>
                  <a:pt x="27412" y="1453471"/>
                </a:lnTo>
                <a:lnTo>
                  <a:pt x="1419407" y="26553"/>
                </a:lnTo>
                <a:lnTo>
                  <a:pt x="13920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645468" y="3062582"/>
            <a:ext cx="2776855" cy="0"/>
          </a:xfrm>
          <a:custGeom>
            <a:avLst/>
            <a:gdLst/>
            <a:ahLst/>
            <a:cxnLst/>
            <a:rect l="l" t="t" r="r" b="b"/>
            <a:pathLst>
              <a:path w="2776854">
                <a:moveTo>
                  <a:pt x="0" y="0"/>
                </a:moveTo>
                <a:lnTo>
                  <a:pt x="2776423" y="0"/>
                </a:lnTo>
              </a:path>
            </a:pathLst>
          </a:custGeom>
          <a:ln w="381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023737" y="1622408"/>
            <a:ext cx="1412240" cy="1453515"/>
          </a:xfrm>
          <a:custGeom>
            <a:avLst/>
            <a:gdLst/>
            <a:ahLst/>
            <a:cxnLst/>
            <a:rect l="l" t="t" r="r" b="b"/>
            <a:pathLst>
              <a:path w="1412240" h="1453514">
                <a:moveTo>
                  <a:pt x="27534" y="0"/>
                </a:moveTo>
                <a:lnTo>
                  <a:pt x="0" y="26553"/>
                </a:lnTo>
                <a:lnTo>
                  <a:pt x="1384387" y="1453440"/>
                </a:lnTo>
                <a:lnTo>
                  <a:pt x="1411922" y="1426907"/>
                </a:lnTo>
                <a:lnTo>
                  <a:pt x="275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278024" y="1628207"/>
            <a:ext cx="777240" cy="1739900"/>
          </a:xfrm>
          <a:custGeom>
            <a:avLst/>
            <a:gdLst/>
            <a:ahLst/>
            <a:cxnLst/>
            <a:rect l="l" t="t" r="r" b="b"/>
            <a:pathLst>
              <a:path w="777240" h="1739900">
                <a:moveTo>
                  <a:pt x="741939" y="0"/>
                </a:moveTo>
                <a:lnTo>
                  <a:pt x="0" y="1724430"/>
                </a:lnTo>
                <a:lnTo>
                  <a:pt x="35142" y="1739477"/>
                </a:lnTo>
                <a:lnTo>
                  <a:pt x="777021" y="15057"/>
                </a:lnTo>
                <a:lnTo>
                  <a:pt x="741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637494" y="3045235"/>
            <a:ext cx="666115" cy="332740"/>
          </a:xfrm>
          <a:custGeom>
            <a:avLst/>
            <a:gdLst/>
            <a:ahLst/>
            <a:cxnLst/>
            <a:rect l="l" t="t" r="r" b="b"/>
            <a:pathLst>
              <a:path w="666115" h="332739">
                <a:moveTo>
                  <a:pt x="15949" y="0"/>
                </a:moveTo>
                <a:lnTo>
                  <a:pt x="0" y="34682"/>
                </a:lnTo>
                <a:lnTo>
                  <a:pt x="650126" y="332266"/>
                </a:lnTo>
                <a:lnTo>
                  <a:pt x="666076" y="297583"/>
                </a:lnTo>
                <a:lnTo>
                  <a:pt x="159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736253" y="2300492"/>
            <a:ext cx="1693545" cy="779780"/>
          </a:xfrm>
          <a:custGeom>
            <a:avLst/>
            <a:gdLst/>
            <a:ahLst/>
            <a:cxnLst/>
            <a:rect l="l" t="t" r="r" b="b"/>
            <a:pathLst>
              <a:path w="1693545" h="779780">
                <a:moveTo>
                  <a:pt x="15501" y="0"/>
                </a:moveTo>
                <a:lnTo>
                  <a:pt x="0" y="34896"/>
                </a:lnTo>
                <a:lnTo>
                  <a:pt x="1677887" y="779517"/>
                </a:lnTo>
                <a:lnTo>
                  <a:pt x="1693388" y="744651"/>
                </a:lnTo>
                <a:lnTo>
                  <a:pt x="155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026083" y="1624239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7744" y="0"/>
                </a:moveTo>
                <a:lnTo>
                  <a:pt x="5099" y="0"/>
                </a:lnTo>
                <a:lnTo>
                  <a:pt x="0" y="5188"/>
                </a:lnTo>
                <a:lnTo>
                  <a:pt x="0" y="17804"/>
                </a:lnTo>
                <a:lnTo>
                  <a:pt x="5099" y="22891"/>
                </a:lnTo>
                <a:lnTo>
                  <a:pt x="17744" y="22891"/>
                </a:lnTo>
                <a:lnTo>
                  <a:pt x="22945" y="17804"/>
                </a:lnTo>
                <a:lnTo>
                  <a:pt x="22945" y="518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633996" y="3051136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7805" y="0"/>
                </a:moveTo>
                <a:lnTo>
                  <a:pt x="5139" y="0"/>
                </a:lnTo>
                <a:lnTo>
                  <a:pt x="0" y="5117"/>
                </a:lnTo>
                <a:lnTo>
                  <a:pt x="0" y="17763"/>
                </a:lnTo>
                <a:lnTo>
                  <a:pt x="5139" y="22891"/>
                </a:lnTo>
                <a:lnTo>
                  <a:pt x="17805" y="22891"/>
                </a:lnTo>
                <a:lnTo>
                  <a:pt x="22945" y="17763"/>
                </a:lnTo>
                <a:lnTo>
                  <a:pt x="22945" y="511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419221" y="2884334"/>
            <a:ext cx="194310" cy="3556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50" i="1" spc="10" dirty="0">
                <a:latin typeface="Times New Roman"/>
                <a:cs typeface="Times New Roman"/>
              </a:rPr>
              <a:t>A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410469" y="3051136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7744" y="0"/>
                </a:moveTo>
                <a:lnTo>
                  <a:pt x="5099" y="0"/>
                </a:lnTo>
                <a:lnTo>
                  <a:pt x="0" y="5117"/>
                </a:lnTo>
                <a:lnTo>
                  <a:pt x="0" y="17763"/>
                </a:lnTo>
                <a:lnTo>
                  <a:pt x="5099" y="22891"/>
                </a:lnTo>
                <a:lnTo>
                  <a:pt x="17744" y="22891"/>
                </a:lnTo>
                <a:lnTo>
                  <a:pt x="22945" y="17763"/>
                </a:lnTo>
                <a:lnTo>
                  <a:pt x="22945" y="511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456612" y="2899228"/>
            <a:ext cx="194310" cy="3556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50" i="1" spc="10" dirty="0">
                <a:latin typeface="Times New Roman"/>
                <a:cs typeface="Times New Roman"/>
              </a:rPr>
              <a:t>B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284123" y="3348720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5">
                <a:moveTo>
                  <a:pt x="17805" y="0"/>
                </a:moveTo>
                <a:lnTo>
                  <a:pt x="5139" y="0"/>
                </a:lnTo>
                <a:lnTo>
                  <a:pt x="0" y="5117"/>
                </a:lnTo>
                <a:lnTo>
                  <a:pt x="0" y="17763"/>
                </a:lnTo>
                <a:lnTo>
                  <a:pt x="5139" y="22891"/>
                </a:lnTo>
                <a:lnTo>
                  <a:pt x="17805" y="22891"/>
                </a:lnTo>
                <a:lnTo>
                  <a:pt x="22945" y="17763"/>
                </a:lnTo>
                <a:lnTo>
                  <a:pt x="22945" y="511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328970" y="3234964"/>
            <a:ext cx="224790" cy="3556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50" i="1" spc="10" dirty="0">
                <a:latin typeface="Times New Roman"/>
                <a:cs typeface="Times New Roman"/>
              </a:rPr>
              <a:t>D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732480" y="2306495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7846" y="0"/>
                </a:moveTo>
                <a:lnTo>
                  <a:pt x="5201" y="0"/>
                </a:lnTo>
                <a:lnTo>
                  <a:pt x="0" y="5086"/>
                </a:lnTo>
                <a:lnTo>
                  <a:pt x="0" y="17804"/>
                </a:lnTo>
                <a:lnTo>
                  <a:pt x="5201" y="22891"/>
                </a:lnTo>
                <a:lnTo>
                  <a:pt x="17846" y="22891"/>
                </a:lnTo>
                <a:lnTo>
                  <a:pt x="22945" y="17804"/>
                </a:lnTo>
                <a:lnTo>
                  <a:pt x="22945" y="50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8505213" y="1311167"/>
            <a:ext cx="638175" cy="121094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5"/>
              </a:spcBef>
            </a:pPr>
            <a:r>
              <a:rPr sz="2150" i="1" spc="10" dirty="0">
                <a:latin typeface="Times New Roman"/>
                <a:cs typeface="Times New Roman"/>
              </a:rPr>
              <a:t>C</a:t>
            </a:r>
            <a:endParaRPr sz="2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2150" i="1" spc="10" dirty="0">
                <a:latin typeface="Times New Roman"/>
                <a:cs typeface="Times New Roman"/>
              </a:rPr>
              <a:t>E</a:t>
            </a:r>
            <a:endParaRPr sz="2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36" y="412750"/>
            <a:ext cx="467126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14.</a:t>
            </a:r>
            <a:r>
              <a:rPr sz="3600" dirty="0" smtClean="0">
                <a:solidFill>
                  <a:srgbClr val="007964"/>
                </a:solidFill>
              </a:rPr>
              <a:t>手拉手模型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632256" y="1335150"/>
            <a:ext cx="29654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一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大小等边三角形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5665" y="2329433"/>
            <a:ext cx="1828800" cy="1513840"/>
          </a:xfrm>
          <a:custGeom>
            <a:avLst/>
            <a:gdLst/>
            <a:ahLst/>
            <a:cxnLst/>
            <a:rect l="l" t="t" r="r" b="b"/>
            <a:pathLst>
              <a:path w="1828800" h="1513839">
                <a:moveTo>
                  <a:pt x="0" y="1513332"/>
                </a:moveTo>
                <a:lnTo>
                  <a:pt x="914400" y="0"/>
                </a:lnTo>
                <a:lnTo>
                  <a:pt x="1828800" y="1513332"/>
                </a:lnTo>
                <a:lnTo>
                  <a:pt x="0" y="1513332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89226" y="3099054"/>
            <a:ext cx="993775" cy="744220"/>
          </a:xfrm>
          <a:custGeom>
            <a:avLst/>
            <a:gdLst/>
            <a:ahLst/>
            <a:cxnLst/>
            <a:rect l="l" t="t" r="r" b="b"/>
            <a:pathLst>
              <a:path w="993775" h="744220">
                <a:moveTo>
                  <a:pt x="0" y="743712"/>
                </a:moveTo>
                <a:lnTo>
                  <a:pt x="496824" y="0"/>
                </a:lnTo>
                <a:lnTo>
                  <a:pt x="993648" y="743712"/>
                </a:lnTo>
                <a:lnTo>
                  <a:pt x="0" y="743712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75665" y="3097529"/>
            <a:ext cx="2310130" cy="744855"/>
          </a:xfrm>
          <a:custGeom>
            <a:avLst/>
            <a:gdLst/>
            <a:ahLst/>
            <a:cxnLst/>
            <a:rect l="l" t="t" r="r" b="b"/>
            <a:pathLst>
              <a:path w="2310130" h="744854">
                <a:moveTo>
                  <a:pt x="0" y="744474"/>
                </a:moveTo>
                <a:lnTo>
                  <a:pt x="2309876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90066" y="2329433"/>
            <a:ext cx="1892300" cy="1513205"/>
          </a:xfrm>
          <a:custGeom>
            <a:avLst/>
            <a:gdLst/>
            <a:ahLst/>
            <a:cxnLst/>
            <a:rect l="l" t="t" r="r" b="b"/>
            <a:pathLst>
              <a:path w="1892300" h="1513204">
                <a:moveTo>
                  <a:pt x="0" y="0"/>
                </a:moveTo>
                <a:lnTo>
                  <a:pt x="1892300" y="1512823"/>
                </a:lnTo>
              </a:path>
            </a:pathLst>
          </a:custGeom>
          <a:ln w="38099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545585" y="2356866"/>
            <a:ext cx="1827530" cy="1511935"/>
          </a:xfrm>
          <a:custGeom>
            <a:avLst/>
            <a:gdLst/>
            <a:ahLst/>
            <a:cxnLst/>
            <a:rect l="l" t="t" r="r" b="b"/>
            <a:pathLst>
              <a:path w="1827529" h="1511935">
                <a:moveTo>
                  <a:pt x="0" y="1511808"/>
                </a:moveTo>
                <a:lnTo>
                  <a:pt x="913638" y="0"/>
                </a:lnTo>
                <a:lnTo>
                  <a:pt x="1827276" y="1511808"/>
                </a:lnTo>
                <a:lnTo>
                  <a:pt x="0" y="1511808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72100" y="3376040"/>
            <a:ext cx="913130" cy="879475"/>
          </a:xfrm>
          <a:custGeom>
            <a:avLst/>
            <a:gdLst/>
            <a:ahLst/>
            <a:cxnLst/>
            <a:rect l="l" t="t" r="r" b="b"/>
            <a:pathLst>
              <a:path w="913129" h="879475">
                <a:moveTo>
                  <a:pt x="0" y="488188"/>
                </a:moveTo>
                <a:lnTo>
                  <a:pt x="749173" y="0"/>
                </a:lnTo>
                <a:lnTo>
                  <a:pt x="913002" y="879094"/>
                </a:lnTo>
                <a:lnTo>
                  <a:pt x="0" y="488188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45585" y="3376421"/>
            <a:ext cx="2576830" cy="492125"/>
          </a:xfrm>
          <a:custGeom>
            <a:avLst/>
            <a:gdLst/>
            <a:ahLst/>
            <a:cxnLst/>
            <a:rect l="l" t="t" r="r" b="b"/>
            <a:pathLst>
              <a:path w="2576829" h="492125">
                <a:moveTo>
                  <a:pt x="0" y="492125"/>
                </a:moveTo>
                <a:lnTo>
                  <a:pt x="2576576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58461" y="2356866"/>
            <a:ext cx="1827530" cy="1898650"/>
          </a:xfrm>
          <a:custGeom>
            <a:avLst/>
            <a:gdLst/>
            <a:ahLst/>
            <a:cxnLst/>
            <a:rect l="l" t="t" r="r" b="b"/>
            <a:pathLst>
              <a:path w="1827529" h="1898650">
                <a:moveTo>
                  <a:pt x="0" y="0"/>
                </a:moveTo>
                <a:lnTo>
                  <a:pt x="1827149" y="189865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616445" y="2428494"/>
            <a:ext cx="1828800" cy="1513840"/>
          </a:xfrm>
          <a:custGeom>
            <a:avLst/>
            <a:gdLst/>
            <a:ahLst/>
            <a:cxnLst/>
            <a:rect l="l" t="t" r="r" b="b"/>
            <a:pathLst>
              <a:path w="1828800" h="1513839">
                <a:moveTo>
                  <a:pt x="0" y="1513331"/>
                </a:moveTo>
                <a:lnTo>
                  <a:pt x="914400" y="0"/>
                </a:lnTo>
                <a:lnTo>
                  <a:pt x="1828800" y="1513331"/>
                </a:lnTo>
                <a:lnTo>
                  <a:pt x="0" y="1513331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69707" y="2945002"/>
            <a:ext cx="875665" cy="991869"/>
          </a:xfrm>
          <a:custGeom>
            <a:avLst/>
            <a:gdLst/>
            <a:ahLst/>
            <a:cxnLst/>
            <a:rect l="l" t="t" r="r" b="b"/>
            <a:pathLst>
              <a:path w="875665" h="991870">
                <a:moveTo>
                  <a:pt x="875157" y="991362"/>
                </a:moveTo>
                <a:lnTo>
                  <a:pt x="0" y="555244"/>
                </a:lnTo>
                <a:lnTo>
                  <a:pt x="804672" y="0"/>
                </a:lnTo>
                <a:lnTo>
                  <a:pt x="875157" y="991362"/>
                </a:lnTo>
                <a:close/>
              </a:path>
            </a:pathLst>
          </a:custGeom>
          <a:ln w="38099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616445" y="3501390"/>
            <a:ext cx="954405" cy="440055"/>
          </a:xfrm>
          <a:custGeom>
            <a:avLst/>
            <a:gdLst/>
            <a:ahLst/>
            <a:cxnLst/>
            <a:rect l="l" t="t" r="r" b="b"/>
            <a:pathLst>
              <a:path w="954404" h="440054">
                <a:moveTo>
                  <a:pt x="0" y="439674"/>
                </a:moveTo>
                <a:lnTo>
                  <a:pt x="954024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530845" y="2428494"/>
            <a:ext cx="843280" cy="517525"/>
          </a:xfrm>
          <a:custGeom>
            <a:avLst/>
            <a:gdLst/>
            <a:ahLst/>
            <a:cxnLst/>
            <a:rect l="l" t="t" r="r" b="b"/>
            <a:pathLst>
              <a:path w="843279" h="517525">
                <a:moveTo>
                  <a:pt x="0" y="0"/>
                </a:moveTo>
                <a:lnTo>
                  <a:pt x="842899" y="517525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89610" y="5059171"/>
            <a:ext cx="32689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虚线相等，且夹角为</a:t>
            </a:r>
            <a:r>
              <a:rPr sz="24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60</a:t>
            </a: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°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7139" y="5059171"/>
            <a:ext cx="2466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（全等，八字形）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3151" y="818515"/>
            <a:ext cx="49637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</a:rPr>
              <a:t>四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2800" spc="-5" dirty="0">
                <a:solidFill>
                  <a:srgbClr val="FF0000"/>
                </a:solidFill>
              </a:rPr>
              <a:t>大小</a:t>
            </a:r>
            <a:r>
              <a:rPr sz="2800" dirty="0">
                <a:solidFill>
                  <a:srgbClr val="FF0000"/>
                </a:solidFill>
              </a:rPr>
              <a:t>等</a:t>
            </a:r>
            <a:r>
              <a:rPr sz="2800" spc="-5" dirty="0">
                <a:solidFill>
                  <a:srgbClr val="FF0000"/>
                </a:solidFill>
              </a:rPr>
              <a:t>腰三角</a:t>
            </a:r>
            <a:r>
              <a:rPr sz="2800" dirty="0">
                <a:solidFill>
                  <a:srgbClr val="FF0000"/>
                </a:solidFill>
              </a:rPr>
              <a:t>形</a:t>
            </a:r>
            <a:r>
              <a:rPr sz="2800" spc="-5" dirty="0">
                <a:solidFill>
                  <a:srgbClr val="FF0000"/>
                </a:solidFill>
              </a:rPr>
              <a:t>（顶角</a:t>
            </a:r>
            <a:r>
              <a:rPr sz="2800" spc="15" dirty="0">
                <a:solidFill>
                  <a:srgbClr val="FF0000"/>
                </a:solidFill>
              </a:rPr>
              <a:t>为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sz="2800" spc="-10" dirty="0">
                <a:solidFill>
                  <a:srgbClr val="FF0000"/>
                </a:solidFill>
              </a:rPr>
              <a:t>）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8035" y="5765165"/>
            <a:ext cx="4592320" cy="378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结论：虚线相等，且夹角</a:t>
            </a:r>
            <a:r>
              <a:rPr sz="2400" b="1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为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02934" y="5737961"/>
            <a:ext cx="2463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（全等，八字形）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74597" y="2131314"/>
            <a:ext cx="2764790" cy="788670"/>
          </a:xfrm>
          <a:custGeom>
            <a:avLst/>
            <a:gdLst/>
            <a:ahLst/>
            <a:cxnLst/>
            <a:rect l="l" t="t" r="r" b="b"/>
            <a:pathLst>
              <a:path w="2764790" h="788669">
                <a:moveTo>
                  <a:pt x="0" y="788162"/>
                </a:moveTo>
                <a:lnTo>
                  <a:pt x="2764790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59023" y="2133726"/>
            <a:ext cx="1154430" cy="845819"/>
          </a:xfrm>
          <a:custGeom>
            <a:avLst/>
            <a:gdLst/>
            <a:ahLst/>
            <a:cxnLst/>
            <a:rect l="l" t="t" r="r" b="b"/>
            <a:pathLst>
              <a:path w="1154429" h="845819">
                <a:moveTo>
                  <a:pt x="1154429" y="845820"/>
                </a:moveTo>
                <a:lnTo>
                  <a:pt x="0" y="730250"/>
                </a:lnTo>
                <a:lnTo>
                  <a:pt x="899922" y="0"/>
                </a:lnTo>
                <a:lnTo>
                  <a:pt x="1154429" y="84582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94092" y="1697989"/>
            <a:ext cx="1852930" cy="1238250"/>
          </a:xfrm>
          <a:custGeom>
            <a:avLst/>
            <a:gdLst/>
            <a:ahLst/>
            <a:cxnLst/>
            <a:rect l="l" t="t" r="r" b="b"/>
            <a:pathLst>
              <a:path w="1852930" h="1238250">
                <a:moveTo>
                  <a:pt x="399859" y="0"/>
                </a:moveTo>
                <a:lnTo>
                  <a:pt x="1852739" y="1155573"/>
                </a:lnTo>
                <a:lnTo>
                  <a:pt x="0" y="1238123"/>
                </a:lnTo>
                <a:lnTo>
                  <a:pt x="399859" y="0"/>
                </a:lnTo>
                <a:close/>
              </a:path>
            </a:pathLst>
          </a:custGeom>
          <a:ln w="38099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95222" y="1698498"/>
            <a:ext cx="2620010" cy="1282065"/>
          </a:xfrm>
          <a:custGeom>
            <a:avLst/>
            <a:gdLst/>
            <a:ahLst/>
            <a:cxnLst/>
            <a:rect l="l" t="t" r="r" b="b"/>
            <a:pathLst>
              <a:path w="2620010" h="1282064">
                <a:moveTo>
                  <a:pt x="0" y="0"/>
                </a:moveTo>
                <a:lnTo>
                  <a:pt x="2619502" y="1281556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990080" y="2569717"/>
            <a:ext cx="1164590" cy="979805"/>
          </a:xfrm>
          <a:custGeom>
            <a:avLst/>
            <a:gdLst/>
            <a:ahLst/>
            <a:cxnLst/>
            <a:rect l="l" t="t" r="r" b="b"/>
            <a:pathLst>
              <a:path w="1164590" h="979804">
                <a:moveTo>
                  <a:pt x="725297" y="979678"/>
                </a:moveTo>
                <a:lnTo>
                  <a:pt x="0" y="0"/>
                </a:lnTo>
                <a:lnTo>
                  <a:pt x="1164463" y="357505"/>
                </a:lnTo>
                <a:lnTo>
                  <a:pt x="725297" y="979678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50916" y="1451863"/>
            <a:ext cx="1957070" cy="1112520"/>
          </a:xfrm>
          <a:custGeom>
            <a:avLst/>
            <a:gdLst/>
            <a:ahLst/>
            <a:cxnLst/>
            <a:rect l="l" t="t" r="r" b="b"/>
            <a:pathLst>
              <a:path w="1957070" h="1112520">
                <a:moveTo>
                  <a:pt x="344805" y="0"/>
                </a:moveTo>
                <a:lnTo>
                  <a:pt x="1956815" y="1112393"/>
                </a:lnTo>
                <a:lnTo>
                  <a:pt x="0" y="1067562"/>
                </a:lnTo>
                <a:lnTo>
                  <a:pt x="344805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52821" y="2518410"/>
            <a:ext cx="3101975" cy="410845"/>
          </a:xfrm>
          <a:custGeom>
            <a:avLst/>
            <a:gdLst/>
            <a:ahLst/>
            <a:cxnLst/>
            <a:rect l="l" t="t" r="r" b="b"/>
            <a:pathLst>
              <a:path w="3101975" h="410844">
                <a:moveTo>
                  <a:pt x="0" y="0"/>
                </a:moveTo>
                <a:lnTo>
                  <a:pt x="3101975" y="410463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395721" y="1451610"/>
            <a:ext cx="2321560" cy="2100580"/>
          </a:xfrm>
          <a:custGeom>
            <a:avLst/>
            <a:gdLst/>
            <a:ahLst/>
            <a:cxnLst/>
            <a:rect l="l" t="t" r="r" b="b"/>
            <a:pathLst>
              <a:path w="2321559" h="2100579">
                <a:moveTo>
                  <a:pt x="0" y="0"/>
                </a:moveTo>
                <a:lnTo>
                  <a:pt x="2321432" y="2100199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86025" y="3648709"/>
            <a:ext cx="777240" cy="1341120"/>
          </a:xfrm>
          <a:custGeom>
            <a:avLst/>
            <a:gdLst/>
            <a:ahLst/>
            <a:cxnLst/>
            <a:rect l="l" t="t" r="r" b="b"/>
            <a:pathLst>
              <a:path w="777239" h="1341120">
                <a:moveTo>
                  <a:pt x="777239" y="0"/>
                </a:moveTo>
                <a:lnTo>
                  <a:pt x="670560" y="1340992"/>
                </a:lnTo>
                <a:lnTo>
                  <a:pt x="0" y="175894"/>
                </a:lnTo>
                <a:lnTo>
                  <a:pt x="777239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96467" y="3785489"/>
            <a:ext cx="2065655" cy="1198245"/>
          </a:xfrm>
          <a:custGeom>
            <a:avLst/>
            <a:gdLst/>
            <a:ahLst/>
            <a:cxnLst/>
            <a:rect l="l" t="t" r="r" b="b"/>
            <a:pathLst>
              <a:path w="2065655" h="1198245">
                <a:moveTo>
                  <a:pt x="380923" y="0"/>
                </a:moveTo>
                <a:lnTo>
                  <a:pt x="2065578" y="1197991"/>
                </a:lnTo>
                <a:lnTo>
                  <a:pt x="0" y="1179576"/>
                </a:lnTo>
                <a:lnTo>
                  <a:pt x="380923" y="0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07186" y="3830573"/>
            <a:ext cx="1387475" cy="1118870"/>
          </a:xfrm>
          <a:custGeom>
            <a:avLst/>
            <a:gdLst/>
            <a:ahLst/>
            <a:cxnLst/>
            <a:rect l="l" t="t" r="r" b="b"/>
            <a:pathLst>
              <a:path w="1387475" h="1118870">
                <a:moveTo>
                  <a:pt x="0" y="1118615"/>
                </a:moveTo>
                <a:lnTo>
                  <a:pt x="1386966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68374" y="3644646"/>
            <a:ext cx="1803400" cy="125095"/>
          </a:xfrm>
          <a:custGeom>
            <a:avLst/>
            <a:gdLst/>
            <a:ahLst/>
            <a:cxnLst/>
            <a:rect l="l" t="t" r="r" b="b"/>
            <a:pathLst>
              <a:path w="1803400" h="125095">
                <a:moveTo>
                  <a:pt x="0" y="124713"/>
                </a:moveTo>
                <a:lnTo>
                  <a:pt x="1803400" y="0"/>
                </a:lnTo>
              </a:path>
            </a:pathLst>
          </a:custGeom>
          <a:ln w="38099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36107" y="3835146"/>
            <a:ext cx="1543685" cy="1209675"/>
          </a:xfrm>
          <a:custGeom>
            <a:avLst/>
            <a:gdLst/>
            <a:ahLst/>
            <a:cxnLst/>
            <a:rect l="l" t="t" r="r" b="b"/>
            <a:pathLst>
              <a:path w="1543684" h="1209675">
                <a:moveTo>
                  <a:pt x="504443" y="0"/>
                </a:moveTo>
                <a:lnTo>
                  <a:pt x="1543558" y="1209547"/>
                </a:lnTo>
                <a:lnTo>
                  <a:pt x="0" y="813561"/>
                </a:lnTo>
                <a:lnTo>
                  <a:pt x="504443" y="0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934965" y="3620642"/>
            <a:ext cx="2560955" cy="1431290"/>
          </a:xfrm>
          <a:custGeom>
            <a:avLst/>
            <a:gdLst/>
            <a:ahLst/>
            <a:cxnLst/>
            <a:rect l="l" t="t" r="r" b="b"/>
            <a:pathLst>
              <a:path w="2560954" h="1431289">
                <a:moveTo>
                  <a:pt x="433324" y="0"/>
                </a:moveTo>
                <a:lnTo>
                  <a:pt x="2560828" y="1431035"/>
                </a:lnTo>
                <a:lnTo>
                  <a:pt x="0" y="1341881"/>
                </a:lnTo>
                <a:lnTo>
                  <a:pt x="433324" y="0"/>
                </a:lnTo>
                <a:close/>
              </a:path>
            </a:pathLst>
          </a:custGeom>
          <a:ln w="38099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26329" y="4665726"/>
            <a:ext cx="1000125" cy="313055"/>
          </a:xfrm>
          <a:custGeom>
            <a:avLst/>
            <a:gdLst/>
            <a:ahLst/>
            <a:cxnLst/>
            <a:rect l="l" t="t" r="r" b="b"/>
            <a:pathLst>
              <a:path w="1000125" h="313054">
                <a:moveTo>
                  <a:pt x="0" y="312928"/>
                </a:moveTo>
                <a:lnTo>
                  <a:pt x="999744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377434" y="3635502"/>
            <a:ext cx="1073785" cy="215265"/>
          </a:xfrm>
          <a:custGeom>
            <a:avLst/>
            <a:gdLst/>
            <a:ahLst/>
            <a:cxnLst/>
            <a:rect l="l" t="t" r="r" b="b"/>
            <a:pathLst>
              <a:path w="1073785" h="215264">
                <a:moveTo>
                  <a:pt x="0" y="0"/>
                </a:moveTo>
                <a:lnTo>
                  <a:pt x="1073657" y="215265"/>
                </a:lnTo>
              </a:path>
            </a:pathLst>
          </a:custGeom>
          <a:ln w="38099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3151" y="818515"/>
            <a:ext cx="37731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</a:rPr>
              <a:t>三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2800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00"/>
                </a:solidFill>
              </a:rPr>
              <a:t>大小等腰直角三角形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6626" y="3509009"/>
            <a:ext cx="1561465" cy="893444"/>
          </a:xfrm>
          <a:custGeom>
            <a:avLst/>
            <a:gdLst/>
            <a:ahLst/>
            <a:cxnLst/>
            <a:rect l="l" t="t" r="r" b="b"/>
            <a:pathLst>
              <a:path w="1561464" h="893445">
                <a:moveTo>
                  <a:pt x="0" y="892937"/>
                </a:moveTo>
                <a:lnTo>
                  <a:pt x="1561084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97201" y="2846070"/>
            <a:ext cx="887094" cy="1555750"/>
          </a:xfrm>
          <a:custGeom>
            <a:avLst/>
            <a:gdLst/>
            <a:ahLst/>
            <a:cxnLst/>
            <a:rect l="l" t="t" r="r" b="b"/>
            <a:pathLst>
              <a:path w="887094" h="1555750">
                <a:moveTo>
                  <a:pt x="0" y="0"/>
                </a:moveTo>
                <a:lnTo>
                  <a:pt x="886841" y="1555749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511290" y="3569970"/>
            <a:ext cx="1327150" cy="883919"/>
          </a:xfrm>
          <a:custGeom>
            <a:avLst/>
            <a:gdLst/>
            <a:ahLst/>
            <a:cxnLst/>
            <a:rect l="l" t="t" r="r" b="b"/>
            <a:pathLst>
              <a:path w="1327150" h="883920">
                <a:moveTo>
                  <a:pt x="0" y="883665"/>
                </a:moveTo>
                <a:lnTo>
                  <a:pt x="1326895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73390" y="2897885"/>
            <a:ext cx="856615" cy="1296670"/>
          </a:xfrm>
          <a:custGeom>
            <a:avLst/>
            <a:gdLst/>
            <a:ahLst/>
            <a:cxnLst/>
            <a:rect l="l" t="t" r="r" b="b"/>
            <a:pathLst>
              <a:path w="856615" h="1296670">
                <a:moveTo>
                  <a:pt x="0" y="0"/>
                </a:moveTo>
                <a:lnTo>
                  <a:pt x="856360" y="1296415"/>
                </a:lnTo>
              </a:path>
            </a:pathLst>
          </a:custGeom>
          <a:ln w="38099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6626" y="2846070"/>
            <a:ext cx="1560830" cy="1557655"/>
          </a:xfrm>
          <a:custGeom>
            <a:avLst/>
            <a:gdLst/>
            <a:ahLst/>
            <a:cxnLst/>
            <a:rect l="l" t="t" r="r" b="b"/>
            <a:pathLst>
              <a:path w="1560830" h="1557654">
                <a:moveTo>
                  <a:pt x="0" y="1557527"/>
                </a:moveTo>
                <a:lnTo>
                  <a:pt x="1560576" y="0"/>
                </a:lnTo>
                <a:lnTo>
                  <a:pt x="1560576" y="1557527"/>
                </a:lnTo>
                <a:lnTo>
                  <a:pt x="0" y="1557527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04822" y="3519678"/>
            <a:ext cx="879475" cy="883919"/>
          </a:xfrm>
          <a:custGeom>
            <a:avLst/>
            <a:gdLst/>
            <a:ahLst/>
            <a:cxnLst/>
            <a:rect l="l" t="t" r="r" b="b"/>
            <a:pathLst>
              <a:path w="879475" h="883920">
                <a:moveTo>
                  <a:pt x="0" y="883920"/>
                </a:moveTo>
                <a:lnTo>
                  <a:pt x="0" y="0"/>
                </a:lnTo>
                <a:lnTo>
                  <a:pt x="879347" y="883920"/>
                </a:lnTo>
                <a:lnTo>
                  <a:pt x="0" y="883920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08242" y="2897885"/>
            <a:ext cx="1560830" cy="1557655"/>
          </a:xfrm>
          <a:custGeom>
            <a:avLst/>
            <a:gdLst/>
            <a:ahLst/>
            <a:cxnLst/>
            <a:rect l="l" t="t" r="r" b="b"/>
            <a:pathLst>
              <a:path w="1560829" h="1557654">
                <a:moveTo>
                  <a:pt x="0" y="1557527"/>
                </a:moveTo>
                <a:lnTo>
                  <a:pt x="1560576" y="0"/>
                </a:lnTo>
                <a:lnTo>
                  <a:pt x="1560576" y="1557527"/>
                </a:lnTo>
                <a:lnTo>
                  <a:pt x="0" y="1557527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88614" y="2846070"/>
            <a:ext cx="1560830" cy="1557655"/>
          </a:xfrm>
          <a:custGeom>
            <a:avLst/>
            <a:gdLst/>
            <a:ahLst/>
            <a:cxnLst/>
            <a:rect l="l" t="t" r="r" b="b"/>
            <a:pathLst>
              <a:path w="1560829" h="1557654">
                <a:moveTo>
                  <a:pt x="0" y="1557527"/>
                </a:moveTo>
                <a:lnTo>
                  <a:pt x="1560576" y="0"/>
                </a:lnTo>
                <a:lnTo>
                  <a:pt x="1560576" y="1557527"/>
                </a:lnTo>
                <a:lnTo>
                  <a:pt x="0" y="1557527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948682" y="3692652"/>
            <a:ext cx="711200" cy="1234440"/>
          </a:xfrm>
          <a:custGeom>
            <a:avLst/>
            <a:gdLst/>
            <a:ahLst/>
            <a:cxnLst/>
            <a:rect l="l" t="t" r="r" b="b"/>
            <a:pathLst>
              <a:path w="711200" h="1234439">
                <a:moveTo>
                  <a:pt x="0" y="713232"/>
                </a:moveTo>
                <a:lnTo>
                  <a:pt x="522604" y="0"/>
                </a:lnTo>
                <a:lnTo>
                  <a:pt x="710691" y="1234059"/>
                </a:lnTo>
                <a:lnTo>
                  <a:pt x="0" y="713232"/>
                </a:lnTo>
              </a:path>
            </a:pathLst>
          </a:custGeom>
          <a:ln w="38099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823707" y="3612515"/>
            <a:ext cx="1082675" cy="852805"/>
          </a:xfrm>
          <a:custGeom>
            <a:avLst/>
            <a:gdLst/>
            <a:ahLst/>
            <a:cxnLst/>
            <a:rect l="l" t="t" r="r" b="b"/>
            <a:pathLst>
              <a:path w="1082675" h="852804">
                <a:moveTo>
                  <a:pt x="234315" y="852678"/>
                </a:moveTo>
                <a:lnTo>
                  <a:pt x="0" y="0"/>
                </a:lnTo>
                <a:lnTo>
                  <a:pt x="1082421" y="619506"/>
                </a:lnTo>
                <a:lnTo>
                  <a:pt x="234315" y="852678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20617" y="3678173"/>
            <a:ext cx="2084070" cy="708660"/>
          </a:xfrm>
          <a:custGeom>
            <a:avLst/>
            <a:gdLst/>
            <a:ahLst/>
            <a:cxnLst/>
            <a:rect l="l" t="t" r="r" b="b"/>
            <a:pathLst>
              <a:path w="2084070" h="708660">
                <a:moveTo>
                  <a:pt x="0" y="708278"/>
                </a:moveTo>
                <a:lnTo>
                  <a:pt x="2083689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981194" y="2827782"/>
            <a:ext cx="671195" cy="2082800"/>
          </a:xfrm>
          <a:custGeom>
            <a:avLst/>
            <a:gdLst/>
            <a:ahLst/>
            <a:cxnLst/>
            <a:rect l="l" t="t" r="r" b="b"/>
            <a:pathLst>
              <a:path w="671195" h="2082800">
                <a:moveTo>
                  <a:pt x="0" y="0"/>
                </a:moveTo>
                <a:lnTo>
                  <a:pt x="670940" y="2082799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98372" y="5359400"/>
            <a:ext cx="41840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结论：虚线相等，且夹角</a:t>
            </a: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为</a:t>
            </a:r>
            <a:r>
              <a:rPr sz="24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90°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56909" y="5379821"/>
            <a:ext cx="2463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（全等，八字形）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3151" y="818515"/>
            <a:ext cx="2255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</a:rPr>
              <a:t>二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2800" spc="-5" dirty="0">
                <a:solidFill>
                  <a:srgbClr val="FF0000"/>
                </a:solidFill>
              </a:rPr>
              <a:t>大小正方形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8150" y="2297429"/>
            <a:ext cx="1560830" cy="1556385"/>
          </a:xfrm>
          <a:custGeom>
            <a:avLst/>
            <a:gdLst/>
            <a:ahLst/>
            <a:cxnLst/>
            <a:rect l="l" t="t" r="r" b="b"/>
            <a:pathLst>
              <a:path w="1560830" h="1556385">
                <a:moveTo>
                  <a:pt x="0" y="1556004"/>
                </a:moveTo>
                <a:lnTo>
                  <a:pt x="1560576" y="1556004"/>
                </a:lnTo>
                <a:lnTo>
                  <a:pt x="1560576" y="0"/>
                </a:lnTo>
                <a:lnTo>
                  <a:pt x="0" y="0"/>
                </a:lnTo>
                <a:lnTo>
                  <a:pt x="0" y="1556004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98726" y="2960370"/>
            <a:ext cx="887094" cy="893444"/>
          </a:xfrm>
          <a:custGeom>
            <a:avLst/>
            <a:gdLst/>
            <a:ahLst/>
            <a:cxnLst/>
            <a:rect l="l" t="t" r="r" b="b"/>
            <a:pathLst>
              <a:path w="887094" h="893445">
                <a:moveTo>
                  <a:pt x="0" y="893063"/>
                </a:moveTo>
                <a:lnTo>
                  <a:pt x="886968" y="893063"/>
                </a:lnTo>
                <a:lnTo>
                  <a:pt x="886968" y="0"/>
                </a:lnTo>
                <a:lnTo>
                  <a:pt x="0" y="0"/>
                </a:lnTo>
                <a:lnTo>
                  <a:pt x="0" y="893063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8150" y="2960370"/>
            <a:ext cx="1561465" cy="893444"/>
          </a:xfrm>
          <a:custGeom>
            <a:avLst/>
            <a:gdLst/>
            <a:ahLst/>
            <a:cxnLst/>
            <a:rect l="l" t="t" r="r" b="b"/>
            <a:pathLst>
              <a:path w="1561464" h="893445">
                <a:moveTo>
                  <a:pt x="0" y="893190"/>
                </a:moveTo>
                <a:lnTo>
                  <a:pt x="1561083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98726" y="2295905"/>
            <a:ext cx="887094" cy="1556385"/>
          </a:xfrm>
          <a:custGeom>
            <a:avLst/>
            <a:gdLst/>
            <a:ahLst/>
            <a:cxnLst/>
            <a:rect l="l" t="t" r="r" b="b"/>
            <a:pathLst>
              <a:path w="887094" h="1556385">
                <a:moveTo>
                  <a:pt x="0" y="0"/>
                </a:moveTo>
                <a:lnTo>
                  <a:pt x="886841" y="1556258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91661" y="2265426"/>
            <a:ext cx="1560830" cy="1557655"/>
          </a:xfrm>
          <a:custGeom>
            <a:avLst/>
            <a:gdLst/>
            <a:ahLst/>
            <a:cxnLst/>
            <a:rect l="l" t="t" r="r" b="b"/>
            <a:pathLst>
              <a:path w="1560829" h="1557654">
                <a:moveTo>
                  <a:pt x="0" y="1557528"/>
                </a:moveTo>
                <a:lnTo>
                  <a:pt x="1560576" y="1557528"/>
                </a:lnTo>
                <a:lnTo>
                  <a:pt x="1560576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51476" y="3097022"/>
            <a:ext cx="1249045" cy="1250315"/>
          </a:xfrm>
          <a:custGeom>
            <a:avLst/>
            <a:gdLst/>
            <a:ahLst/>
            <a:cxnLst/>
            <a:rect l="l" t="t" r="r" b="b"/>
            <a:pathLst>
              <a:path w="1249045" h="1250314">
                <a:moveTo>
                  <a:pt x="547243" y="0"/>
                </a:moveTo>
                <a:lnTo>
                  <a:pt x="1248664" y="542925"/>
                </a:lnTo>
                <a:lnTo>
                  <a:pt x="701421" y="1249807"/>
                </a:lnTo>
                <a:lnTo>
                  <a:pt x="0" y="706882"/>
                </a:lnTo>
                <a:lnTo>
                  <a:pt x="547243" y="0"/>
                </a:lnTo>
                <a:close/>
              </a:path>
            </a:pathLst>
          </a:custGeom>
          <a:ln w="38099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91661" y="3097529"/>
            <a:ext cx="2088514" cy="725170"/>
          </a:xfrm>
          <a:custGeom>
            <a:avLst/>
            <a:gdLst/>
            <a:ahLst/>
            <a:cxnLst/>
            <a:rect l="l" t="t" r="r" b="b"/>
            <a:pathLst>
              <a:path w="2088514" h="725170">
                <a:moveTo>
                  <a:pt x="0" y="724789"/>
                </a:moveTo>
                <a:lnTo>
                  <a:pt x="2088134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952238" y="2265426"/>
            <a:ext cx="671195" cy="2082800"/>
          </a:xfrm>
          <a:custGeom>
            <a:avLst/>
            <a:gdLst/>
            <a:ahLst/>
            <a:cxnLst/>
            <a:rect l="l" t="t" r="r" b="b"/>
            <a:pathLst>
              <a:path w="671195" h="2082800">
                <a:moveTo>
                  <a:pt x="0" y="0"/>
                </a:moveTo>
                <a:lnTo>
                  <a:pt x="670940" y="208280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514338" y="2320289"/>
            <a:ext cx="1560830" cy="1556385"/>
          </a:xfrm>
          <a:custGeom>
            <a:avLst/>
            <a:gdLst/>
            <a:ahLst/>
            <a:cxnLst/>
            <a:rect l="l" t="t" r="r" b="b"/>
            <a:pathLst>
              <a:path w="1560829" h="1556385">
                <a:moveTo>
                  <a:pt x="0" y="1556004"/>
                </a:moveTo>
                <a:lnTo>
                  <a:pt x="1560576" y="1556004"/>
                </a:lnTo>
                <a:lnTo>
                  <a:pt x="1560576" y="0"/>
                </a:lnTo>
                <a:lnTo>
                  <a:pt x="0" y="0"/>
                </a:lnTo>
                <a:lnTo>
                  <a:pt x="0" y="1556004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839964" y="2779395"/>
            <a:ext cx="1090930" cy="1095375"/>
          </a:xfrm>
          <a:custGeom>
            <a:avLst/>
            <a:gdLst/>
            <a:ahLst/>
            <a:cxnLst/>
            <a:rect l="l" t="t" r="r" b="b"/>
            <a:pathLst>
              <a:path w="1090929" h="1095375">
                <a:moveTo>
                  <a:pt x="0" y="233299"/>
                </a:moveTo>
                <a:lnTo>
                  <a:pt x="855726" y="0"/>
                </a:lnTo>
                <a:lnTo>
                  <a:pt x="1090676" y="861694"/>
                </a:lnTo>
                <a:lnTo>
                  <a:pt x="234950" y="1095120"/>
                </a:lnTo>
                <a:lnTo>
                  <a:pt x="0" y="233299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514338" y="2990850"/>
            <a:ext cx="1327150" cy="883919"/>
          </a:xfrm>
          <a:custGeom>
            <a:avLst/>
            <a:gdLst/>
            <a:ahLst/>
            <a:cxnLst/>
            <a:rect l="l" t="t" r="r" b="b"/>
            <a:pathLst>
              <a:path w="1327150" h="883920">
                <a:moveTo>
                  <a:pt x="0" y="883919"/>
                </a:moveTo>
                <a:lnTo>
                  <a:pt x="1326895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074914" y="2318766"/>
            <a:ext cx="856615" cy="1297305"/>
          </a:xfrm>
          <a:custGeom>
            <a:avLst/>
            <a:gdLst/>
            <a:ahLst/>
            <a:cxnLst/>
            <a:rect l="l" t="t" r="r" b="b"/>
            <a:pathLst>
              <a:path w="856615" h="1297304">
                <a:moveTo>
                  <a:pt x="0" y="0"/>
                </a:moveTo>
                <a:lnTo>
                  <a:pt x="856360" y="1296797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72262" y="4813807"/>
            <a:ext cx="41833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结论：虚线相等，且夹角</a:t>
            </a:r>
            <a:r>
              <a:rPr sz="2400" b="1" spc="-2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为</a:t>
            </a:r>
            <a:r>
              <a:rPr sz="24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90</a:t>
            </a: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°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86273" y="4800854"/>
            <a:ext cx="2463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（全等，八字形）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667588"/>
            <a:ext cx="35447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spc="-5" dirty="0" smtClean="0">
                <a:solidFill>
                  <a:srgbClr val="007964"/>
                </a:solidFill>
              </a:rPr>
              <a:t>15.</a:t>
            </a:r>
            <a:r>
              <a:rPr sz="3600" spc="-5" dirty="0" smtClean="0">
                <a:solidFill>
                  <a:srgbClr val="007964"/>
                </a:solidFill>
              </a:rPr>
              <a:t>半角模型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496823" y="2138172"/>
            <a:ext cx="3525012" cy="32766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733925" y="2627503"/>
            <a:ext cx="2696845" cy="1648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条件：正方</a:t>
            </a: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形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ABCD</a:t>
            </a:r>
            <a:endParaRPr sz="2400">
              <a:latin typeface="微软雅黑" charset="-122"/>
              <a:cs typeface="微软雅黑" charset="-122"/>
            </a:endParaRPr>
          </a:p>
          <a:p>
            <a:pPr marL="200660" marR="281940" indent="721995">
              <a:lnSpc>
                <a:spcPts val="5050"/>
              </a:lnSpc>
              <a:spcBef>
                <a:spcPts val="325"/>
              </a:spcBef>
            </a:pP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E</a:t>
            </a:r>
            <a:r>
              <a:rPr sz="2400" spc="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F</a:t>
            </a:r>
            <a:r>
              <a:rPr sz="2400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=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4</a:t>
            </a: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5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° 证：EF=AE+CF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8988" y="1881929"/>
            <a:ext cx="3462146" cy="25407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677536" y="1751136"/>
            <a:ext cx="3669665" cy="2313940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条件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：C</a:t>
            </a:r>
            <a:r>
              <a:rPr sz="2400" spc="-2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D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=A</a:t>
            </a:r>
            <a:r>
              <a:rPr sz="2400" spc="-18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,</a:t>
            </a: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ADC</a:t>
            </a:r>
            <a:r>
              <a:rPr sz="2400" spc="-1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=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9</a:t>
            </a: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0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°</a:t>
            </a:r>
            <a:endParaRPr sz="2400">
              <a:latin typeface="微软雅黑" charset="-122"/>
              <a:cs typeface="微软雅黑" charset="-122"/>
            </a:endParaRPr>
          </a:p>
          <a:p>
            <a:pPr marL="902970">
              <a:lnSpc>
                <a:spcPct val="100000"/>
              </a:lnSpc>
              <a:spcBef>
                <a:spcPts val="1070"/>
              </a:spcBef>
            </a:pP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∠EDF=45°</a:t>
            </a:r>
            <a:endParaRPr sz="2400">
              <a:latin typeface="微软雅黑" charset="-122"/>
              <a:cs typeface="微软雅黑" charset="-122"/>
            </a:endParaRPr>
          </a:p>
          <a:p>
            <a:pPr marL="946150">
              <a:lnSpc>
                <a:spcPct val="100000"/>
              </a:lnSpc>
              <a:spcBef>
                <a:spcPts val="755"/>
              </a:spcBef>
            </a:pP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∠A+∠C=180°</a:t>
            </a:r>
            <a:endParaRPr sz="2400">
              <a:latin typeface="微软雅黑" charset="-122"/>
              <a:cs typeface="微软雅黑" charset="-122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微软雅黑" charset="-122"/>
              <a:cs typeface="微软雅黑" charset="-122"/>
            </a:endParaRPr>
          </a:p>
          <a:p>
            <a:pPr marL="57150">
              <a:lnSpc>
                <a:spcPct val="100000"/>
              </a:lnSpc>
            </a:pP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证明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：EF=AE+CF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655" y="1940620"/>
            <a:ext cx="4129546" cy="21988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56121" y="1853310"/>
            <a:ext cx="20180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条件：AB</a:t>
            </a:r>
            <a:r>
              <a:rPr sz="2400" b="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=</a:t>
            </a:r>
            <a:r>
              <a:rPr sz="2400" b="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AD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834756" y="3205988"/>
            <a:ext cx="128270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811391" y="2975228"/>
            <a:ext cx="20796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∠EAF=</a:t>
            </a:r>
            <a:r>
              <a:rPr sz="2625" spc="7" baseline="44000" dirty="0">
                <a:solidFill>
                  <a:srgbClr val="FF0000"/>
                </a:solidFill>
                <a:latin typeface="Cambria Math"/>
                <a:cs typeface="Cambria Math"/>
              </a:rPr>
              <a:t>1</a:t>
            </a:r>
            <a:r>
              <a:rPr sz="2625" spc="-30" baseline="4400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mbria Math"/>
                <a:cs typeface="Cambria Math"/>
              </a:rPr>
              <a:t>∠</a:t>
            </a: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BAD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0317" y="3093466"/>
            <a:ext cx="2473960" cy="9378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R="601345" algn="r">
              <a:lnSpc>
                <a:spcPct val="100000"/>
              </a:lnSpc>
              <a:spcBef>
                <a:spcPts val="1030"/>
              </a:spcBef>
            </a:pPr>
            <a:r>
              <a:rPr sz="1750" spc="40" dirty="0">
                <a:solidFill>
                  <a:srgbClr val="FF0000"/>
                </a:solidFill>
                <a:latin typeface="Cambria Math"/>
                <a:cs typeface="Cambria Math"/>
              </a:rPr>
              <a:t>2</a:t>
            </a:r>
            <a:endParaRPr sz="17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证明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：EF=BE+DF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36791" y="2379345"/>
            <a:ext cx="1988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∠B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+</a:t>
            </a:r>
            <a:r>
              <a:rPr sz="2400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D</a:t>
            </a: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=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18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0°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071" y="1659476"/>
            <a:ext cx="3309670" cy="272751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70400" y="1688338"/>
            <a:ext cx="3607435" cy="240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条件</a:t>
            </a: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：AB=AC,∠BAC=90°</a:t>
            </a:r>
            <a:endParaRPr sz="2400">
              <a:latin typeface="微软雅黑" charset="-122"/>
              <a:cs typeface="微软雅黑" charset="-122"/>
            </a:endParaRPr>
          </a:p>
          <a:p>
            <a:pPr marL="895350">
              <a:lnSpc>
                <a:spcPct val="100000"/>
              </a:lnSpc>
              <a:spcBef>
                <a:spcPts val="1715"/>
              </a:spcBef>
            </a:pPr>
            <a:r>
              <a:rPr sz="24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∠DAE=45°</a:t>
            </a:r>
            <a:endParaRPr sz="2400">
              <a:latin typeface="微软雅黑" charset="-122"/>
              <a:cs typeface="微软雅黑" charset="-122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600">
              <a:latin typeface="微软雅黑" charset="-122"/>
              <a:cs typeface="微软雅黑" charset="-122"/>
            </a:endParaRPr>
          </a:p>
          <a:p>
            <a:pPr marL="78740">
              <a:lnSpc>
                <a:spcPct val="100000"/>
              </a:lnSpc>
            </a:pP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证明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：DE</a:t>
            </a:r>
            <a:r>
              <a:rPr sz="2400" spc="-7" baseline="240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2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=BD</a:t>
            </a:r>
            <a:r>
              <a:rPr sz="2400" spc="-7" baseline="240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2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+CE</a:t>
            </a:r>
            <a:r>
              <a:rPr sz="2400" spc="-7" baseline="240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2</a:t>
            </a:r>
            <a:endParaRPr sz="2400" baseline="24000">
              <a:latin typeface="微软雅黑" charset="-122"/>
              <a:cs typeface="微软雅黑" charset="-122"/>
            </a:endParaRPr>
          </a:p>
          <a:p>
            <a:pPr marL="827405">
              <a:lnSpc>
                <a:spcPct val="100000"/>
              </a:lnSpc>
              <a:spcBef>
                <a:spcPts val="2490"/>
              </a:spcBef>
            </a:pP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△CEF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为</a:t>
            </a:r>
            <a:r>
              <a:rPr sz="2400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直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角三角形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6235" y="2540635"/>
            <a:ext cx="8380095" cy="137033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477" y="671321"/>
            <a:ext cx="400293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16.</a:t>
            </a:r>
            <a:r>
              <a:rPr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将军饮马模型</a:t>
            </a:r>
            <a:endParaRPr sz="3600" dirty="0">
              <a:latin typeface="微软雅黑" charset="-122"/>
              <a:cs typeface="微软雅黑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1769" y="1901185"/>
            <a:ext cx="2563700" cy="189129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344415" y="4031996"/>
            <a:ext cx="17919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54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A+P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28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最小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212" y="1742987"/>
            <a:ext cx="2471407" cy="21238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232147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1945386" y="0"/>
                </a:moveTo>
                <a:lnTo>
                  <a:pt x="1945386" y="49911"/>
                </a:lnTo>
                <a:lnTo>
                  <a:pt x="0" y="49911"/>
                </a:lnTo>
                <a:lnTo>
                  <a:pt x="0" y="149732"/>
                </a:lnTo>
                <a:lnTo>
                  <a:pt x="1945386" y="149732"/>
                </a:lnTo>
                <a:lnTo>
                  <a:pt x="1945386" y="199643"/>
                </a:lnTo>
                <a:lnTo>
                  <a:pt x="2045207" y="99821"/>
                </a:lnTo>
                <a:lnTo>
                  <a:pt x="1945386" y="0"/>
                </a:lnTo>
                <a:close/>
              </a:path>
            </a:pathLst>
          </a:custGeom>
          <a:solidFill>
            <a:srgbClr val="0089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232147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0" y="49911"/>
                </a:moveTo>
                <a:lnTo>
                  <a:pt x="1945386" y="49911"/>
                </a:lnTo>
                <a:lnTo>
                  <a:pt x="1945386" y="0"/>
                </a:lnTo>
                <a:lnTo>
                  <a:pt x="2045207" y="99821"/>
                </a:lnTo>
                <a:lnTo>
                  <a:pt x="1945386" y="199643"/>
                </a:lnTo>
                <a:lnTo>
                  <a:pt x="1945386" y="149732"/>
                </a:lnTo>
                <a:lnTo>
                  <a:pt x="0" y="149732"/>
                </a:lnTo>
                <a:lnTo>
                  <a:pt x="0" y="49911"/>
                </a:lnTo>
                <a:close/>
              </a:path>
            </a:pathLst>
          </a:custGeom>
          <a:ln w="12192">
            <a:solidFill>
              <a:srgbClr val="00634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39940" y="973836"/>
            <a:ext cx="1917192" cy="412242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02644" y="1829778"/>
            <a:ext cx="1834929" cy="2043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51503" y="4744973"/>
            <a:ext cx="27876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0000"/>
                </a:solidFill>
                <a:latin typeface="Verdana"/>
                <a:cs typeface="Verdana"/>
              </a:rPr>
              <a:t>CA+AB+</a:t>
            </a:r>
            <a:r>
              <a:rPr sz="2800" spc="-5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800" spc="1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8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最小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32147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1945386" y="0"/>
                </a:moveTo>
                <a:lnTo>
                  <a:pt x="1945386" y="49911"/>
                </a:lnTo>
                <a:lnTo>
                  <a:pt x="0" y="49911"/>
                </a:lnTo>
                <a:lnTo>
                  <a:pt x="0" y="149732"/>
                </a:lnTo>
                <a:lnTo>
                  <a:pt x="1945386" y="149732"/>
                </a:lnTo>
                <a:lnTo>
                  <a:pt x="1945386" y="199643"/>
                </a:lnTo>
                <a:lnTo>
                  <a:pt x="2045207" y="99821"/>
                </a:lnTo>
                <a:lnTo>
                  <a:pt x="1945386" y="0"/>
                </a:lnTo>
                <a:close/>
              </a:path>
            </a:pathLst>
          </a:custGeom>
          <a:solidFill>
            <a:srgbClr val="0089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232147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0" y="49911"/>
                </a:moveTo>
                <a:lnTo>
                  <a:pt x="1945386" y="49911"/>
                </a:lnTo>
                <a:lnTo>
                  <a:pt x="1945386" y="0"/>
                </a:lnTo>
                <a:lnTo>
                  <a:pt x="2045207" y="99821"/>
                </a:lnTo>
                <a:lnTo>
                  <a:pt x="1945386" y="199643"/>
                </a:lnTo>
                <a:lnTo>
                  <a:pt x="1945386" y="149732"/>
                </a:lnTo>
                <a:lnTo>
                  <a:pt x="0" y="149732"/>
                </a:lnTo>
                <a:lnTo>
                  <a:pt x="0" y="49911"/>
                </a:lnTo>
                <a:close/>
              </a:path>
            </a:pathLst>
          </a:custGeom>
          <a:ln w="12192">
            <a:solidFill>
              <a:srgbClr val="00634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5619" y="1767771"/>
            <a:ext cx="2093310" cy="225526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6080" y="1010411"/>
            <a:ext cx="2186939" cy="429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47338" y="4365497"/>
            <a:ext cx="27876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0000"/>
                </a:solidFill>
                <a:latin typeface="Verdana"/>
                <a:cs typeface="Verdana"/>
              </a:rPr>
              <a:t>CA+AB+</a:t>
            </a:r>
            <a:r>
              <a:rPr sz="2800" spc="-5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800" spc="1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8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最小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32147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1945386" y="0"/>
                </a:moveTo>
                <a:lnTo>
                  <a:pt x="1945386" y="49911"/>
                </a:lnTo>
                <a:lnTo>
                  <a:pt x="0" y="49911"/>
                </a:lnTo>
                <a:lnTo>
                  <a:pt x="0" y="149732"/>
                </a:lnTo>
                <a:lnTo>
                  <a:pt x="1945386" y="149732"/>
                </a:lnTo>
                <a:lnTo>
                  <a:pt x="1945386" y="199643"/>
                </a:lnTo>
                <a:lnTo>
                  <a:pt x="2045207" y="99821"/>
                </a:lnTo>
                <a:lnTo>
                  <a:pt x="1945386" y="0"/>
                </a:lnTo>
                <a:close/>
              </a:path>
            </a:pathLst>
          </a:custGeom>
          <a:solidFill>
            <a:srgbClr val="0089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232147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0" y="49911"/>
                </a:moveTo>
                <a:lnTo>
                  <a:pt x="1945386" y="49911"/>
                </a:lnTo>
                <a:lnTo>
                  <a:pt x="1945386" y="0"/>
                </a:lnTo>
                <a:lnTo>
                  <a:pt x="2045207" y="99821"/>
                </a:lnTo>
                <a:lnTo>
                  <a:pt x="1945386" y="199643"/>
                </a:lnTo>
                <a:lnTo>
                  <a:pt x="1945386" y="149732"/>
                </a:lnTo>
                <a:lnTo>
                  <a:pt x="0" y="149732"/>
                </a:lnTo>
                <a:lnTo>
                  <a:pt x="0" y="49911"/>
                </a:lnTo>
                <a:close/>
              </a:path>
            </a:pathLst>
          </a:custGeom>
          <a:ln w="12192">
            <a:solidFill>
              <a:srgbClr val="00634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8048" y="1528215"/>
            <a:ext cx="2152883" cy="264189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934200" y="1684053"/>
            <a:ext cx="2405634" cy="2840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232147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1945386" y="0"/>
                </a:moveTo>
                <a:lnTo>
                  <a:pt x="1945386" y="49911"/>
                </a:lnTo>
                <a:lnTo>
                  <a:pt x="0" y="49911"/>
                </a:lnTo>
                <a:lnTo>
                  <a:pt x="0" y="149732"/>
                </a:lnTo>
                <a:lnTo>
                  <a:pt x="1945386" y="149732"/>
                </a:lnTo>
                <a:lnTo>
                  <a:pt x="1945386" y="199643"/>
                </a:lnTo>
                <a:lnTo>
                  <a:pt x="2045207" y="99821"/>
                </a:lnTo>
                <a:lnTo>
                  <a:pt x="1945386" y="0"/>
                </a:lnTo>
                <a:close/>
              </a:path>
            </a:pathLst>
          </a:custGeom>
          <a:solidFill>
            <a:srgbClr val="0089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32147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0" y="49911"/>
                </a:moveTo>
                <a:lnTo>
                  <a:pt x="1945386" y="49911"/>
                </a:lnTo>
                <a:lnTo>
                  <a:pt x="1945386" y="0"/>
                </a:lnTo>
                <a:lnTo>
                  <a:pt x="2045207" y="99821"/>
                </a:lnTo>
                <a:lnTo>
                  <a:pt x="1945386" y="199643"/>
                </a:lnTo>
                <a:lnTo>
                  <a:pt x="1945386" y="149732"/>
                </a:lnTo>
                <a:lnTo>
                  <a:pt x="0" y="149732"/>
                </a:lnTo>
                <a:lnTo>
                  <a:pt x="0" y="49911"/>
                </a:lnTo>
                <a:close/>
              </a:path>
            </a:pathLst>
          </a:custGeom>
          <a:ln w="12192">
            <a:solidFill>
              <a:srgbClr val="0063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892041" y="4527296"/>
            <a:ext cx="2612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AD</a:t>
            </a:r>
            <a:r>
              <a:rPr sz="2800" spc="-20" dirty="0">
                <a:solidFill>
                  <a:srgbClr val="FF0000"/>
                </a:solidFill>
                <a:latin typeface="Times New Roman"/>
                <a:cs typeface="Times New Roman"/>
              </a:rPr>
              <a:t>+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DC</a:t>
            </a:r>
            <a:r>
              <a:rPr sz="2800" spc="-20" dirty="0">
                <a:solidFill>
                  <a:srgbClr val="FF0000"/>
                </a:solidFill>
                <a:latin typeface="Times New Roman"/>
                <a:cs typeface="Times New Roman"/>
              </a:rPr>
              <a:t>+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28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最小</a:t>
            </a:r>
            <a:endParaRPr sz="28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55640" y="1447069"/>
            <a:ext cx="2764385" cy="250305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54952" y="1010411"/>
            <a:ext cx="2549652" cy="3846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314444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1945385" y="0"/>
                </a:moveTo>
                <a:lnTo>
                  <a:pt x="1945385" y="49911"/>
                </a:lnTo>
                <a:lnTo>
                  <a:pt x="0" y="49911"/>
                </a:lnTo>
                <a:lnTo>
                  <a:pt x="0" y="149732"/>
                </a:lnTo>
                <a:lnTo>
                  <a:pt x="1945385" y="149732"/>
                </a:lnTo>
                <a:lnTo>
                  <a:pt x="1945385" y="199643"/>
                </a:lnTo>
                <a:lnTo>
                  <a:pt x="2045207" y="99821"/>
                </a:lnTo>
                <a:lnTo>
                  <a:pt x="1945385" y="0"/>
                </a:lnTo>
                <a:close/>
              </a:path>
            </a:pathLst>
          </a:custGeom>
          <a:solidFill>
            <a:srgbClr val="0089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14444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0" y="49911"/>
                </a:moveTo>
                <a:lnTo>
                  <a:pt x="1945385" y="49911"/>
                </a:lnTo>
                <a:lnTo>
                  <a:pt x="1945385" y="0"/>
                </a:lnTo>
                <a:lnTo>
                  <a:pt x="2045207" y="99821"/>
                </a:lnTo>
                <a:lnTo>
                  <a:pt x="1945385" y="199643"/>
                </a:lnTo>
                <a:lnTo>
                  <a:pt x="1945385" y="149732"/>
                </a:lnTo>
                <a:lnTo>
                  <a:pt x="0" y="149732"/>
                </a:lnTo>
                <a:lnTo>
                  <a:pt x="0" y="49911"/>
                </a:lnTo>
                <a:close/>
              </a:path>
            </a:pathLst>
          </a:custGeom>
          <a:ln w="12192">
            <a:solidFill>
              <a:srgbClr val="0063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995420" y="4472127"/>
            <a:ext cx="25920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800" spc="-2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+</a:t>
            </a:r>
            <a:r>
              <a:rPr sz="2800" spc="-2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800" spc="-20" dirty="0">
                <a:solidFill>
                  <a:srgbClr val="FF0000"/>
                </a:solidFill>
                <a:latin typeface="Times New Roman"/>
                <a:cs typeface="Times New Roman"/>
              </a:rPr>
              <a:t>+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800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最小</a:t>
            </a:r>
            <a:endParaRPr sz="28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81763" y="1873583"/>
            <a:ext cx="1800061" cy="232854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318247" y="1789176"/>
            <a:ext cx="1940052" cy="3241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10432" y="4506925"/>
            <a:ext cx="30048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四边形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ABCD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周长最小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14444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1945385" y="0"/>
                </a:moveTo>
                <a:lnTo>
                  <a:pt x="1945385" y="49911"/>
                </a:lnTo>
                <a:lnTo>
                  <a:pt x="0" y="49911"/>
                </a:lnTo>
                <a:lnTo>
                  <a:pt x="0" y="149732"/>
                </a:lnTo>
                <a:lnTo>
                  <a:pt x="1945385" y="149732"/>
                </a:lnTo>
                <a:lnTo>
                  <a:pt x="1945385" y="199643"/>
                </a:lnTo>
                <a:lnTo>
                  <a:pt x="2045207" y="99821"/>
                </a:lnTo>
                <a:lnTo>
                  <a:pt x="1945385" y="0"/>
                </a:lnTo>
                <a:close/>
              </a:path>
            </a:pathLst>
          </a:custGeom>
          <a:solidFill>
            <a:srgbClr val="0089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14444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0" y="49911"/>
                </a:moveTo>
                <a:lnTo>
                  <a:pt x="1945385" y="49911"/>
                </a:lnTo>
                <a:lnTo>
                  <a:pt x="1945385" y="0"/>
                </a:lnTo>
                <a:lnTo>
                  <a:pt x="2045207" y="99821"/>
                </a:lnTo>
                <a:lnTo>
                  <a:pt x="1945385" y="199643"/>
                </a:lnTo>
                <a:lnTo>
                  <a:pt x="1945385" y="149732"/>
                </a:lnTo>
                <a:lnTo>
                  <a:pt x="0" y="149732"/>
                </a:lnTo>
                <a:lnTo>
                  <a:pt x="0" y="49911"/>
                </a:lnTo>
                <a:close/>
              </a:path>
            </a:pathLst>
          </a:custGeom>
          <a:ln w="12192">
            <a:solidFill>
              <a:srgbClr val="00634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40009" y="1780627"/>
            <a:ext cx="2170545" cy="245196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545580" y="1447800"/>
            <a:ext cx="3040379" cy="3509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88790" y="4807966"/>
            <a:ext cx="3189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五边形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ABCDE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周长最小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14444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1945385" y="0"/>
                </a:moveTo>
                <a:lnTo>
                  <a:pt x="1945385" y="49911"/>
                </a:lnTo>
                <a:lnTo>
                  <a:pt x="0" y="49911"/>
                </a:lnTo>
                <a:lnTo>
                  <a:pt x="0" y="149732"/>
                </a:lnTo>
                <a:lnTo>
                  <a:pt x="1945385" y="149732"/>
                </a:lnTo>
                <a:lnTo>
                  <a:pt x="1945385" y="199643"/>
                </a:lnTo>
                <a:lnTo>
                  <a:pt x="2045207" y="99821"/>
                </a:lnTo>
                <a:lnTo>
                  <a:pt x="1945385" y="0"/>
                </a:lnTo>
                <a:close/>
              </a:path>
            </a:pathLst>
          </a:custGeom>
          <a:solidFill>
            <a:srgbClr val="0089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14444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0" y="49911"/>
                </a:moveTo>
                <a:lnTo>
                  <a:pt x="1945385" y="49911"/>
                </a:lnTo>
                <a:lnTo>
                  <a:pt x="1945385" y="0"/>
                </a:lnTo>
                <a:lnTo>
                  <a:pt x="2045207" y="99821"/>
                </a:lnTo>
                <a:lnTo>
                  <a:pt x="1945385" y="199643"/>
                </a:lnTo>
                <a:lnTo>
                  <a:pt x="1945385" y="149732"/>
                </a:lnTo>
                <a:lnTo>
                  <a:pt x="0" y="149732"/>
                </a:lnTo>
                <a:lnTo>
                  <a:pt x="0" y="49911"/>
                </a:lnTo>
                <a:close/>
              </a:path>
            </a:pathLst>
          </a:custGeom>
          <a:ln w="12192">
            <a:solidFill>
              <a:srgbClr val="00634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9440" y="1622131"/>
            <a:ext cx="1877944" cy="245196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67881" y="1422471"/>
            <a:ext cx="2269653" cy="2851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57371" y="4755642"/>
            <a:ext cx="3189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六边形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ABCDE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周长最小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14444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1945385" y="0"/>
                </a:moveTo>
                <a:lnTo>
                  <a:pt x="1945385" y="49911"/>
                </a:lnTo>
                <a:lnTo>
                  <a:pt x="0" y="49911"/>
                </a:lnTo>
                <a:lnTo>
                  <a:pt x="0" y="149732"/>
                </a:lnTo>
                <a:lnTo>
                  <a:pt x="1945385" y="149732"/>
                </a:lnTo>
                <a:lnTo>
                  <a:pt x="1945385" y="199643"/>
                </a:lnTo>
                <a:lnTo>
                  <a:pt x="2045207" y="99821"/>
                </a:lnTo>
                <a:lnTo>
                  <a:pt x="1945385" y="0"/>
                </a:lnTo>
                <a:close/>
              </a:path>
            </a:pathLst>
          </a:custGeom>
          <a:solidFill>
            <a:srgbClr val="0089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14444" y="3034283"/>
            <a:ext cx="2045335" cy="200025"/>
          </a:xfrm>
          <a:custGeom>
            <a:avLst/>
            <a:gdLst/>
            <a:ahLst/>
            <a:cxnLst/>
            <a:rect l="l" t="t" r="r" b="b"/>
            <a:pathLst>
              <a:path w="2045335" h="200025">
                <a:moveTo>
                  <a:pt x="0" y="49911"/>
                </a:moveTo>
                <a:lnTo>
                  <a:pt x="1945385" y="49911"/>
                </a:lnTo>
                <a:lnTo>
                  <a:pt x="1945385" y="0"/>
                </a:lnTo>
                <a:lnTo>
                  <a:pt x="2045207" y="99821"/>
                </a:lnTo>
                <a:lnTo>
                  <a:pt x="1945385" y="199643"/>
                </a:lnTo>
                <a:lnTo>
                  <a:pt x="1945385" y="149732"/>
                </a:lnTo>
                <a:lnTo>
                  <a:pt x="0" y="149732"/>
                </a:lnTo>
                <a:lnTo>
                  <a:pt x="0" y="49911"/>
                </a:lnTo>
                <a:close/>
              </a:path>
            </a:pathLst>
          </a:custGeom>
          <a:ln w="12192">
            <a:solidFill>
              <a:srgbClr val="00634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476" y="540511"/>
            <a:ext cx="46115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17.</a:t>
            </a:r>
            <a:r>
              <a:rPr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费马点模型</a:t>
            </a:r>
            <a:endParaRPr sz="3600" dirty="0">
              <a:latin typeface="微软雅黑" charset="-122"/>
              <a:cs typeface="微软雅黑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6259" y="1120139"/>
            <a:ext cx="4904232" cy="480364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175375" y="2707005"/>
            <a:ext cx="5542280" cy="378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费马点到三角形三顶点距离和最短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330" y="387477"/>
            <a:ext cx="478586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18.</a:t>
            </a:r>
            <a:r>
              <a:rPr sz="3600" dirty="0" smtClean="0">
                <a:solidFill>
                  <a:srgbClr val="007964"/>
                </a:solidFill>
              </a:rPr>
              <a:t>中位线模型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882901" y="1805177"/>
            <a:ext cx="2689860" cy="3511550"/>
          </a:xfrm>
          <a:custGeom>
            <a:avLst/>
            <a:gdLst/>
            <a:ahLst/>
            <a:cxnLst/>
            <a:rect l="l" t="t" r="r" b="b"/>
            <a:pathLst>
              <a:path w="2689860" h="3511550">
                <a:moveTo>
                  <a:pt x="0" y="3511296"/>
                </a:moveTo>
                <a:lnTo>
                  <a:pt x="1311783" y="0"/>
                </a:lnTo>
                <a:lnTo>
                  <a:pt x="2689860" y="2901823"/>
                </a:lnTo>
                <a:lnTo>
                  <a:pt x="0" y="3511296"/>
                </a:lnTo>
                <a:close/>
              </a:path>
            </a:pathLst>
          </a:custGeom>
          <a:ln w="28956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09266" y="3348990"/>
            <a:ext cx="1417955" cy="308610"/>
          </a:xfrm>
          <a:custGeom>
            <a:avLst/>
            <a:gdLst/>
            <a:ahLst/>
            <a:cxnLst/>
            <a:rect l="l" t="t" r="r" b="b"/>
            <a:pathLst>
              <a:path w="1417954" h="308610">
                <a:moveTo>
                  <a:pt x="0" y="308102"/>
                </a:moveTo>
                <a:lnTo>
                  <a:pt x="1417955" y="0"/>
                </a:lnTo>
              </a:path>
            </a:pathLst>
          </a:custGeom>
          <a:ln w="28955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054223" y="1351915"/>
            <a:ext cx="182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8289" y="5164073"/>
            <a:ext cx="182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10810" y="4552950"/>
            <a:ext cx="185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C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4785" y="3407791"/>
            <a:ext cx="201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6191" y="3165728"/>
            <a:ext cx="170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5826" y="2830448"/>
            <a:ext cx="5245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Verdana"/>
                <a:cs typeface="Verdana"/>
              </a:rPr>
              <a:t>DE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60666" y="2841116"/>
            <a:ext cx="241300" cy="3111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spc="5" dirty="0">
                <a:solidFill>
                  <a:srgbClr val="FF0000"/>
                </a:solidFill>
                <a:latin typeface="Verdana"/>
                <a:cs typeface="Verdana"/>
              </a:rPr>
              <a:t>//</a:t>
            </a:r>
            <a:endParaRPr sz="185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42301" y="2641473"/>
            <a:ext cx="176530" cy="80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5080" indent="-1270">
              <a:lnSpc>
                <a:spcPct val="124000"/>
              </a:lnSpc>
              <a:spcBef>
                <a:spcPts val="100"/>
              </a:spcBef>
            </a:pPr>
            <a:r>
              <a:rPr sz="2050" u="heavy" spc="-509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u="heavy" spc="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mbria Math"/>
                <a:cs typeface="Cambria Math"/>
              </a:rPr>
              <a:t>1 </a:t>
            </a:r>
            <a:r>
              <a:rPr sz="2050" spc="30" dirty="0">
                <a:solidFill>
                  <a:srgbClr val="FF0000"/>
                </a:solidFill>
                <a:latin typeface="Cambria Math"/>
                <a:cs typeface="Cambria Math"/>
              </a:rPr>
              <a:t> 2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61352" y="2982213"/>
            <a:ext cx="303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15" dirty="0">
                <a:solidFill>
                  <a:srgbClr val="FF0000"/>
                </a:solidFill>
                <a:latin typeface="Verdana"/>
                <a:cs typeface="Verdana"/>
              </a:rPr>
              <a:t>=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45628" y="2848813"/>
            <a:ext cx="5181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Verdana"/>
                <a:cs typeface="Verdana"/>
              </a:rPr>
              <a:t>BC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88950"/>
            <a:ext cx="328879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01.</a:t>
            </a:r>
            <a:r>
              <a:rPr sz="3600" dirty="0" smtClean="0">
                <a:solidFill>
                  <a:srgbClr val="007964"/>
                </a:solidFill>
              </a:rPr>
              <a:t>三线八角</a:t>
            </a:r>
            <a:endParaRPr sz="3600" dirty="0"/>
          </a:p>
        </p:txBody>
      </p:sp>
      <p:sp>
        <p:nvSpPr>
          <p:cNvPr id="4" name="object 4"/>
          <p:cNvSpPr/>
          <p:nvPr/>
        </p:nvSpPr>
        <p:spPr>
          <a:xfrm>
            <a:off x="531088" y="2807773"/>
            <a:ext cx="3455441" cy="311503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9976" y="3790732"/>
            <a:ext cx="735330" cy="1726564"/>
          </a:xfrm>
          <a:custGeom>
            <a:avLst/>
            <a:gdLst/>
            <a:ahLst/>
            <a:cxnLst/>
            <a:rect l="l" t="t" r="r" b="b"/>
            <a:pathLst>
              <a:path w="735330" h="1726564">
                <a:moveTo>
                  <a:pt x="734949" y="0"/>
                </a:moveTo>
                <a:lnTo>
                  <a:pt x="0" y="1726247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01898" y="3752632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14296" y="4516156"/>
            <a:ext cx="1685925" cy="451484"/>
          </a:xfrm>
          <a:custGeom>
            <a:avLst/>
            <a:gdLst/>
            <a:ahLst/>
            <a:cxnLst/>
            <a:rect l="l" t="t" r="r" b="b"/>
            <a:pathLst>
              <a:path w="1685925" h="451485">
                <a:moveTo>
                  <a:pt x="0" y="451485"/>
                </a:moveTo>
                <a:lnTo>
                  <a:pt x="1685671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74543" y="3790732"/>
            <a:ext cx="920115" cy="0"/>
          </a:xfrm>
          <a:custGeom>
            <a:avLst/>
            <a:gdLst/>
            <a:ahLst/>
            <a:cxnLst/>
            <a:rect l="l" t="t" r="r" b="b"/>
            <a:pathLst>
              <a:path w="920114">
                <a:moveTo>
                  <a:pt x="0" y="0"/>
                </a:moveTo>
                <a:lnTo>
                  <a:pt x="919733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30272" y="2952511"/>
            <a:ext cx="3035619" cy="273556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73757" y="3824223"/>
            <a:ext cx="1102360" cy="8890"/>
          </a:xfrm>
          <a:custGeom>
            <a:avLst/>
            <a:gdLst/>
            <a:ahLst/>
            <a:cxnLst/>
            <a:rect l="l" t="t" r="r" b="b"/>
            <a:pathLst>
              <a:path w="1102360" h="8889">
                <a:moveTo>
                  <a:pt x="0" y="0"/>
                </a:moveTo>
                <a:lnTo>
                  <a:pt x="1102360" y="8508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789452" y="3831844"/>
            <a:ext cx="487680" cy="1025525"/>
          </a:xfrm>
          <a:custGeom>
            <a:avLst/>
            <a:gdLst/>
            <a:ahLst/>
            <a:cxnLst/>
            <a:rect l="l" t="t" r="r" b="b"/>
            <a:pathLst>
              <a:path w="487679" h="1025525">
                <a:moveTo>
                  <a:pt x="0" y="1025524"/>
                </a:moveTo>
                <a:lnTo>
                  <a:pt x="487172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789452" y="4447540"/>
            <a:ext cx="1538605" cy="410209"/>
          </a:xfrm>
          <a:custGeom>
            <a:avLst/>
            <a:gdLst/>
            <a:ahLst/>
            <a:cxnLst/>
            <a:rect l="l" t="t" r="r" b="b"/>
            <a:pathLst>
              <a:path w="1538604" h="410210">
                <a:moveTo>
                  <a:pt x="0" y="410210"/>
                </a:moveTo>
                <a:lnTo>
                  <a:pt x="1538224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585657" y="2824020"/>
            <a:ext cx="3206248" cy="288945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946845" y="3759708"/>
            <a:ext cx="1256665" cy="8890"/>
          </a:xfrm>
          <a:custGeom>
            <a:avLst/>
            <a:gdLst/>
            <a:ahLst/>
            <a:cxnLst/>
            <a:rect l="l" t="t" r="r" b="b"/>
            <a:pathLst>
              <a:path w="1256665" h="8889">
                <a:moveTo>
                  <a:pt x="0" y="0"/>
                </a:moveTo>
                <a:lnTo>
                  <a:pt x="1256664" y="850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707321" y="3759708"/>
            <a:ext cx="496570" cy="1076960"/>
          </a:xfrm>
          <a:custGeom>
            <a:avLst/>
            <a:gdLst/>
            <a:ahLst/>
            <a:cxnLst/>
            <a:rect l="l" t="t" r="r" b="b"/>
            <a:pathLst>
              <a:path w="496570" h="1076960">
                <a:moveTo>
                  <a:pt x="0" y="1076833"/>
                </a:moveTo>
                <a:lnTo>
                  <a:pt x="496061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946845" y="4832603"/>
            <a:ext cx="760730" cy="184150"/>
          </a:xfrm>
          <a:custGeom>
            <a:avLst/>
            <a:gdLst/>
            <a:ahLst/>
            <a:cxnLst/>
            <a:rect l="l" t="t" r="r" b="b"/>
            <a:pathLst>
              <a:path w="760729" h="184150">
                <a:moveTo>
                  <a:pt x="0" y="183896"/>
                </a:moveTo>
                <a:lnTo>
                  <a:pt x="760602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50188" y="1684401"/>
            <a:ext cx="26841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同位角：找F型</a:t>
            </a:r>
            <a:endParaRPr sz="3200">
              <a:latin typeface="微软雅黑" charset="-122"/>
              <a:cs typeface="微软雅黑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86529" y="1688083"/>
            <a:ext cx="27203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内错角：找</a:t>
            </a:r>
            <a:r>
              <a:rPr sz="3200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Z</a:t>
            </a:r>
            <a:r>
              <a:rPr sz="32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型</a:t>
            </a:r>
            <a:endParaRPr sz="3200">
              <a:latin typeface="微软雅黑" charset="-122"/>
              <a:cs typeface="微软雅黑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59497" y="1676526"/>
            <a:ext cx="31781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同旁内角：找</a:t>
            </a:r>
            <a:r>
              <a:rPr sz="32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U</a:t>
            </a:r>
            <a:r>
              <a:rPr sz="32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型</a:t>
            </a:r>
            <a:endParaRPr sz="32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36" y="415239"/>
            <a:ext cx="42481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spc="-5" dirty="0" smtClean="0">
                <a:solidFill>
                  <a:srgbClr val="007964"/>
                </a:solidFill>
              </a:rPr>
              <a:t>19.</a:t>
            </a:r>
            <a:r>
              <a:rPr sz="3600" spc="-5" dirty="0" smtClean="0">
                <a:solidFill>
                  <a:srgbClr val="007964"/>
                </a:solidFill>
              </a:rPr>
              <a:t>斜边中线模型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3117342" y="1719833"/>
            <a:ext cx="2715895" cy="3420110"/>
          </a:xfrm>
          <a:custGeom>
            <a:avLst/>
            <a:gdLst/>
            <a:ahLst/>
            <a:cxnLst/>
            <a:rect l="l" t="t" r="r" b="b"/>
            <a:pathLst>
              <a:path w="2715895" h="3420110">
                <a:moveTo>
                  <a:pt x="0" y="3419855"/>
                </a:moveTo>
                <a:lnTo>
                  <a:pt x="0" y="0"/>
                </a:lnTo>
                <a:lnTo>
                  <a:pt x="2715768" y="3419855"/>
                </a:lnTo>
                <a:lnTo>
                  <a:pt x="0" y="3419855"/>
                </a:lnTo>
                <a:close/>
              </a:path>
            </a:pathLst>
          </a:custGeom>
          <a:ln w="28956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17342" y="3429761"/>
            <a:ext cx="1358900" cy="1710055"/>
          </a:xfrm>
          <a:custGeom>
            <a:avLst/>
            <a:gdLst/>
            <a:ahLst/>
            <a:cxnLst/>
            <a:rect l="l" t="t" r="r" b="b"/>
            <a:pathLst>
              <a:path w="1358900" h="1710054">
                <a:moveTo>
                  <a:pt x="0" y="1709546"/>
                </a:moveTo>
                <a:lnTo>
                  <a:pt x="1358392" y="0"/>
                </a:lnTo>
              </a:path>
            </a:pathLst>
          </a:custGeom>
          <a:ln w="28956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024632" y="1415288"/>
            <a:ext cx="182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97301" y="4986273"/>
            <a:ext cx="182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7955" y="4986273"/>
            <a:ext cx="185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C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5071" y="3091383"/>
            <a:ext cx="2019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4"/>
                </a:solidFill>
                <a:latin typeface="Verdana"/>
                <a:cs typeface="Verdana"/>
              </a:rPr>
              <a:t>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761985" y="3446653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0875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750302" y="3455289"/>
            <a:ext cx="17589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45" dirty="0">
                <a:solidFill>
                  <a:srgbClr val="FF0000"/>
                </a:solidFill>
                <a:latin typeface="Cambria Math"/>
                <a:cs typeface="Cambria Math"/>
              </a:rPr>
              <a:t>2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15657" y="3180968"/>
            <a:ext cx="1504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10" dirty="0">
                <a:solidFill>
                  <a:srgbClr val="FF0000"/>
                </a:solidFill>
                <a:latin typeface="Verdana"/>
                <a:cs typeface="Verdana"/>
              </a:rPr>
              <a:t>BD=</a:t>
            </a:r>
            <a:r>
              <a:rPr sz="3075" spc="15" baseline="45000" dirty="0">
                <a:solidFill>
                  <a:srgbClr val="FF0000"/>
                </a:solidFill>
                <a:latin typeface="Cambria Math"/>
                <a:cs typeface="Cambria Math"/>
              </a:rPr>
              <a:t>1</a:t>
            </a:r>
            <a:r>
              <a:rPr sz="3075" spc="-52" baseline="4500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2800" spc="-55" dirty="0">
                <a:solidFill>
                  <a:srgbClr val="FF0000"/>
                </a:solidFill>
                <a:latin typeface="Cambria Math"/>
                <a:cs typeface="Cambria Math"/>
              </a:rPr>
              <a:t>AC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7" y="440681"/>
            <a:ext cx="363921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20.</a:t>
            </a:r>
            <a:r>
              <a:rPr sz="3600" dirty="0" smtClean="0">
                <a:solidFill>
                  <a:srgbClr val="007964"/>
                </a:solidFill>
              </a:rPr>
              <a:t>平移构造全等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4306844" y="919171"/>
            <a:ext cx="3546306" cy="227079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5656" y="1207008"/>
            <a:ext cx="3418332" cy="2281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305" y="1032903"/>
            <a:ext cx="2905452" cy="26189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80688" y="3528059"/>
            <a:ext cx="3336036" cy="22829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18476" y="3688079"/>
            <a:ext cx="4325112" cy="19613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41933" y="3820794"/>
            <a:ext cx="1539240" cy="125984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800" b="1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1</a:t>
            </a:r>
            <a:r>
              <a:rPr sz="18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、平移造全等</a:t>
            </a:r>
            <a:endParaRPr sz="1800">
              <a:latin typeface="微软雅黑" charset="-122"/>
              <a:cs typeface="微软雅黑" charset="-122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b="1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2</a:t>
            </a:r>
            <a:r>
              <a:rPr sz="18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、平移出平四</a:t>
            </a:r>
            <a:endParaRPr sz="1800">
              <a:latin typeface="微软雅黑" charset="-122"/>
              <a:cs typeface="微软雅黑" charset="-122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b="1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3</a:t>
            </a:r>
            <a:r>
              <a:rPr sz="18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、等腰直角△</a:t>
            </a:r>
            <a:endParaRPr sz="18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0332" y="1609367"/>
            <a:ext cx="1987642" cy="120561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57655" y="3787140"/>
            <a:ext cx="1970532" cy="1562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507406" y="1652385"/>
            <a:ext cx="1873156" cy="14940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36620" y="3797808"/>
            <a:ext cx="2014727" cy="13456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135820" y="1720522"/>
            <a:ext cx="1747635" cy="11183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542019" y="3797808"/>
            <a:ext cx="2561844" cy="12237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132576" y="3797808"/>
            <a:ext cx="1754124" cy="12237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601399" y="1817769"/>
            <a:ext cx="2285548" cy="10234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80926"/>
            <a:ext cx="12192000" cy="207707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331975" y="1348740"/>
            <a:ext cx="7958328" cy="4850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>
            <a:spLocks noGrp="1"/>
          </p:cNvSpPr>
          <p:nvPr>
            <p:ph type="title"/>
          </p:nvPr>
        </p:nvSpPr>
        <p:spPr>
          <a:xfrm>
            <a:off x="731926" y="681609"/>
            <a:ext cx="21570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</a:rPr>
              <a:t>旋转半</a:t>
            </a:r>
            <a:r>
              <a:rPr sz="2800" dirty="0">
                <a:solidFill>
                  <a:srgbClr val="FF0000"/>
                </a:solidFill>
              </a:rPr>
              <a:t>角</a:t>
            </a:r>
            <a:r>
              <a:rPr sz="2800" spc="-5" dirty="0">
                <a:solidFill>
                  <a:srgbClr val="FF0000"/>
                </a:solidFill>
              </a:rPr>
              <a:t>模型</a:t>
            </a:r>
            <a:endParaRPr sz="2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319994"/>
            <a:ext cx="46482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b="1" spc="-5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21.</a:t>
            </a:r>
            <a:r>
              <a:rPr sz="3600" b="1" spc="-5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对称构造全等模型</a:t>
            </a:r>
            <a:endParaRPr sz="3600" dirty="0">
              <a:latin typeface="微软雅黑" charset="-122"/>
              <a:cs typeface="微软雅黑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32788" y="1644395"/>
            <a:ext cx="6682740" cy="448818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0232" y="1214754"/>
            <a:ext cx="21570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对称半</a:t>
            </a:r>
            <a:r>
              <a:rPr sz="28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角</a:t>
            </a: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模型</a:t>
            </a:r>
            <a:endParaRPr sz="28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3130" y="2831465"/>
            <a:ext cx="6308725" cy="1018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300" dirty="0"/>
              <a:t>初三数学模型</a:t>
            </a:r>
            <a:endParaRPr spc="3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57145" y="2532380"/>
            <a:ext cx="7359015" cy="1810385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783" y="540511"/>
            <a:ext cx="420095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22.</a:t>
            </a:r>
            <a:r>
              <a:rPr sz="3600" dirty="0" smtClean="0">
                <a:solidFill>
                  <a:srgbClr val="007964"/>
                </a:solidFill>
              </a:rPr>
              <a:t>射影定理模型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17347" y="1824227"/>
            <a:ext cx="4279392" cy="320954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41721" y="2851784"/>
            <a:ext cx="4732655" cy="1124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①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CD²=AD·DB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； ②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BC²=BD·BA</a:t>
            </a:r>
            <a:r>
              <a:rPr sz="2400" spc="-1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；</a:t>
            </a:r>
            <a:endParaRPr sz="2400">
              <a:latin typeface="微软雅黑" charset="-122"/>
              <a:cs typeface="微软雅黑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微软雅黑" charset="-122"/>
              <a:cs typeface="微软雅黑" charset="-122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③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AC²=AD·AB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；</a:t>
            </a:r>
            <a:r>
              <a:rPr sz="2400" spc="-7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④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AC·BC=AB·CD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03451" y="2071497"/>
            <a:ext cx="260985" cy="270510"/>
          </a:xfrm>
          <a:custGeom>
            <a:avLst/>
            <a:gdLst/>
            <a:ahLst/>
            <a:cxnLst/>
            <a:rect l="l" t="t" r="r" b="b"/>
            <a:pathLst>
              <a:path w="260985" h="270510">
                <a:moveTo>
                  <a:pt x="12446" y="0"/>
                </a:moveTo>
                <a:lnTo>
                  <a:pt x="0" y="258063"/>
                </a:lnTo>
                <a:lnTo>
                  <a:pt x="248285" y="270001"/>
                </a:lnTo>
                <a:lnTo>
                  <a:pt x="260604" y="11811"/>
                </a:lnTo>
                <a:lnTo>
                  <a:pt x="124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03451" y="2071497"/>
            <a:ext cx="260985" cy="270510"/>
          </a:xfrm>
          <a:custGeom>
            <a:avLst/>
            <a:gdLst/>
            <a:ahLst/>
            <a:cxnLst/>
            <a:rect l="l" t="t" r="r" b="b"/>
            <a:pathLst>
              <a:path w="260985" h="270510">
                <a:moveTo>
                  <a:pt x="12446" y="0"/>
                </a:moveTo>
                <a:lnTo>
                  <a:pt x="260604" y="11811"/>
                </a:lnTo>
                <a:lnTo>
                  <a:pt x="248285" y="270001"/>
                </a:lnTo>
                <a:lnTo>
                  <a:pt x="0" y="258063"/>
                </a:lnTo>
                <a:lnTo>
                  <a:pt x="12446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1776" y="2137282"/>
            <a:ext cx="149987" cy="156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92879" y="3788155"/>
            <a:ext cx="260985" cy="270510"/>
          </a:xfrm>
          <a:custGeom>
            <a:avLst/>
            <a:gdLst/>
            <a:ahLst/>
            <a:cxnLst/>
            <a:rect l="l" t="t" r="r" b="b"/>
            <a:pathLst>
              <a:path w="260985" h="270510">
                <a:moveTo>
                  <a:pt x="12319" y="0"/>
                </a:moveTo>
                <a:lnTo>
                  <a:pt x="0" y="258191"/>
                </a:lnTo>
                <a:lnTo>
                  <a:pt x="248158" y="270002"/>
                </a:lnTo>
                <a:lnTo>
                  <a:pt x="260477" y="11811"/>
                </a:lnTo>
                <a:lnTo>
                  <a:pt x="123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92879" y="3788155"/>
            <a:ext cx="260985" cy="270510"/>
          </a:xfrm>
          <a:custGeom>
            <a:avLst/>
            <a:gdLst/>
            <a:ahLst/>
            <a:cxnLst/>
            <a:rect l="l" t="t" r="r" b="b"/>
            <a:pathLst>
              <a:path w="260985" h="270510">
                <a:moveTo>
                  <a:pt x="12319" y="0"/>
                </a:moveTo>
                <a:lnTo>
                  <a:pt x="260477" y="11811"/>
                </a:lnTo>
                <a:lnTo>
                  <a:pt x="248158" y="270002"/>
                </a:lnTo>
                <a:lnTo>
                  <a:pt x="0" y="258191"/>
                </a:lnTo>
                <a:lnTo>
                  <a:pt x="12319" y="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44060" y="3854069"/>
            <a:ext cx="146050" cy="1522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13305" y="3856863"/>
            <a:ext cx="260985" cy="270510"/>
          </a:xfrm>
          <a:custGeom>
            <a:avLst/>
            <a:gdLst/>
            <a:ahLst/>
            <a:cxnLst/>
            <a:rect l="l" t="t" r="r" b="b"/>
            <a:pathLst>
              <a:path w="260985" h="270510">
                <a:moveTo>
                  <a:pt x="12318" y="0"/>
                </a:moveTo>
                <a:lnTo>
                  <a:pt x="0" y="258191"/>
                </a:lnTo>
                <a:lnTo>
                  <a:pt x="248157" y="270001"/>
                </a:lnTo>
                <a:lnTo>
                  <a:pt x="260476" y="11937"/>
                </a:lnTo>
                <a:lnTo>
                  <a:pt x="123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13305" y="3856863"/>
            <a:ext cx="260985" cy="270510"/>
          </a:xfrm>
          <a:custGeom>
            <a:avLst/>
            <a:gdLst/>
            <a:ahLst/>
            <a:cxnLst/>
            <a:rect l="l" t="t" r="r" b="b"/>
            <a:pathLst>
              <a:path w="260985" h="270510">
                <a:moveTo>
                  <a:pt x="12318" y="0"/>
                </a:moveTo>
                <a:lnTo>
                  <a:pt x="260476" y="11937"/>
                </a:lnTo>
                <a:lnTo>
                  <a:pt x="248157" y="270001"/>
                </a:lnTo>
                <a:lnTo>
                  <a:pt x="0" y="258191"/>
                </a:lnTo>
                <a:lnTo>
                  <a:pt x="12318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50263" y="3922140"/>
            <a:ext cx="171957" cy="1525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0875" y="3759200"/>
            <a:ext cx="260985" cy="270510"/>
          </a:xfrm>
          <a:custGeom>
            <a:avLst/>
            <a:gdLst/>
            <a:ahLst/>
            <a:cxnLst/>
            <a:rect l="l" t="t" r="r" b="b"/>
            <a:pathLst>
              <a:path w="260984" h="270510">
                <a:moveTo>
                  <a:pt x="12331" y="0"/>
                </a:moveTo>
                <a:lnTo>
                  <a:pt x="0" y="258063"/>
                </a:lnTo>
                <a:lnTo>
                  <a:pt x="248196" y="270001"/>
                </a:lnTo>
                <a:lnTo>
                  <a:pt x="260515" y="11811"/>
                </a:lnTo>
                <a:lnTo>
                  <a:pt x="123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00875" y="3759200"/>
            <a:ext cx="260985" cy="270510"/>
          </a:xfrm>
          <a:custGeom>
            <a:avLst/>
            <a:gdLst/>
            <a:ahLst/>
            <a:cxnLst/>
            <a:rect l="l" t="t" r="r" b="b"/>
            <a:pathLst>
              <a:path w="260984" h="270510">
                <a:moveTo>
                  <a:pt x="12331" y="0"/>
                </a:moveTo>
                <a:lnTo>
                  <a:pt x="260515" y="11811"/>
                </a:lnTo>
                <a:lnTo>
                  <a:pt x="248196" y="270001"/>
                </a:lnTo>
                <a:lnTo>
                  <a:pt x="0" y="258063"/>
                </a:lnTo>
                <a:lnTo>
                  <a:pt x="123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46214" y="3825366"/>
            <a:ext cx="136220" cy="15506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818" y="540511"/>
            <a:ext cx="371358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dirty="0" smtClean="0">
                <a:solidFill>
                  <a:srgbClr val="007964"/>
                </a:solidFill>
              </a:rPr>
              <a:t>23.</a:t>
            </a:r>
            <a:r>
              <a:rPr sz="3600" dirty="0" smtClean="0">
                <a:solidFill>
                  <a:srgbClr val="007964"/>
                </a:solidFill>
              </a:rPr>
              <a:t>相似八大模型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966658" y="2129716"/>
            <a:ext cx="1489710" cy="1395730"/>
          </a:xfrm>
          <a:custGeom>
            <a:avLst/>
            <a:gdLst/>
            <a:ahLst/>
            <a:cxnLst/>
            <a:rect l="l" t="t" r="r" b="b"/>
            <a:pathLst>
              <a:path w="1489710" h="1395729">
                <a:moveTo>
                  <a:pt x="0" y="1395296"/>
                </a:moveTo>
                <a:lnTo>
                  <a:pt x="1161642" y="0"/>
                </a:lnTo>
                <a:lnTo>
                  <a:pt x="1489129" y="1395296"/>
                </a:lnTo>
                <a:lnTo>
                  <a:pt x="0" y="1395296"/>
                </a:lnTo>
                <a:close/>
              </a:path>
            </a:pathLst>
          </a:custGeom>
          <a:ln w="82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84063" y="1530273"/>
            <a:ext cx="1529715" cy="616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spc="-2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模型一、</a:t>
            </a:r>
            <a:r>
              <a:rPr sz="1750" b="0" spc="-15" dirty="0">
                <a:solidFill>
                  <a:srgbClr val="0000FF"/>
                </a:solidFill>
                <a:latin typeface="Calibri Light"/>
                <a:cs typeface="Calibri Light"/>
              </a:rPr>
              <a:t>A</a:t>
            </a:r>
            <a:r>
              <a:rPr sz="1750" spc="-2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字型</a:t>
            </a:r>
            <a:endParaRPr sz="1750">
              <a:latin typeface="宋体" pitchFamily="2" charset="-122"/>
              <a:cs typeface="宋体" pitchFamily="2" charset="-122"/>
            </a:endParaRPr>
          </a:p>
          <a:p>
            <a:pPr marR="5080" algn="r">
              <a:lnSpc>
                <a:spcPct val="100000"/>
              </a:lnSpc>
              <a:spcBef>
                <a:spcPts val="1110"/>
              </a:spcBef>
            </a:pPr>
            <a:r>
              <a:rPr sz="1200" spc="20" dirty="0"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3500" y="3524892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B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44729" y="3524892"/>
            <a:ext cx="13843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95693" y="2996835"/>
            <a:ext cx="144589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130"/>
              </a:spcBef>
              <a:tabLst>
                <a:tab pos="1306830" algn="l"/>
              </a:tabLst>
            </a:pPr>
            <a:r>
              <a:rPr sz="1200" spc="20" dirty="0">
                <a:latin typeface="Arial"/>
                <a:cs typeface="Arial"/>
              </a:rPr>
              <a:t>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200" spc="-16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27783" y="1606506"/>
            <a:ext cx="1454150" cy="292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spc="-2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模型二、</a:t>
            </a:r>
            <a:r>
              <a:rPr sz="1750" b="0" spc="-15" dirty="0">
                <a:solidFill>
                  <a:srgbClr val="0000FF"/>
                </a:solidFill>
                <a:latin typeface="Calibri Light"/>
                <a:cs typeface="Calibri Light"/>
              </a:rPr>
              <a:t>8</a:t>
            </a:r>
            <a:r>
              <a:rPr sz="1750" spc="-2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字型</a:t>
            </a:r>
            <a:endParaRPr sz="1750">
              <a:latin typeface="宋体" pitchFamily="2" charset="-122"/>
              <a:cs typeface="宋体" pitchFamily="2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47481" y="2304814"/>
            <a:ext cx="1398270" cy="1320800"/>
          </a:xfrm>
          <a:custGeom>
            <a:avLst/>
            <a:gdLst/>
            <a:ahLst/>
            <a:cxnLst/>
            <a:rect l="l" t="t" r="r" b="b"/>
            <a:pathLst>
              <a:path w="1398270" h="1320800">
                <a:moveTo>
                  <a:pt x="634850" y="0"/>
                </a:moveTo>
                <a:lnTo>
                  <a:pt x="1397788" y="0"/>
                </a:lnTo>
                <a:lnTo>
                  <a:pt x="0" y="1315069"/>
                </a:lnTo>
                <a:lnTo>
                  <a:pt x="1326160" y="1320331"/>
                </a:lnTo>
                <a:lnTo>
                  <a:pt x="634850" y="0"/>
                </a:lnTo>
                <a:close/>
              </a:path>
            </a:pathLst>
          </a:custGeom>
          <a:ln w="82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96508" y="3570470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83831" y="3571837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B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12028" y="2184099"/>
            <a:ext cx="13843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76598" y="2217133"/>
            <a:ext cx="13843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41024" y="2671343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52500" y="4341877"/>
            <a:ext cx="5255895" cy="1744980"/>
          </a:xfrm>
          <a:custGeom>
            <a:avLst/>
            <a:gdLst/>
            <a:ahLst/>
            <a:cxnLst/>
            <a:rect l="l" t="t" r="r" b="b"/>
            <a:pathLst>
              <a:path w="5255895" h="1744979">
                <a:moveTo>
                  <a:pt x="0" y="1744977"/>
                </a:moveTo>
                <a:lnTo>
                  <a:pt x="5255557" y="1744977"/>
                </a:lnTo>
                <a:lnTo>
                  <a:pt x="5255557" y="0"/>
                </a:lnTo>
                <a:lnTo>
                  <a:pt x="0" y="0"/>
                </a:lnTo>
                <a:lnTo>
                  <a:pt x="0" y="17449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684063" y="4371607"/>
            <a:ext cx="3105150" cy="3117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spc="-2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模型三</a:t>
            </a:r>
            <a:r>
              <a:rPr sz="1750" spc="-20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、</a:t>
            </a:r>
            <a:r>
              <a:rPr sz="1750" spc="-25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反</a:t>
            </a:r>
            <a:r>
              <a:rPr sz="1850" b="0" spc="25" dirty="0">
                <a:solidFill>
                  <a:srgbClr val="00AF50"/>
                </a:solidFill>
                <a:latin typeface="Calibri Light"/>
                <a:cs typeface="Calibri Light"/>
              </a:rPr>
              <a:t>A</a:t>
            </a:r>
            <a:r>
              <a:rPr sz="1800" spc="10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型（公共角模型）</a:t>
            </a:r>
            <a:endParaRPr sz="1800">
              <a:latin typeface="宋体" pitchFamily="2" charset="-122"/>
              <a:cs typeface="宋体" pitchFamily="2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49435" y="5742461"/>
            <a:ext cx="77296" cy="8756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65763" y="5285466"/>
            <a:ext cx="82881" cy="114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19927" y="5165824"/>
            <a:ext cx="1532255" cy="673100"/>
          </a:xfrm>
          <a:custGeom>
            <a:avLst/>
            <a:gdLst/>
            <a:ahLst/>
            <a:cxnLst/>
            <a:rect l="l" t="t" r="r" b="b"/>
            <a:pathLst>
              <a:path w="1532254" h="673100">
                <a:moveTo>
                  <a:pt x="0" y="672861"/>
                </a:moveTo>
                <a:lnTo>
                  <a:pt x="1001873" y="0"/>
                </a:lnTo>
                <a:lnTo>
                  <a:pt x="1532246" y="672861"/>
                </a:lnTo>
                <a:lnTo>
                  <a:pt x="0" y="672861"/>
                </a:lnTo>
                <a:close/>
              </a:path>
            </a:pathLst>
          </a:custGeom>
          <a:ln w="820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09209" y="5162904"/>
            <a:ext cx="129539" cy="688340"/>
          </a:xfrm>
          <a:custGeom>
            <a:avLst/>
            <a:gdLst/>
            <a:ahLst/>
            <a:cxnLst/>
            <a:rect l="l" t="t" r="r" b="b"/>
            <a:pathLst>
              <a:path w="129539" h="688339">
                <a:moveTo>
                  <a:pt x="16204" y="0"/>
                </a:moveTo>
                <a:lnTo>
                  <a:pt x="0" y="2668"/>
                </a:lnTo>
                <a:lnTo>
                  <a:pt x="113322" y="688302"/>
                </a:lnTo>
                <a:lnTo>
                  <a:pt x="129527" y="685623"/>
                </a:lnTo>
                <a:lnTo>
                  <a:pt x="162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94394" y="5810404"/>
            <a:ext cx="138430" cy="212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06693" y="5790171"/>
            <a:ext cx="130175" cy="212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B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53698" y="4966181"/>
            <a:ext cx="130175" cy="212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41663" y="5790171"/>
            <a:ext cx="138430" cy="212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230731" y="5718217"/>
            <a:ext cx="98974" cy="97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986271" y="4418069"/>
            <a:ext cx="5257165" cy="1917700"/>
          </a:xfrm>
          <a:custGeom>
            <a:avLst/>
            <a:gdLst/>
            <a:ahLst/>
            <a:cxnLst/>
            <a:rect l="l" t="t" r="r" b="b"/>
            <a:pathLst>
              <a:path w="5257165" h="1917700">
                <a:moveTo>
                  <a:pt x="0" y="1917198"/>
                </a:moveTo>
                <a:lnTo>
                  <a:pt x="5257107" y="1917198"/>
                </a:lnTo>
                <a:lnTo>
                  <a:pt x="5257107" y="0"/>
                </a:lnTo>
                <a:lnTo>
                  <a:pt x="0" y="0"/>
                </a:lnTo>
                <a:lnTo>
                  <a:pt x="0" y="19171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718055" y="4473199"/>
            <a:ext cx="1483995" cy="3117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spc="-2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模型四、</a:t>
            </a:r>
            <a:r>
              <a:rPr sz="1750" spc="-25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反</a:t>
            </a:r>
            <a:r>
              <a:rPr sz="1850" b="0" spc="25" dirty="0">
                <a:solidFill>
                  <a:srgbClr val="00AF50"/>
                </a:solidFill>
                <a:latin typeface="Calibri Light"/>
                <a:cs typeface="Calibri Light"/>
              </a:rPr>
              <a:t>8</a:t>
            </a:r>
            <a:r>
              <a:rPr sz="1850" spc="30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型</a:t>
            </a:r>
            <a:endParaRPr sz="1850">
              <a:latin typeface="宋体" pitchFamily="2" charset="-122"/>
              <a:cs typeface="宋体" pitchFamily="2" charset="-122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279958" y="5348354"/>
            <a:ext cx="1190625" cy="896619"/>
          </a:xfrm>
          <a:custGeom>
            <a:avLst/>
            <a:gdLst/>
            <a:ahLst/>
            <a:cxnLst/>
            <a:rect l="l" t="t" r="r" b="b"/>
            <a:pathLst>
              <a:path w="1190625" h="896620">
                <a:moveTo>
                  <a:pt x="7447" y="0"/>
                </a:moveTo>
                <a:lnTo>
                  <a:pt x="0" y="9846"/>
                </a:lnTo>
                <a:lnTo>
                  <a:pt x="39428" y="39385"/>
                </a:lnTo>
                <a:lnTo>
                  <a:pt x="46875" y="29539"/>
                </a:lnTo>
                <a:lnTo>
                  <a:pt x="7447" y="0"/>
                </a:lnTo>
                <a:close/>
              </a:path>
              <a:path w="1190625" h="896620">
                <a:moveTo>
                  <a:pt x="76447" y="51693"/>
                </a:moveTo>
                <a:lnTo>
                  <a:pt x="68999" y="61539"/>
                </a:lnTo>
                <a:lnTo>
                  <a:pt x="108427" y="91078"/>
                </a:lnTo>
                <a:lnTo>
                  <a:pt x="115875" y="81232"/>
                </a:lnTo>
                <a:lnTo>
                  <a:pt x="76447" y="51693"/>
                </a:lnTo>
                <a:close/>
              </a:path>
              <a:path w="1190625" h="896620">
                <a:moveTo>
                  <a:pt x="145446" y="103386"/>
                </a:moveTo>
                <a:lnTo>
                  <a:pt x="137999" y="113233"/>
                </a:lnTo>
                <a:lnTo>
                  <a:pt x="177427" y="142772"/>
                </a:lnTo>
                <a:lnTo>
                  <a:pt x="184874" y="132926"/>
                </a:lnTo>
                <a:lnTo>
                  <a:pt x="145446" y="103386"/>
                </a:lnTo>
                <a:close/>
              </a:path>
              <a:path w="1190625" h="896620">
                <a:moveTo>
                  <a:pt x="214446" y="155080"/>
                </a:moveTo>
                <a:lnTo>
                  <a:pt x="206998" y="164926"/>
                </a:lnTo>
                <a:lnTo>
                  <a:pt x="246426" y="194465"/>
                </a:lnTo>
                <a:lnTo>
                  <a:pt x="253874" y="184619"/>
                </a:lnTo>
                <a:lnTo>
                  <a:pt x="214446" y="155080"/>
                </a:lnTo>
                <a:close/>
              </a:path>
              <a:path w="1190625" h="896620">
                <a:moveTo>
                  <a:pt x="283445" y="206773"/>
                </a:moveTo>
                <a:lnTo>
                  <a:pt x="275998" y="216620"/>
                </a:lnTo>
                <a:lnTo>
                  <a:pt x="315426" y="246159"/>
                </a:lnTo>
                <a:lnTo>
                  <a:pt x="322873" y="236313"/>
                </a:lnTo>
                <a:lnTo>
                  <a:pt x="283445" y="206773"/>
                </a:lnTo>
                <a:close/>
              </a:path>
              <a:path w="1190625" h="896620">
                <a:moveTo>
                  <a:pt x="352445" y="258467"/>
                </a:moveTo>
                <a:lnTo>
                  <a:pt x="344997" y="268313"/>
                </a:lnTo>
                <a:lnTo>
                  <a:pt x="384425" y="297852"/>
                </a:lnTo>
                <a:lnTo>
                  <a:pt x="391873" y="288006"/>
                </a:lnTo>
                <a:lnTo>
                  <a:pt x="352445" y="258467"/>
                </a:lnTo>
                <a:close/>
              </a:path>
              <a:path w="1190625" h="896620">
                <a:moveTo>
                  <a:pt x="421444" y="310160"/>
                </a:moveTo>
                <a:lnTo>
                  <a:pt x="413997" y="320007"/>
                </a:lnTo>
                <a:lnTo>
                  <a:pt x="453425" y="349546"/>
                </a:lnTo>
                <a:lnTo>
                  <a:pt x="460873" y="339699"/>
                </a:lnTo>
                <a:lnTo>
                  <a:pt x="421444" y="310160"/>
                </a:lnTo>
                <a:close/>
              </a:path>
              <a:path w="1190625" h="896620">
                <a:moveTo>
                  <a:pt x="490444" y="361854"/>
                </a:moveTo>
                <a:lnTo>
                  <a:pt x="482996" y="371700"/>
                </a:lnTo>
                <a:lnTo>
                  <a:pt x="522425" y="401239"/>
                </a:lnTo>
                <a:lnTo>
                  <a:pt x="529872" y="391393"/>
                </a:lnTo>
                <a:lnTo>
                  <a:pt x="490444" y="361854"/>
                </a:lnTo>
                <a:close/>
              </a:path>
              <a:path w="1190625" h="896620">
                <a:moveTo>
                  <a:pt x="559443" y="413547"/>
                </a:moveTo>
                <a:lnTo>
                  <a:pt x="551996" y="423394"/>
                </a:lnTo>
                <a:lnTo>
                  <a:pt x="591424" y="452933"/>
                </a:lnTo>
                <a:lnTo>
                  <a:pt x="598872" y="443086"/>
                </a:lnTo>
                <a:lnTo>
                  <a:pt x="559443" y="413547"/>
                </a:lnTo>
                <a:close/>
              </a:path>
              <a:path w="1190625" h="896620">
                <a:moveTo>
                  <a:pt x="628443" y="465241"/>
                </a:moveTo>
                <a:lnTo>
                  <a:pt x="620995" y="475087"/>
                </a:lnTo>
                <a:lnTo>
                  <a:pt x="660424" y="504626"/>
                </a:lnTo>
                <a:lnTo>
                  <a:pt x="667871" y="494780"/>
                </a:lnTo>
                <a:lnTo>
                  <a:pt x="628443" y="465241"/>
                </a:lnTo>
                <a:close/>
              </a:path>
              <a:path w="1190625" h="896620">
                <a:moveTo>
                  <a:pt x="697442" y="516934"/>
                </a:moveTo>
                <a:lnTo>
                  <a:pt x="689995" y="526781"/>
                </a:lnTo>
                <a:lnTo>
                  <a:pt x="729423" y="556320"/>
                </a:lnTo>
                <a:lnTo>
                  <a:pt x="736871" y="546473"/>
                </a:lnTo>
                <a:lnTo>
                  <a:pt x="697442" y="516934"/>
                </a:lnTo>
                <a:close/>
              </a:path>
              <a:path w="1190625" h="896620">
                <a:moveTo>
                  <a:pt x="766442" y="568628"/>
                </a:moveTo>
                <a:lnTo>
                  <a:pt x="758994" y="578474"/>
                </a:lnTo>
                <a:lnTo>
                  <a:pt x="798423" y="608013"/>
                </a:lnTo>
                <a:lnTo>
                  <a:pt x="805870" y="598167"/>
                </a:lnTo>
                <a:lnTo>
                  <a:pt x="766442" y="568628"/>
                </a:lnTo>
                <a:close/>
              </a:path>
              <a:path w="1190625" h="896620">
                <a:moveTo>
                  <a:pt x="835441" y="620321"/>
                </a:moveTo>
                <a:lnTo>
                  <a:pt x="827994" y="630168"/>
                </a:lnTo>
                <a:lnTo>
                  <a:pt x="867422" y="659707"/>
                </a:lnTo>
                <a:lnTo>
                  <a:pt x="874870" y="649860"/>
                </a:lnTo>
                <a:lnTo>
                  <a:pt x="835441" y="620321"/>
                </a:lnTo>
                <a:close/>
              </a:path>
              <a:path w="1190625" h="896620">
                <a:moveTo>
                  <a:pt x="904441" y="672015"/>
                </a:moveTo>
                <a:lnTo>
                  <a:pt x="896993" y="681861"/>
                </a:lnTo>
                <a:lnTo>
                  <a:pt x="936422" y="711400"/>
                </a:lnTo>
                <a:lnTo>
                  <a:pt x="943869" y="701554"/>
                </a:lnTo>
                <a:lnTo>
                  <a:pt x="904441" y="672015"/>
                </a:lnTo>
                <a:close/>
              </a:path>
              <a:path w="1190625" h="896620">
                <a:moveTo>
                  <a:pt x="973440" y="723708"/>
                </a:moveTo>
                <a:lnTo>
                  <a:pt x="965993" y="733555"/>
                </a:lnTo>
                <a:lnTo>
                  <a:pt x="1005421" y="763094"/>
                </a:lnTo>
                <a:lnTo>
                  <a:pt x="1012869" y="753247"/>
                </a:lnTo>
                <a:lnTo>
                  <a:pt x="973440" y="723708"/>
                </a:lnTo>
                <a:close/>
              </a:path>
              <a:path w="1190625" h="896620">
                <a:moveTo>
                  <a:pt x="1042440" y="775402"/>
                </a:moveTo>
                <a:lnTo>
                  <a:pt x="1034992" y="785248"/>
                </a:lnTo>
                <a:lnTo>
                  <a:pt x="1074421" y="814787"/>
                </a:lnTo>
                <a:lnTo>
                  <a:pt x="1081868" y="804941"/>
                </a:lnTo>
                <a:lnTo>
                  <a:pt x="1042440" y="775402"/>
                </a:lnTo>
                <a:close/>
              </a:path>
              <a:path w="1190625" h="896620">
                <a:moveTo>
                  <a:pt x="1111440" y="827095"/>
                </a:moveTo>
                <a:lnTo>
                  <a:pt x="1103992" y="836941"/>
                </a:lnTo>
                <a:lnTo>
                  <a:pt x="1143420" y="866481"/>
                </a:lnTo>
                <a:lnTo>
                  <a:pt x="1150868" y="856634"/>
                </a:lnTo>
                <a:lnTo>
                  <a:pt x="1111440" y="827095"/>
                </a:lnTo>
                <a:close/>
              </a:path>
              <a:path w="1190625" h="896620">
                <a:moveTo>
                  <a:pt x="1180439" y="878784"/>
                </a:moveTo>
                <a:lnTo>
                  <a:pt x="1172992" y="888631"/>
                </a:lnTo>
                <a:lnTo>
                  <a:pt x="1183287" y="896314"/>
                </a:lnTo>
                <a:lnTo>
                  <a:pt x="1190625" y="886468"/>
                </a:lnTo>
                <a:lnTo>
                  <a:pt x="1180439" y="8787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574684" y="5004584"/>
            <a:ext cx="946785" cy="1141095"/>
          </a:xfrm>
          <a:custGeom>
            <a:avLst/>
            <a:gdLst/>
            <a:ahLst/>
            <a:cxnLst/>
            <a:rect l="l" t="t" r="r" b="b"/>
            <a:pathLst>
              <a:path w="946784" h="1141095">
                <a:moveTo>
                  <a:pt x="31433" y="1094785"/>
                </a:moveTo>
                <a:lnTo>
                  <a:pt x="0" y="1132748"/>
                </a:lnTo>
                <a:lnTo>
                  <a:pt x="9528" y="1140582"/>
                </a:lnTo>
                <a:lnTo>
                  <a:pt x="40961" y="1102629"/>
                </a:lnTo>
                <a:lnTo>
                  <a:pt x="31433" y="1094785"/>
                </a:lnTo>
                <a:close/>
              </a:path>
              <a:path w="946784" h="1141095">
                <a:moveTo>
                  <a:pt x="86413" y="1028366"/>
                </a:moveTo>
                <a:lnTo>
                  <a:pt x="54980" y="1066318"/>
                </a:lnTo>
                <a:lnTo>
                  <a:pt x="64509" y="1074163"/>
                </a:lnTo>
                <a:lnTo>
                  <a:pt x="95832" y="1036210"/>
                </a:lnTo>
                <a:lnTo>
                  <a:pt x="86413" y="1028366"/>
                </a:lnTo>
                <a:close/>
              </a:path>
              <a:path w="946784" h="1141095">
                <a:moveTo>
                  <a:pt x="141284" y="961947"/>
                </a:moveTo>
                <a:lnTo>
                  <a:pt x="109961" y="999899"/>
                </a:lnTo>
                <a:lnTo>
                  <a:pt x="119380" y="1007743"/>
                </a:lnTo>
                <a:lnTo>
                  <a:pt x="150813" y="969780"/>
                </a:lnTo>
                <a:lnTo>
                  <a:pt x="141284" y="961947"/>
                </a:lnTo>
                <a:close/>
              </a:path>
              <a:path w="946784" h="1141095">
                <a:moveTo>
                  <a:pt x="196265" y="895516"/>
                </a:moveTo>
                <a:lnTo>
                  <a:pt x="164832" y="933480"/>
                </a:lnTo>
                <a:lnTo>
                  <a:pt x="174360" y="941313"/>
                </a:lnTo>
                <a:lnTo>
                  <a:pt x="205684" y="903361"/>
                </a:lnTo>
                <a:lnTo>
                  <a:pt x="196265" y="895516"/>
                </a:lnTo>
                <a:close/>
              </a:path>
              <a:path w="946784" h="1141095">
                <a:moveTo>
                  <a:pt x="251136" y="829097"/>
                </a:moveTo>
                <a:lnTo>
                  <a:pt x="219812" y="867049"/>
                </a:lnTo>
                <a:lnTo>
                  <a:pt x="229231" y="874894"/>
                </a:lnTo>
                <a:lnTo>
                  <a:pt x="260664" y="836941"/>
                </a:lnTo>
                <a:lnTo>
                  <a:pt x="251136" y="829097"/>
                </a:lnTo>
                <a:close/>
              </a:path>
              <a:path w="946784" h="1141095">
                <a:moveTo>
                  <a:pt x="306116" y="762678"/>
                </a:moveTo>
                <a:lnTo>
                  <a:pt x="274683" y="800630"/>
                </a:lnTo>
                <a:lnTo>
                  <a:pt x="284212" y="808474"/>
                </a:lnTo>
                <a:lnTo>
                  <a:pt x="315535" y="770511"/>
                </a:lnTo>
                <a:lnTo>
                  <a:pt x="306116" y="762678"/>
                </a:lnTo>
                <a:close/>
              </a:path>
              <a:path w="946784" h="1141095">
                <a:moveTo>
                  <a:pt x="360988" y="696248"/>
                </a:moveTo>
                <a:lnTo>
                  <a:pt x="329664" y="734211"/>
                </a:lnTo>
                <a:lnTo>
                  <a:pt x="339083" y="742044"/>
                </a:lnTo>
                <a:lnTo>
                  <a:pt x="370516" y="704092"/>
                </a:lnTo>
                <a:lnTo>
                  <a:pt x="360988" y="696248"/>
                </a:lnTo>
                <a:close/>
              </a:path>
              <a:path w="946784" h="1141095">
                <a:moveTo>
                  <a:pt x="415968" y="629828"/>
                </a:moveTo>
                <a:lnTo>
                  <a:pt x="384535" y="667781"/>
                </a:lnTo>
                <a:lnTo>
                  <a:pt x="394063" y="675625"/>
                </a:lnTo>
                <a:lnTo>
                  <a:pt x="425497" y="637673"/>
                </a:lnTo>
                <a:lnTo>
                  <a:pt x="415968" y="629828"/>
                </a:lnTo>
                <a:close/>
              </a:path>
              <a:path w="946784" h="1141095">
                <a:moveTo>
                  <a:pt x="470839" y="563409"/>
                </a:moveTo>
                <a:lnTo>
                  <a:pt x="439516" y="601361"/>
                </a:lnTo>
                <a:lnTo>
                  <a:pt x="449044" y="609206"/>
                </a:lnTo>
                <a:lnTo>
                  <a:pt x="480368" y="571242"/>
                </a:lnTo>
                <a:lnTo>
                  <a:pt x="470839" y="563409"/>
                </a:lnTo>
                <a:close/>
              </a:path>
              <a:path w="946784" h="1141095">
                <a:moveTo>
                  <a:pt x="525820" y="496979"/>
                </a:moveTo>
                <a:lnTo>
                  <a:pt x="494387" y="534942"/>
                </a:lnTo>
                <a:lnTo>
                  <a:pt x="503915" y="542776"/>
                </a:lnTo>
                <a:lnTo>
                  <a:pt x="535348" y="504823"/>
                </a:lnTo>
                <a:lnTo>
                  <a:pt x="525820" y="496979"/>
                </a:lnTo>
                <a:close/>
              </a:path>
              <a:path w="946784" h="1141095">
                <a:moveTo>
                  <a:pt x="580691" y="430560"/>
                </a:moveTo>
                <a:lnTo>
                  <a:pt x="549367" y="468523"/>
                </a:lnTo>
                <a:lnTo>
                  <a:pt x="558896" y="476356"/>
                </a:lnTo>
                <a:lnTo>
                  <a:pt x="590219" y="438404"/>
                </a:lnTo>
                <a:lnTo>
                  <a:pt x="580691" y="430560"/>
                </a:lnTo>
                <a:close/>
              </a:path>
              <a:path w="946784" h="1141095">
                <a:moveTo>
                  <a:pt x="635671" y="364140"/>
                </a:moveTo>
                <a:lnTo>
                  <a:pt x="604238" y="402093"/>
                </a:lnTo>
                <a:lnTo>
                  <a:pt x="613767" y="409937"/>
                </a:lnTo>
                <a:lnTo>
                  <a:pt x="645200" y="371974"/>
                </a:lnTo>
                <a:lnTo>
                  <a:pt x="635671" y="364140"/>
                </a:lnTo>
                <a:close/>
              </a:path>
              <a:path w="946784" h="1141095">
                <a:moveTo>
                  <a:pt x="690652" y="297721"/>
                </a:moveTo>
                <a:lnTo>
                  <a:pt x="659219" y="335673"/>
                </a:lnTo>
                <a:lnTo>
                  <a:pt x="668747" y="343507"/>
                </a:lnTo>
                <a:lnTo>
                  <a:pt x="700071" y="305554"/>
                </a:lnTo>
                <a:lnTo>
                  <a:pt x="690652" y="297721"/>
                </a:lnTo>
                <a:close/>
              </a:path>
              <a:path w="946784" h="1141095">
                <a:moveTo>
                  <a:pt x="745523" y="231280"/>
                </a:moveTo>
                <a:lnTo>
                  <a:pt x="714199" y="269254"/>
                </a:lnTo>
                <a:lnTo>
                  <a:pt x="723618" y="277087"/>
                </a:lnTo>
                <a:lnTo>
                  <a:pt x="755052" y="239135"/>
                </a:lnTo>
                <a:lnTo>
                  <a:pt x="745523" y="231280"/>
                </a:lnTo>
                <a:close/>
              </a:path>
              <a:path w="946784" h="1141095">
                <a:moveTo>
                  <a:pt x="800504" y="164872"/>
                </a:moveTo>
                <a:lnTo>
                  <a:pt x="769070" y="202835"/>
                </a:lnTo>
                <a:lnTo>
                  <a:pt x="778599" y="210712"/>
                </a:lnTo>
                <a:lnTo>
                  <a:pt x="809923" y="172749"/>
                </a:lnTo>
                <a:lnTo>
                  <a:pt x="800504" y="164872"/>
                </a:lnTo>
                <a:close/>
              </a:path>
              <a:path w="946784" h="1141095">
                <a:moveTo>
                  <a:pt x="855375" y="98463"/>
                </a:moveTo>
                <a:lnTo>
                  <a:pt x="824051" y="136427"/>
                </a:lnTo>
                <a:lnTo>
                  <a:pt x="833470" y="144194"/>
                </a:lnTo>
                <a:lnTo>
                  <a:pt x="864903" y="106340"/>
                </a:lnTo>
                <a:lnTo>
                  <a:pt x="855375" y="98463"/>
                </a:lnTo>
                <a:close/>
              </a:path>
              <a:path w="946784" h="1141095">
                <a:moveTo>
                  <a:pt x="910355" y="32055"/>
                </a:moveTo>
                <a:lnTo>
                  <a:pt x="878922" y="70018"/>
                </a:lnTo>
                <a:lnTo>
                  <a:pt x="888451" y="77786"/>
                </a:lnTo>
                <a:lnTo>
                  <a:pt x="919774" y="39823"/>
                </a:lnTo>
                <a:lnTo>
                  <a:pt x="910355" y="32055"/>
                </a:lnTo>
                <a:close/>
              </a:path>
              <a:path w="946784" h="1141095">
                <a:moveTo>
                  <a:pt x="936750" y="0"/>
                </a:moveTo>
                <a:lnTo>
                  <a:pt x="933903" y="3610"/>
                </a:lnTo>
                <a:lnTo>
                  <a:pt x="943322" y="11378"/>
                </a:lnTo>
                <a:lnTo>
                  <a:pt x="946279" y="7877"/>
                </a:lnTo>
                <a:lnTo>
                  <a:pt x="936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723254" y="6038648"/>
            <a:ext cx="77319" cy="876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306681" y="5002615"/>
            <a:ext cx="1211580" cy="356870"/>
          </a:xfrm>
          <a:custGeom>
            <a:avLst/>
            <a:gdLst/>
            <a:ahLst/>
            <a:cxnLst/>
            <a:rect l="l" t="t" r="r" b="b"/>
            <a:pathLst>
              <a:path w="1211579" h="356870">
                <a:moveTo>
                  <a:pt x="47313" y="331221"/>
                </a:moveTo>
                <a:lnTo>
                  <a:pt x="0" y="344743"/>
                </a:lnTo>
                <a:lnTo>
                  <a:pt x="3285" y="356581"/>
                </a:lnTo>
                <a:lnTo>
                  <a:pt x="50709" y="343047"/>
                </a:lnTo>
                <a:lnTo>
                  <a:pt x="47313" y="331221"/>
                </a:lnTo>
                <a:close/>
              </a:path>
              <a:path w="1211579" h="356870">
                <a:moveTo>
                  <a:pt x="130222" y="307546"/>
                </a:moveTo>
                <a:lnTo>
                  <a:pt x="82908" y="321068"/>
                </a:lnTo>
                <a:lnTo>
                  <a:pt x="86304" y="332905"/>
                </a:lnTo>
                <a:lnTo>
                  <a:pt x="133618" y="319383"/>
                </a:lnTo>
                <a:lnTo>
                  <a:pt x="130222" y="307546"/>
                </a:lnTo>
                <a:close/>
              </a:path>
              <a:path w="1211579" h="356870">
                <a:moveTo>
                  <a:pt x="213241" y="283881"/>
                </a:moveTo>
                <a:lnTo>
                  <a:pt x="165817" y="297404"/>
                </a:lnTo>
                <a:lnTo>
                  <a:pt x="169213" y="309241"/>
                </a:lnTo>
                <a:lnTo>
                  <a:pt x="216636" y="295708"/>
                </a:lnTo>
                <a:lnTo>
                  <a:pt x="213241" y="283881"/>
                </a:lnTo>
                <a:close/>
              </a:path>
              <a:path w="1211579" h="356870">
                <a:moveTo>
                  <a:pt x="296150" y="260206"/>
                </a:moveTo>
                <a:lnTo>
                  <a:pt x="248726" y="273740"/>
                </a:lnTo>
                <a:lnTo>
                  <a:pt x="252122" y="285566"/>
                </a:lnTo>
                <a:lnTo>
                  <a:pt x="299545" y="272044"/>
                </a:lnTo>
                <a:lnTo>
                  <a:pt x="296150" y="260206"/>
                </a:lnTo>
                <a:close/>
              </a:path>
              <a:path w="1211579" h="356870">
                <a:moveTo>
                  <a:pt x="379059" y="236531"/>
                </a:moveTo>
                <a:lnTo>
                  <a:pt x="331635" y="250065"/>
                </a:lnTo>
                <a:lnTo>
                  <a:pt x="335031" y="261902"/>
                </a:lnTo>
                <a:lnTo>
                  <a:pt x="382454" y="248380"/>
                </a:lnTo>
                <a:lnTo>
                  <a:pt x="379059" y="236531"/>
                </a:lnTo>
                <a:close/>
              </a:path>
              <a:path w="1211579" h="356870">
                <a:moveTo>
                  <a:pt x="461968" y="212900"/>
                </a:moveTo>
                <a:lnTo>
                  <a:pt x="414654" y="226357"/>
                </a:lnTo>
                <a:lnTo>
                  <a:pt x="417940" y="238282"/>
                </a:lnTo>
                <a:lnTo>
                  <a:pt x="465363" y="224716"/>
                </a:lnTo>
                <a:lnTo>
                  <a:pt x="461968" y="212900"/>
                </a:lnTo>
                <a:close/>
              </a:path>
              <a:path w="1211579" h="356870">
                <a:moveTo>
                  <a:pt x="544877" y="189159"/>
                </a:moveTo>
                <a:lnTo>
                  <a:pt x="497563" y="202725"/>
                </a:lnTo>
                <a:lnTo>
                  <a:pt x="500958" y="214541"/>
                </a:lnTo>
                <a:lnTo>
                  <a:pt x="548272" y="201084"/>
                </a:lnTo>
                <a:lnTo>
                  <a:pt x="544877" y="189159"/>
                </a:lnTo>
                <a:close/>
              </a:path>
              <a:path w="1211579" h="356870">
                <a:moveTo>
                  <a:pt x="627895" y="165528"/>
                </a:moveTo>
                <a:lnTo>
                  <a:pt x="580472" y="179094"/>
                </a:lnTo>
                <a:lnTo>
                  <a:pt x="583867" y="190910"/>
                </a:lnTo>
                <a:lnTo>
                  <a:pt x="631290" y="177344"/>
                </a:lnTo>
                <a:lnTo>
                  <a:pt x="627895" y="165528"/>
                </a:lnTo>
                <a:close/>
              </a:path>
              <a:path w="1211579" h="356870">
                <a:moveTo>
                  <a:pt x="710804" y="141897"/>
                </a:moveTo>
                <a:lnTo>
                  <a:pt x="663381" y="155353"/>
                </a:lnTo>
                <a:lnTo>
                  <a:pt x="666776" y="167278"/>
                </a:lnTo>
                <a:lnTo>
                  <a:pt x="714199" y="153712"/>
                </a:lnTo>
                <a:lnTo>
                  <a:pt x="710804" y="141897"/>
                </a:lnTo>
                <a:close/>
              </a:path>
              <a:path w="1211579" h="356870">
                <a:moveTo>
                  <a:pt x="793713" y="118156"/>
                </a:moveTo>
                <a:lnTo>
                  <a:pt x="746290" y="131722"/>
                </a:lnTo>
                <a:lnTo>
                  <a:pt x="749685" y="143538"/>
                </a:lnTo>
                <a:lnTo>
                  <a:pt x="797108" y="130081"/>
                </a:lnTo>
                <a:lnTo>
                  <a:pt x="793713" y="118156"/>
                </a:lnTo>
                <a:close/>
              </a:path>
              <a:path w="1211579" h="356870">
                <a:moveTo>
                  <a:pt x="876622" y="94525"/>
                </a:moveTo>
                <a:lnTo>
                  <a:pt x="829308" y="108091"/>
                </a:lnTo>
                <a:lnTo>
                  <a:pt x="832594" y="119906"/>
                </a:lnTo>
                <a:lnTo>
                  <a:pt x="880017" y="106340"/>
                </a:lnTo>
                <a:lnTo>
                  <a:pt x="876622" y="94525"/>
                </a:lnTo>
                <a:close/>
              </a:path>
              <a:path w="1211579" h="356870">
                <a:moveTo>
                  <a:pt x="959531" y="70893"/>
                </a:moveTo>
                <a:lnTo>
                  <a:pt x="912217" y="84350"/>
                </a:lnTo>
                <a:lnTo>
                  <a:pt x="915612" y="96166"/>
                </a:lnTo>
                <a:lnTo>
                  <a:pt x="962926" y="82709"/>
                </a:lnTo>
                <a:lnTo>
                  <a:pt x="959531" y="70893"/>
                </a:lnTo>
                <a:close/>
              </a:path>
              <a:path w="1211579" h="356870">
                <a:moveTo>
                  <a:pt x="1042550" y="47153"/>
                </a:moveTo>
                <a:lnTo>
                  <a:pt x="995126" y="60719"/>
                </a:lnTo>
                <a:lnTo>
                  <a:pt x="998521" y="72534"/>
                </a:lnTo>
                <a:lnTo>
                  <a:pt x="1045945" y="59078"/>
                </a:lnTo>
                <a:lnTo>
                  <a:pt x="1042550" y="47153"/>
                </a:lnTo>
                <a:close/>
              </a:path>
              <a:path w="1211579" h="356870">
                <a:moveTo>
                  <a:pt x="1125459" y="23521"/>
                </a:moveTo>
                <a:lnTo>
                  <a:pt x="1078035" y="37088"/>
                </a:lnTo>
                <a:lnTo>
                  <a:pt x="1081430" y="48903"/>
                </a:lnTo>
                <a:lnTo>
                  <a:pt x="1128854" y="35337"/>
                </a:lnTo>
                <a:lnTo>
                  <a:pt x="1125459" y="23521"/>
                </a:lnTo>
                <a:close/>
              </a:path>
              <a:path w="1211579" h="356870">
                <a:moveTo>
                  <a:pt x="1207820" y="0"/>
                </a:moveTo>
                <a:lnTo>
                  <a:pt x="1160944" y="13347"/>
                </a:lnTo>
                <a:lnTo>
                  <a:pt x="1164339" y="25162"/>
                </a:lnTo>
                <a:lnTo>
                  <a:pt x="1211215" y="11815"/>
                </a:lnTo>
                <a:lnTo>
                  <a:pt x="1207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578956" y="6159739"/>
            <a:ext cx="889000" cy="86360"/>
          </a:xfrm>
          <a:custGeom>
            <a:avLst/>
            <a:gdLst/>
            <a:ahLst/>
            <a:cxnLst/>
            <a:rect l="l" t="t" r="r" b="b"/>
            <a:pathLst>
              <a:path w="889000" h="86360">
                <a:moveTo>
                  <a:pt x="985" y="0"/>
                </a:moveTo>
                <a:lnTo>
                  <a:pt x="0" y="12264"/>
                </a:lnTo>
                <a:lnTo>
                  <a:pt x="49175" y="16355"/>
                </a:lnTo>
                <a:lnTo>
                  <a:pt x="50161" y="4091"/>
                </a:lnTo>
                <a:lnTo>
                  <a:pt x="985" y="0"/>
                </a:lnTo>
                <a:close/>
              </a:path>
              <a:path w="889000" h="86360">
                <a:moveTo>
                  <a:pt x="86961" y="7155"/>
                </a:moveTo>
                <a:lnTo>
                  <a:pt x="85975" y="19419"/>
                </a:lnTo>
                <a:lnTo>
                  <a:pt x="135041" y="23510"/>
                </a:lnTo>
                <a:lnTo>
                  <a:pt x="136137" y="11246"/>
                </a:lnTo>
                <a:lnTo>
                  <a:pt x="86961" y="7155"/>
                </a:lnTo>
                <a:close/>
              </a:path>
              <a:path w="889000" h="86360">
                <a:moveTo>
                  <a:pt x="172936" y="14310"/>
                </a:moveTo>
                <a:lnTo>
                  <a:pt x="171951" y="26574"/>
                </a:lnTo>
                <a:lnTo>
                  <a:pt x="221017" y="30665"/>
                </a:lnTo>
                <a:lnTo>
                  <a:pt x="222003" y="18401"/>
                </a:lnTo>
                <a:lnTo>
                  <a:pt x="172936" y="14310"/>
                </a:lnTo>
                <a:close/>
              </a:path>
              <a:path w="889000" h="86360">
                <a:moveTo>
                  <a:pt x="258912" y="21465"/>
                </a:moveTo>
                <a:lnTo>
                  <a:pt x="257817" y="33729"/>
                </a:lnTo>
                <a:lnTo>
                  <a:pt x="306993" y="37821"/>
                </a:lnTo>
                <a:lnTo>
                  <a:pt x="307978" y="25556"/>
                </a:lnTo>
                <a:lnTo>
                  <a:pt x="258912" y="21465"/>
                </a:lnTo>
                <a:close/>
              </a:path>
              <a:path w="889000" h="86360">
                <a:moveTo>
                  <a:pt x="344888" y="28620"/>
                </a:moveTo>
                <a:lnTo>
                  <a:pt x="343792" y="40884"/>
                </a:lnTo>
                <a:lnTo>
                  <a:pt x="392968" y="44976"/>
                </a:lnTo>
                <a:lnTo>
                  <a:pt x="393954" y="32711"/>
                </a:lnTo>
                <a:lnTo>
                  <a:pt x="344888" y="28620"/>
                </a:lnTo>
                <a:close/>
              </a:path>
              <a:path w="889000" h="86360">
                <a:moveTo>
                  <a:pt x="430754" y="35775"/>
                </a:moveTo>
                <a:lnTo>
                  <a:pt x="429768" y="48039"/>
                </a:lnTo>
                <a:lnTo>
                  <a:pt x="478834" y="52131"/>
                </a:lnTo>
                <a:lnTo>
                  <a:pt x="479930" y="39866"/>
                </a:lnTo>
                <a:lnTo>
                  <a:pt x="430754" y="35775"/>
                </a:lnTo>
                <a:close/>
              </a:path>
              <a:path w="889000" h="86360">
                <a:moveTo>
                  <a:pt x="516729" y="42930"/>
                </a:moveTo>
                <a:lnTo>
                  <a:pt x="515744" y="55194"/>
                </a:lnTo>
                <a:lnTo>
                  <a:pt x="564810" y="59286"/>
                </a:lnTo>
                <a:lnTo>
                  <a:pt x="565905" y="47021"/>
                </a:lnTo>
                <a:lnTo>
                  <a:pt x="516729" y="42930"/>
                </a:lnTo>
                <a:close/>
              </a:path>
              <a:path w="889000" h="86360">
                <a:moveTo>
                  <a:pt x="602705" y="50085"/>
                </a:moveTo>
                <a:lnTo>
                  <a:pt x="601719" y="62349"/>
                </a:lnTo>
                <a:lnTo>
                  <a:pt x="650786" y="66438"/>
                </a:lnTo>
                <a:lnTo>
                  <a:pt x="651771" y="54176"/>
                </a:lnTo>
                <a:lnTo>
                  <a:pt x="602705" y="50085"/>
                </a:lnTo>
                <a:close/>
              </a:path>
              <a:path w="889000" h="86360">
                <a:moveTo>
                  <a:pt x="688681" y="57240"/>
                </a:moveTo>
                <a:lnTo>
                  <a:pt x="687585" y="69505"/>
                </a:lnTo>
                <a:lnTo>
                  <a:pt x="736761" y="73594"/>
                </a:lnTo>
                <a:lnTo>
                  <a:pt x="737747" y="61331"/>
                </a:lnTo>
                <a:lnTo>
                  <a:pt x="688681" y="57240"/>
                </a:lnTo>
                <a:close/>
              </a:path>
              <a:path w="889000" h="86360">
                <a:moveTo>
                  <a:pt x="774547" y="64395"/>
                </a:moveTo>
                <a:lnTo>
                  <a:pt x="773561" y="76659"/>
                </a:lnTo>
                <a:lnTo>
                  <a:pt x="822737" y="80747"/>
                </a:lnTo>
                <a:lnTo>
                  <a:pt x="823722" y="68482"/>
                </a:lnTo>
                <a:lnTo>
                  <a:pt x="774547" y="64395"/>
                </a:lnTo>
                <a:close/>
              </a:path>
              <a:path w="889000" h="86360">
                <a:moveTo>
                  <a:pt x="860522" y="71549"/>
                </a:moveTo>
                <a:lnTo>
                  <a:pt x="859537" y="83814"/>
                </a:lnTo>
                <a:lnTo>
                  <a:pt x="887465" y="86139"/>
                </a:lnTo>
                <a:lnTo>
                  <a:pt x="888451" y="73872"/>
                </a:lnTo>
                <a:lnTo>
                  <a:pt x="860522" y="715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427433" y="5349172"/>
            <a:ext cx="77319" cy="876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655" y="1754101"/>
            <a:ext cx="1708785" cy="784860"/>
          </a:xfrm>
          <a:custGeom>
            <a:avLst/>
            <a:gdLst/>
            <a:ahLst/>
            <a:cxnLst/>
            <a:rect l="l" t="t" r="r" b="b"/>
            <a:pathLst>
              <a:path w="1708785" h="784860">
                <a:moveTo>
                  <a:pt x="1203548" y="0"/>
                </a:moveTo>
                <a:lnTo>
                  <a:pt x="0" y="784795"/>
                </a:lnTo>
                <a:lnTo>
                  <a:pt x="32418" y="783253"/>
                </a:lnTo>
                <a:lnTo>
                  <a:pt x="27928" y="768183"/>
                </a:lnTo>
                <a:lnTo>
                  <a:pt x="55846" y="767975"/>
                </a:lnTo>
                <a:lnTo>
                  <a:pt x="1198698" y="22674"/>
                </a:lnTo>
                <a:lnTo>
                  <a:pt x="1194239" y="15857"/>
                </a:lnTo>
                <a:lnTo>
                  <a:pt x="1213919" y="15857"/>
                </a:lnTo>
                <a:lnTo>
                  <a:pt x="1203548" y="0"/>
                </a:lnTo>
                <a:close/>
              </a:path>
              <a:path w="1708785" h="784860">
                <a:moveTo>
                  <a:pt x="55846" y="767975"/>
                </a:moveTo>
                <a:lnTo>
                  <a:pt x="27928" y="768183"/>
                </a:lnTo>
                <a:lnTo>
                  <a:pt x="32418" y="783253"/>
                </a:lnTo>
                <a:lnTo>
                  <a:pt x="55846" y="767975"/>
                </a:lnTo>
                <a:close/>
              </a:path>
              <a:path w="1708785" h="784860">
                <a:moveTo>
                  <a:pt x="1678320" y="755882"/>
                </a:moveTo>
                <a:lnTo>
                  <a:pt x="55846" y="767975"/>
                </a:lnTo>
                <a:lnTo>
                  <a:pt x="32418" y="783253"/>
                </a:lnTo>
                <a:lnTo>
                  <a:pt x="206951" y="783253"/>
                </a:lnTo>
                <a:lnTo>
                  <a:pt x="1708450" y="772065"/>
                </a:lnTo>
                <a:lnTo>
                  <a:pt x="1706090" y="768456"/>
                </a:lnTo>
                <a:lnTo>
                  <a:pt x="1686545" y="768456"/>
                </a:lnTo>
                <a:lnTo>
                  <a:pt x="1678320" y="755882"/>
                </a:lnTo>
                <a:close/>
              </a:path>
              <a:path w="1708785" h="784860">
                <a:moveTo>
                  <a:pt x="1693336" y="755770"/>
                </a:moveTo>
                <a:lnTo>
                  <a:pt x="1678320" y="755882"/>
                </a:lnTo>
                <a:lnTo>
                  <a:pt x="1686545" y="768456"/>
                </a:lnTo>
                <a:lnTo>
                  <a:pt x="1693336" y="755770"/>
                </a:lnTo>
                <a:close/>
              </a:path>
              <a:path w="1708785" h="784860">
                <a:moveTo>
                  <a:pt x="1697793" y="755770"/>
                </a:moveTo>
                <a:lnTo>
                  <a:pt x="1693336" y="755770"/>
                </a:lnTo>
                <a:lnTo>
                  <a:pt x="1686545" y="768456"/>
                </a:lnTo>
                <a:lnTo>
                  <a:pt x="1706090" y="768456"/>
                </a:lnTo>
                <a:lnTo>
                  <a:pt x="1697793" y="755770"/>
                </a:lnTo>
                <a:close/>
              </a:path>
              <a:path w="1708785" h="784860">
                <a:moveTo>
                  <a:pt x="1213919" y="15857"/>
                </a:moveTo>
                <a:lnTo>
                  <a:pt x="1194239" y="15857"/>
                </a:lnTo>
                <a:lnTo>
                  <a:pt x="1205629" y="18154"/>
                </a:lnTo>
                <a:lnTo>
                  <a:pt x="1198698" y="22674"/>
                </a:lnTo>
                <a:lnTo>
                  <a:pt x="1678320" y="755882"/>
                </a:lnTo>
                <a:lnTo>
                  <a:pt x="1697793" y="755770"/>
                </a:lnTo>
                <a:lnTo>
                  <a:pt x="1213919" y="15857"/>
                </a:lnTo>
                <a:close/>
              </a:path>
              <a:path w="1708785" h="784860">
                <a:moveTo>
                  <a:pt x="1194239" y="15857"/>
                </a:moveTo>
                <a:lnTo>
                  <a:pt x="1198698" y="22674"/>
                </a:lnTo>
                <a:lnTo>
                  <a:pt x="1205629" y="18154"/>
                </a:lnTo>
                <a:lnTo>
                  <a:pt x="1194239" y="15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493794" y="1765431"/>
            <a:ext cx="0" cy="759460"/>
          </a:xfrm>
          <a:custGeom>
            <a:avLst/>
            <a:gdLst/>
            <a:ahLst/>
            <a:cxnLst/>
            <a:rect l="l" t="t" r="r" b="b"/>
            <a:pathLst>
              <a:path h="759460">
                <a:moveTo>
                  <a:pt x="0" y="0"/>
                </a:moveTo>
                <a:lnTo>
                  <a:pt x="0" y="758843"/>
                </a:lnTo>
              </a:path>
            </a:pathLst>
          </a:custGeom>
          <a:ln w="1642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172074" y="2457527"/>
            <a:ext cx="140970" cy="2330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5" dirty="0">
                <a:latin typeface="Arial"/>
                <a:cs typeface="Arial"/>
              </a:rPr>
              <a:t>A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19729" y="2450419"/>
            <a:ext cx="140970" cy="2330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5" dirty="0">
                <a:latin typeface="Arial"/>
                <a:cs typeface="Arial"/>
              </a:rPr>
              <a:t>B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6475" y="1545421"/>
            <a:ext cx="150495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5" dirty="0">
                <a:latin typeface="Arial"/>
                <a:cs typeface="Arial"/>
              </a:rPr>
              <a:t>C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47689" y="2481314"/>
            <a:ext cx="150495" cy="2330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5" dirty="0">
                <a:latin typeface="Arial"/>
                <a:cs typeface="Arial"/>
              </a:rPr>
              <a:t>D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37828" y="1765475"/>
            <a:ext cx="105410" cy="120650"/>
          </a:xfrm>
          <a:custGeom>
            <a:avLst/>
            <a:gdLst/>
            <a:ahLst/>
            <a:cxnLst/>
            <a:rect l="l" t="t" r="r" b="b"/>
            <a:pathLst>
              <a:path w="105410" h="120650">
                <a:moveTo>
                  <a:pt x="0" y="30403"/>
                </a:moveTo>
                <a:lnTo>
                  <a:pt x="48847" y="0"/>
                </a:lnTo>
                <a:lnTo>
                  <a:pt x="104923" y="89787"/>
                </a:lnTo>
                <a:lnTo>
                  <a:pt x="55966" y="120190"/>
                </a:lnTo>
                <a:lnTo>
                  <a:pt x="0" y="30403"/>
                </a:lnTo>
                <a:close/>
              </a:path>
            </a:pathLst>
          </a:custGeom>
          <a:ln w="8209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00475" y="2439555"/>
            <a:ext cx="71120" cy="80010"/>
          </a:xfrm>
          <a:custGeom>
            <a:avLst/>
            <a:gdLst/>
            <a:ahLst/>
            <a:cxnLst/>
            <a:rect l="l" t="t" r="r" b="b"/>
            <a:pathLst>
              <a:path w="71120" h="80010">
                <a:moveTo>
                  <a:pt x="0" y="79514"/>
                </a:moveTo>
                <a:lnTo>
                  <a:pt x="70642" y="79514"/>
                </a:lnTo>
                <a:lnTo>
                  <a:pt x="70642" y="0"/>
                </a:lnTo>
                <a:lnTo>
                  <a:pt x="0" y="0"/>
                </a:lnTo>
                <a:lnTo>
                  <a:pt x="0" y="79514"/>
                </a:lnTo>
                <a:close/>
              </a:path>
            </a:pathLst>
          </a:custGeom>
          <a:ln w="8208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10675" y="1227172"/>
            <a:ext cx="1951355" cy="2825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30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模型五</a:t>
            </a:r>
            <a:r>
              <a:rPr sz="1650" spc="3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、</a:t>
            </a:r>
            <a:r>
              <a:rPr sz="1650" spc="35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双</a:t>
            </a:r>
            <a:r>
              <a:rPr sz="1650" spc="30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垂直模型</a:t>
            </a:r>
            <a:endParaRPr sz="1650">
              <a:latin typeface="宋体" pitchFamily="2" charset="-122"/>
              <a:cs typeface="宋体" pitchFamily="2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27783" y="1134017"/>
            <a:ext cx="1781175" cy="292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spc="-2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模型六、</a:t>
            </a:r>
            <a:r>
              <a:rPr sz="1750" spc="-25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三垂模型</a:t>
            </a:r>
            <a:endParaRPr sz="1750">
              <a:latin typeface="宋体" pitchFamily="2" charset="-122"/>
              <a:cs typeface="宋体" pitchFamily="2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992391" y="2130254"/>
            <a:ext cx="775335" cy="334645"/>
          </a:xfrm>
          <a:custGeom>
            <a:avLst/>
            <a:gdLst/>
            <a:ahLst/>
            <a:cxnLst/>
            <a:rect l="l" t="t" r="r" b="b"/>
            <a:pathLst>
              <a:path w="775334" h="334644">
                <a:moveTo>
                  <a:pt x="0" y="334039"/>
                </a:moveTo>
                <a:lnTo>
                  <a:pt x="0" y="0"/>
                </a:lnTo>
                <a:lnTo>
                  <a:pt x="774766" y="334039"/>
                </a:lnTo>
                <a:lnTo>
                  <a:pt x="0" y="334039"/>
                </a:lnTo>
                <a:close/>
              </a:path>
            </a:pathLst>
          </a:custGeom>
          <a:ln w="82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765077" y="1565046"/>
            <a:ext cx="593725" cy="899794"/>
          </a:xfrm>
          <a:custGeom>
            <a:avLst/>
            <a:gdLst/>
            <a:ahLst/>
            <a:cxnLst/>
            <a:rect l="l" t="t" r="r" b="b"/>
            <a:pathLst>
              <a:path w="593725" h="899794">
                <a:moveTo>
                  <a:pt x="593286" y="899247"/>
                </a:moveTo>
                <a:lnTo>
                  <a:pt x="593286" y="0"/>
                </a:lnTo>
                <a:lnTo>
                  <a:pt x="0" y="899247"/>
                </a:lnTo>
                <a:lnTo>
                  <a:pt x="593286" y="899247"/>
                </a:lnTo>
                <a:close/>
              </a:path>
            </a:pathLst>
          </a:custGeom>
          <a:ln w="82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7866335" y="1925014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89182" y="2445851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B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56259" y="2434368"/>
            <a:ext cx="13843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16092" y="2434368"/>
            <a:ext cx="13843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334272" y="1396225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991516" y="2404964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30">
                <a:moveTo>
                  <a:pt x="0" y="62008"/>
                </a:moveTo>
                <a:lnTo>
                  <a:pt x="62097" y="62008"/>
                </a:lnTo>
                <a:lnTo>
                  <a:pt x="62097" y="0"/>
                </a:lnTo>
                <a:lnTo>
                  <a:pt x="0" y="0"/>
                </a:lnTo>
                <a:lnTo>
                  <a:pt x="0" y="62008"/>
                </a:lnTo>
                <a:close/>
              </a:path>
            </a:pathLst>
          </a:custGeom>
          <a:ln w="8208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303054" y="2404964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30">
                <a:moveTo>
                  <a:pt x="0" y="62008"/>
                </a:moveTo>
                <a:lnTo>
                  <a:pt x="62097" y="62008"/>
                </a:lnTo>
                <a:lnTo>
                  <a:pt x="62097" y="0"/>
                </a:lnTo>
                <a:lnTo>
                  <a:pt x="0" y="0"/>
                </a:lnTo>
                <a:lnTo>
                  <a:pt x="0" y="62008"/>
                </a:lnTo>
                <a:close/>
              </a:path>
            </a:pathLst>
          </a:custGeom>
          <a:ln w="8208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713601" y="2357015"/>
            <a:ext cx="102870" cy="105410"/>
          </a:xfrm>
          <a:custGeom>
            <a:avLst/>
            <a:gdLst/>
            <a:ahLst/>
            <a:cxnLst/>
            <a:rect l="l" t="t" r="r" b="b"/>
            <a:pathLst>
              <a:path w="102870" h="105410">
                <a:moveTo>
                  <a:pt x="35047" y="0"/>
                </a:moveTo>
                <a:lnTo>
                  <a:pt x="102513" y="32372"/>
                </a:lnTo>
                <a:lnTo>
                  <a:pt x="67575" y="105156"/>
                </a:lnTo>
                <a:lnTo>
                  <a:pt x="0" y="72783"/>
                </a:lnTo>
                <a:lnTo>
                  <a:pt x="35047" y="0"/>
                </a:lnTo>
                <a:close/>
              </a:path>
            </a:pathLst>
          </a:custGeom>
          <a:ln w="8208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71500" y="3893754"/>
            <a:ext cx="5257165" cy="2953385"/>
          </a:xfrm>
          <a:custGeom>
            <a:avLst/>
            <a:gdLst/>
            <a:ahLst/>
            <a:cxnLst/>
            <a:rect l="l" t="t" r="r" b="b"/>
            <a:pathLst>
              <a:path w="5257165" h="2953384">
                <a:moveTo>
                  <a:pt x="5257107" y="0"/>
                </a:moveTo>
                <a:lnTo>
                  <a:pt x="0" y="0"/>
                </a:lnTo>
                <a:lnTo>
                  <a:pt x="0" y="2953131"/>
                </a:lnTo>
                <a:lnTo>
                  <a:pt x="5257107" y="2953131"/>
                </a:lnTo>
                <a:lnTo>
                  <a:pt x="5257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98558" y="4485102"/>
            <a:ext cx="1195705" cy="821055"/>
          </a:xfrm>
          <a:custGeom>
            <a:avLst/>
            <a:gdLst/>
            <a:ahLst/>
            <a:cxnLst/>
            <a:rect l="l" t="t" r="r" b="b"/>
            <a:pathLst>
              <a:path w="1195704" h="821054">
                <a:moveTo>
                  <a:pt x="223208" y="0"/>
                </a:moveTo>
                <a:lnTo>
                  <a:pt x="0" y="799533"/>
                </a:lnTo>
                <a:lnTo>
                  <a:pt x="1195334" y="820642"/>
                </a:lnTo>
                <a:lnTo>
                  <a:pt x="1027873" y="304610"/>
                </a:lnTo>
                <a:lnTo>
                  <a:pt x="683752" y="803798"/>
                </a:lnTo>
                <a:lnTo>
                  <a:pt x="223208" y="0"/>
                </a:lnTo>
                <a:close/>
              </a:path>
            </a:pathLst>
          </a:custGeom>
          <a:ln w="82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441830" y="5259740"/>
            <a:ext cx="13843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27992" y="5265975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B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38260" y="5279428"/>
            <a:ext cx="13843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03283" y="3842896"/>
            <a:ext cx="2000250" cy="65214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5"/>
              </a:spcBef>
            </a:pPr>
            <a:r>
              <a:rPr sz="1750" spc="-2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模型七</a:t>
            </a:r>
            <a:r>
              <a:rPr sz="1750" spc="-20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、</a:t>
            </a:r>
            <a:r>
              <a:rPr sz="1750" spc="-25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一线三等角</a:t>
            </a:r>
            <a:endParaRPr sz="1750">
              <a:latin typeface="宋体" pitchFamily="2" charset="-122"/>
              <a:cs typeface="宋体" pitchFamily="2" charset="-122"/>
            </a:endParaRPr>
          </a:p>
          <a:p>
            <a:pPr marR="503555" algn="r">
              <a:lnSpc>
                <a:spcPct val="100000"/>
              </a:lnSpc>
              <a:spcBef>
                <a:spcPts val="590"/>
              </a:spcBef>
            </a:pPr>
            <a:r>
              <a:rPr sz="1200" spc="20" dirty="0"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70470" y="4603161"/>
            <a:ext cx="130175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575118" y="5206484"/>
            <a:ext cx="70308" cy="7022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151701" y="5163171"/>
            <a:ext cx="71076" cy="871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35196" y="5191500"/>
            <a:ext cx="70308" cy="702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096000" y="4038545"/>
            <a:ext cx="5257165" cy="2136775"/>
          </a:xfrm>
          <a:custGeom>
            <a:avLst/>
            <a:gdLst/>
            <a:ahLst/>
            <a:cxnLst/>
            <a:rect l="l" t="t" r="r" b="b"/>
            <a:pathLst>
              <a:path w="5257165" h="2136775">
                <a:moveTo>
                  <a:pt x="5257107" y="0"/>
                </a:moveTo>
                <a:lnTo>
                  <a:pt x="0" y="0"/>
                </a:lnTo>
                <a:lnTo>
                  <a:pt x="0" y="2136702"/>
                </a:lnTo>
                <a:lnTo>
                  <a:pt x="5257107" y="2136702"/>
                </a:lnTo>
                <a:lnTo>
                  <a:pt x="5257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430799" y="4632800"/>
            <a:ext cx="245373" cy="1908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854781" y="4626295"/>
            <a:ext cx="676910" cy="1123950"/>
          </a:xfrm>
          <a:custGeom>
            <a:avLst/>
            <a:gdLst/>
            <a:ahLst/>
            <a:cxnLst/>
            <a:rect l="l" t="t" r="r" b="b"/>
            <a:pathLst>
              <a:path w="676909" h="1123950">
                <a:moveTo>
                  <a:pt x="660852" y="0"/>
                </a:moveTo>
                <a:lnTo>
                  <a:pt x="0" y="1110787"/>
                </a:lnTo>
                <a:lnTo>
                  <a:pt x="15407" y="1123817"/>
                </a:lnTo>
                <a:lnTo>
                  <a:pt x="676293" y="13009"/>
                </a:lnTo>
                <a:lnTo>
                  <a:pt x="660852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861041" y="5484792"/>
            <a:ext cx="1343660" cy="270510"/>
          </a:xfrm>
          <a:custGeom>
            <a:avLst/>
            <a:gdLst/>
            <a:ahLst/>
            <a:cxnLst/>
            <a:rect l="l" t="t" r="r" b="b"/>
            <a:pathLst>
              <a:path w="1343659" h="270510">
                <a:moveTo>
                  <a:pt x="1340637" y="0"/>
                </a:moveTo>
                <a:lnTo>
                  <a:pt x="0" y="247677"/>
                </a:lnTo>
                <a:lnTo>
                  <a:pt x="2886" y="269933"/>
                </a:lnTo>
                <a:lnTo>
                  <a:pt x="1343490" y="22255"/>
                </a:lnTo>
                <a:lnTo>
                  <a:pt x="1340637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516473" y="4625094"/>
            <a:ext cx="694055" cy="878840"/>
          </a:xfrm>
          <a:custGeom>
            <a:avLst/>
            <a:gdLst/>
            <a:ahLst/>
            <a:cxnLst/>
            <a:rect l="l" t="t" r="r" b="b"/>
            <a:pathLst>
              <a:path w="694054" h="878839">
                <a:moveTo>
                  <a:pt x="13762" y="0"/>
                </a:moveTo>
                <a:lnTo>
                  <a:pt x="0" y="15411"/>
                </a:lnTo>
                <a:lnTo>
                  <a:pt x="679751" y="878531"/>
                </a:lnTo>
                <a:lnTo>
                  <a:pt x="693514" y="863119"/>
                </a:lnTo>
                <a:lnTo>
                  <a:pt x="13762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8656759" y="4656987"/>
            <a:ext cx="101600" cy="241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-10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482476" y="4631899"/>
            <a:ext cx="50800" cy="474980"/>
          </a:xfrm>
          <a:custGeom>
            <a:avLst/>
            <a:gdLst/>
            <a:ahLst/>
            <a:cxnLst/>
            <a:rect l="l" t="t" r="r" b="b"/>
            <a:pathLst>
              <a:path w="50800" h="474979">
                <a:moveTo>
                  <a:pt x="31478" y="0"/>
                </a:moveTo>
                <a:lnTo>
                  <a:pt x="0" y="472849"/>
                </a:lnTo>
                <a:lnTo>
                  <a:pt x="18806" y="474630"/>
                </a:lnTo>
                <a:lnTo>
                  <a:pt x="50276" y="1801"/>
                </a:lnTo>
                <a:lnTo>
                  <a:pt x="31478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485481" y="4737075"/>
            <a:ext cx="340360" cy="377190"/>
          </a:xfrm>
          <a:custGeom>
            <a:avLst/>
            <a:gdLst/>
            <a:ahLst/>
            <a:cxnLst/>
            <a:rect l="l" t="t" r="r" b="b"/>
            <a:pathLst>
              <a:path w="340359" h="377189">
                <a:moveTo>
                  <a:pt x="327312" y="0"/>
                </a:moveTo>
                <a:lnTo>
                  <a:pt x="0" y="360288"/>
                </a:lnTo>
                <a:lnTo>
                  <a:pt x="12781" y="376840"/>
                </a:lnTo>
                <a:lnTo>
                  <a:pt x="340068" y="16611"/>
                </a:lnTo>
                <a:lnTo>
                  <a:pt x="327312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8520500" y="4622092"/>
            <a:ext cx="301625" cy="134620"/>
          </a:xfrm>
          <a:custGeom>
            <a:avLst/>
            <a:gdLst/>
            <a:ahLst/>
            <a:cxnLst/>
            <a:rect l="l" t="t" r="r" b="b"/>
            <a:pathLst>
              <a:path w="301625" h="134620">
                <a:moveTo>
                  <a:pt x="5706" y="0"/>
                </a:moveTo>
                <a:lnTo>
                  <a:pt x="0" y="21415"/>
                </a:lnTo>
                <a:lnTo>
                  <a:pt x="295817" y="133996"/>
                </a:lnTo>
                <a:lnTo>
                  <a:pt x="301524" y="112580"/>
                </a:lnTo>
                <a:lnTo>
                  <a:pt x="5706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8498178" y="4602779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25175" y="0"/>
                </a:moveTo>
                <a:lnTo>
                  <a:pt x="15365" y="2354"/>
                </a:lnTo>
                <a:lnTo>
                  <a:pt x="7363" y="8781"/>
                </a:lnTo>
                <a:lnTo>
                  <a:pt x="1974" y="18322"/>
                </a:lnTo>
                <a:lnTo>
                  <a:pt x="0" y="30021"/>
                </a:lnTo>
                <a:lnTo>
                  <a:pt x="1974" y="41720"/>
                </a:lnTo>
                <a:lnTo>
                  <a:pt x="7363" y="51261"/>
                </a:lnTo>
                <a:lnTo>
                  <a:pt x="15365" y="57688"/>
                </a:lnTo>
                <a:lnTo>
                  <a:pt x="25175" y="60043"/>
                </a:lnTo>
                <a:lnTo>
                  <a:pt x="34986" y="57688"/>
                </a:lnTo>
                <a:lnTo>
                  <a:pt x="42987" y="51261"/>
                </a:lnTo>
                <a:lnTo>
                  <a:pt x="48377" y="41720"/>
                </a:lnTo>
                <a:lnTo>
                  <a:pt x="50351" y="30021"/>
                </a:lnTo>
                <a:lnTo>
                  <a:pt x="48377" y="18322"/>
                </a:lnTo>
                <a:lnTo>
                  <a:pt x="42987" y="8781"/>
                </a:lnTo>
                <a:lnTo>
                  <a:pt x="34986" y="2354"/>
                </a:lnTo>
                <a:lnTo>
                  <a:pt x="25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498178" y="4602779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50351" y="30021"/>
                </a:moveTo>
                <a:lnTo>
                  <a:pt x="48377" y="41720"/>
                </a:lnTo>
                <a:lnTo>
                  <a:pt x="42987" y="51261"/>
                </a:lnTo>
                <a:lnTo>
                  <a:pt x="34986" y="57688"/>
                </a:lnTo>
                <a:lnTo>
                  <a:pt x="25175" y="60043"/>
                </a:lnTo>
                <a:lnTo>
                  <a:pt x="15365" y="57688"/>
                </a:lnTo>
                <a:lnTo>
                  <a:pt x="7363" y="51261"/>
                </a:lnTo>
                <a:lnTo>
                  <a:pt x="1974" y="41720"/>
                </a:lnTo>
                <a:lnTo>
                  <a:pt x="0" y="30021"/>
                </a:lnTo>
                <a:lnTo>
                  <a:pt x="1974" y="18322"/>
                </a:lnTo>
                <a:lnTo>
                  <a:pt x="7363" y="8781"/>
                </a:lnTo>
                <a:lnTo>
                  <a:pt x="15365" y="2354"/>
                </a:lnTo>
                <a:lnTo>
                  <a:pt x="25175" y="0"/>
                </a:lnTo>
                <a:lnTo>
                  <a:pt x="34986" y="2354"/>
                </a:lnTo>
                <a:lnTo>
                  <a:pt x="42987" y="8781"/>
                </a:lnTo>
                <a:lnTo>
                  <a:pt x="48377" y="18322"/>
                </a:lnTo>
                <a:lnTo>
                  <a:pt x="50351" y="30021"/>
                </a:lnTo>
                <a:close/>
              </a:path>
            </a:pathLst>
          </a:custGeom>
          <a:ln w="84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827783" y="4089060"/>
            <a:ext cx="2000250" cy="515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2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模型八</a:t>
            </a:r>
            <a:r>
              <a:rPr sz="1750" spc="-20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、</a:t>
            </a:r>
            <a:r>
              <a:rPr sz="1750" spc="-25" dirty="0">
                <a:solidFill>
                  <a:srgbClr val="00AF50"/>
                </a:solidFill>
                <a:latin typeface="宋体" pitchFamily="2" charset="-122"/>
                <a:cs typeface="宋体" pitchFamily="2" charset="-122"/>
              </a:rPr>
              <a:t>手拉手相似</a:t>
            </a:r>
            <a:endParaRPr sz="1750">
              <a:latin typeface="宋体" pitchFamily="2" charset="-122"/>
              <a:cs typeface="宋体" pitchFamily="2" charset="-122"/>
            </a:endParaRPr>
          </a:p>
          <a:p>
            <a:pPr marR="283210" algn="r">
              <a:lnSpc>
                <a:spcPct val="100000"/>
              </a:lnSpc>
              <a:spcBef>
                <a:spcPts val="70"/>
              </a:spcBef>
            </a:pPr>
            <a:r>
              <a:rPr sz="1400" b="1" i="1" spc="-140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837309" y="5713576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25175" y="0"/>
                </a:moveTo>
                <a:lnTo>
                  <a:pt x="15375" y="2359"/>
                </a:lnTo>
                <a:lnTo>
                  <a:pt x="7373" y="8792"/>
                </a:lnTo>
                <a:lnTo>
                  <a:pt x="1978" y="18335"/>
                </a:lnTo>
                <a:lnTo>
                  <a:pt x="0" y="30021"/>
                </a:lnTo>
                <a:lnTo>
                  <a:pt x="1978" y="41707"/>
                </a:lnTo>
                <a:lnTo>
                  <a:pt x="7373" y="51250"/>
                </a:lnTo>
                <a:lnTo>
                  <a:pt x="15375" y="57684"/>
                </a:lnTo>
                <a:lnTo>
                  <a:pt x="25175" y="60043"/>
                </a:lnTo>
                <a:lnTo>
                  <a:pt x="34976" y="57684"/>
                </a:lnTo>
                <a:lnTo>
                  <a:pt x="42978" y="51250"/>
                </a:lnTo>
                <a:lnTo>
                  <a:pt x="48373" y="41707"/>
                </a:lnTo>
                <a:lnTo>
                  <a:pt x="50351" y="30021"/>
                </a:lnTo>
                <a:lnTo>
                  <a:pt x="48373" y="18335"/>
                </a:lnTo>
                <a:lnTo>
                  <a:pt x="42978" y="8792"/>
                </a:lnTo>
                <a:lnTo>
                  <a:pt x="34976" y="2359"/>
                </a:lnTo>
                <a:lnTo>
                  <a:pt x="25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837309" y="5713576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50351" y="30021"/>
                </a:moveTo>
                <a:lnTo>
                  <a:pt x="48373" y="41707"/>
                </a:lnTo>
                <a:lnTo>
                  <a:pt x="42978" y="51250"/>
                </a:lnTo>
                <a:lnTo>
                  <a:pt x="34976" y="57684"/>
                </a:lnTo>
                <a:lnTo>
                  <a:pt x="25175" y="60043"/>
                </a:lnTo>
                <a:lnTo>
                  <a:pt x="15375" y="57684"/>
                </a:lnTo>
                <a:lnTo>
                  <a:pt x="7373" y="51250"/>
                </a:lnTo>
                <a:lnTo>
                  <a:pt x="1978" y="41707"/>
                </a:lnTo>
                <a:lnTo>
                  <a:pt x="0" y="30021"/>
                </a:lnTo>
                <a:lnTo>
                  <a:pt x="1978" y="18335"/>
                </a:lnTo>
                <a:lnTo>
                  <a:pt x="7373" y="8792"/>
                </a:lnTo>
                <a:lnTo>
                  <a:pt x="15375" y="2359"/>
                </a:lnTo>
                <a:lnTo>
                  <a:pt x="25175" y="0"/>
                </a:lnTo>
                <a:lnTo>
                  <a:pt x="34976" y="2359"/>
                </a:lnTo>
                <a:lnTo>
                  <a:pt x="42978" y="8792"/>
                </a:lnTo>
                <a:lnTo>
                  <a:pt x="48373" y="18335"/>
                </a:lnTo>
                <a:lnTo>
                  <a:pt x="50351" y="30021"/>
                </a:lnTo>
                <a:close/>
              </a:path>
            </a:pathLst>
          </a:custGeom>
          <a:ln w="84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7699233" y="5684425"/>
            <a:ext cx="126364" cy="241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i="1" spc="-140" dirty="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9177929" y="5465898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25175" y="0"/>
                </a:moveTo>
                <a:lnTo>
                  <a:pt x="15365" y="2359"/>
                </a:lnTo>
                <a:lnTo>
                  <a:pt x="7363" y="8792"/>
                </a:lnTo>
                <a:lnTo>
                  <a:pt x="1974" y="18335"/>
                </a:lnTo>
                <a:lnTo>
                  <a:pt x="0" y="30021"/>
                </a:lnTo>
                <a:lnTo>
                  <a:pt x="1974" y="41707"/>
                </a:lnTo>
                <a:lnTo>
                  <a:pt x="7363" y="51250"/>
                </a:lnTo>
                <a:lnTo>
                  <a:pt x="15365" y="57684"/>
                </a:lnTo>
                <a:lnTo>
                  <a:pt x="25175" y="60043"/>
                </a:lnTo>
                <a:lnTo>
                  <a:pt x="34986" y="57684"/>
                </a:lnTo>
                <a:lnTo>
                  <a:pt x="42987" y="51250"/>
                </a:lnTo>
                <a:lnTo>
                  <a:pt x="48377" y="41707"/>
                </a:lnTo>
                <a:lnTo>
                  <a:pt x="50351" y="30021"/>
                </a:lnTo>
                <a:lnTo>
                  <a:pt x="48377" y="18335"/>
                </a:lnTo>
                <a:lnTo>
                  <a:pt x="42987" y="8792"/>
                </a:lnTo>
                <a:lnTo>
                  <a:pt x="34986" y="2359"/>
                </a:lnTo>
                <a:lnTo>
                  <a:pt x="25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77929" y="5465898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50351" y="30021"/>
                </a:moveTo>
                <a:lnTo>
                  <a:pt x="48377" y="41707"/>
                </a:lnTo>
                <a:lnTo>
                  <a:pt x="42987" y="51250"/>
                </a:lnTo>
                <a:lnTo>
                  <a:pt x="34986" y="57684"/>
                </a:lnTo>
                <a:lnTo>
                  <a:pt x="25175" y="60043"/>
                </a:lnTo>
                <a:lnTo>
                  <a:pt x="15365" y="57684"/>
                </a:lnTo>
                <a:lnTo>
                  <a:pt x="7363" y="51250"/>
                </a:lnTo>
                <a:lnTo>
                  <a:pt x="1974" y="41707"/>
                </a:lnTo>
                <a:lnTo>
                  <a:pt x="0" y="30021"/>
                </a:lnTo>
                <a:lnTo>
                  <a:pt x="1974" y="18335"/>
                </a:lnTo>
                <a:lnTo>
                  <a:pt x="7363" y="8792"/>
                </a:lnTo>
                <a:lnTo>
                  <a:pt x="15365" y="2359"/>
                </a:lnTo>
                <a:lnTo>
                  <a:pt x="25175" y="0"/>
                </a:lnTo>
                <a:lnTo>
                  <a:pt x="34986" y="2359"/>
                </a:lnTo>
                <a:lnTo>
                  <a:pt x="42987" y="8792"/>
                </a:lnTo>
                <a:lnTo>
                  <a:pt x="48377" y="18335"/>
                </a:lnTo>
                <a:lnTo>
                  <a:pt x="50351" y="30021"/>
                </a:lnTo>
                <a:close/>
              </a:path>
            </a:pathLst>
          </a:custGeom>
          <a:ln w="84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9236141" y="5405584"/>
            <a:ext cx="126364" cy="241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i="1" spc="-140" dirty="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466708" y="5075618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25175" y="0"/>
                </a:moveTo>
                <a:lnTo>
                  <a:pt x="15375" y="2359"/>
                </a:lnTo>
                <a:lnTo>
                  <a:pt x="7373" y="8792"/>
                </a:lnTo>
                <a:lnTo>
                  <a:pt x="1978" y="18335"/>
                </a:lnTo>
                <a:lnTo>
                  <a:pt x="0" y="30021"/>
                </a:lnTo>
                <a:lnTo>
                  <a:pt x="1978" y="41707"/>
                </a:lnTo>
                <a:lnTo>
                  <a:pt x="7373" y="51250"/>
                </a:lnTo>
                <a:lnTo>
                  <a:pt x="15375" y="57684"/>
                </a:lnTo>
                <a:lnTo>
                  <a:pt x="25175" y="60043"/>
                </a:lnTo>
                <a:lnTo>
                  <a:pt x="34986" y="57684"/>
                </a:lnTo>
                <a:lnTo>
                  <a:pt x="42987" y="51250"/>
                </a:lnTo>
                <a:lnTo>
                  <a:pt x="48377" y="41707"/>
                </a:lnTo>
                <a:lnTo>
                  <a:pt x="50351" y="30021"/>
                </a:lnTo>
                <a:lnTo>
                  <a:pt x="48377" y="18335"/>
                </a:lnTo>
                <a:lnTo>
                  <a:pt x="42987" y="8792"/>
                </a:lnTo>
                <a:lnTo>
                  <a:pt x="34986" y="2359"/>
                </a:lnTo>
                <a:lnTo>
                  <a:pt x="25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8466708" y="5075618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50351" y="30021"/>
                </a:moveTo>
                <a:lnTo>
                  <a:pt x="48377" y="41707"/>
                </a:lnTo>
                <a:lnTo>
                  <a:pt x="42987" y="51250"/>
                </a:lnTo>
                <a:lnTo>
                  <a:pt x="34986" y="57684"/>
                </a:lnTo>
                <a:lnTo>
                  <a:pt x="25175" y="60043"/>
                </a:lnTo>
                <a:lnTo>
                  <a:pt x="15375" y="57684"/>
                </a:lnTo>
                <a:lnTo>
                  <a:pt x="7373" y="51250"/>
                </a:lnTo>
                <a:lnTo>
                  <a:pt x="1978" y="41707"/>
                </a:lnTo>
                <a:lnTo>
                  <a:pt x="0" y="30021"/>
                </a:lnTo>
                <a:lnTo>
                  <a:pt x="1978" y="18335"/>
                </a:lnTo>
                <a:lnTo>
                  <a:pt x="7373" y="8792"/>
                </a:lnTo>
                <a:lnTo>
                  <a:pt x="15375" y="2359"/>
                </a:lnTo>
                <a:lnTo>
                  <a:pt x="25175" y="0"/>
                </a:lnTo>
                <a:lnTo>
                  <a:pt x="34986" y="2359"/>
                </a:lnTo>
                <a:lnTo>
                  <a:pt x="42987" y="8792"/>
                </a:lnTo>
                <a:lnTo>
                  <a:pt x="48377" y="18335"/>
                </a:lnTo>
                <a:lnTo>
                  <a:pt x="50351" y="30021"/>
                </a:lnTo>
                <a:close/>
              </a:path>
            </a:pathLst>
          </a:custGeom>
          <a:ln w="84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8366497" y="4672666"/>
            <a:ext cx="134620" cy="66738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940"/>
              </a:spcBef>
            </a:pPr>
            <a:r>
              <a:rPr sz="1400" b="1" spc="-105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sz="1400" b="1" i="1" spc="-155" dirty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793995" y="4715359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25175" y="0"/>
                </a:moveTo>
                <a:lnTo>
                  <a:pt x="15365" y="2354"/>
                </a:lnTo>
                <a:lnTo>
                  <a:pt x="7363" y="8781"/>
                </a:lnTo>
                <a:lnTo>
                  <a:pt x="1974" y="18322"/>
                </a:lnTo>
                <a:lnTo>
                  <a:pt x="0" y="30021"/>
                </a:lnTo>
                <a:lnTo>
                  <a:pt x="1974" y="41720"/>
                </a:lnTo>
                <a:lnTo>
                  <a:pt x="7363" y="51261"/>
                </a:lnTo>
                <a:lnTo>
                  <a:pt x="15365" y="57688"/>
                </a:lnTo>
                <a:lnTo>
                  <a:pt x="25175" y="60043"/>
                </a:lnTo>
                <a:lnTo>
                  <a:pt x="34986" y="57688"/>
                </a:lnTo>
                <a:lnTo>
                  <a:pt x="42987" y="51261"/>
                </a:lnTo>
                <a:lnTo>
                  <a:pt x="48377" y="41720"/>
                </a:lnTo>
                <a:lnTo>
                  <a:pt x="50351" y="30021"/>
                </a:lnTo>
                <a:lnTo>
                  <a:pt x="48377" y="18322"/>
                </a:lnTo>
                <a:lnTo>
                  <a:pt x="42987" y="8781"/>
                </a:lnTo>
                <a:lnTo>
                  <a:pt x="34986" y="2354"/>
                </a:lnTo>
                <a:lnTo>
                  <a:pt x="25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793995" y="4715359"/>
            <a:ext cx="50800" cy="60325"/>
          </a:xfrm>
          <a:custGeom>
            <a:avLst/>
            <a:gdLst/>
            <a:ahLst/>
            <a:cxnLst/>
            <a:rect l="l" t="t" r="r" b="b"/>
            <a:pathLst>
              <a:path w="50800" h="60325">
                <a:moveTo>
                  <a:pt x="50351" y="30021"/>
                </a:moveTo>
                <a:lnTo>
                  <a:pt x="48377" y="41720"/>
                </a:lnTo>
                <a:lnTo>
                  <a:pt x="42987" y="51261"/>
                </a:lnTo>
                <a:lnTo>
                  <a:pt x="34986" y="57688"/>
                </a:lnTo>
                <a:lnTo>
                  <a:pt x="25175" y="60043"/>
                </a:lnTo>
                <a:lnTo>
                  <a:pt x="15365" y="57688"/>
                </a:lnTo>
                <a:lnTo>
                  <a:pt x="7363" y="51261"/>
                </a:lnTo>
                <a:lnTo>
                  <a:pt x="1974" y="41720"/>
                </a:lnTo>
                <a:lnTo>
                  <a:pt x="0" y="30021"/>
                </a:lnTo>
                <a:lnTo>
                  <a:pt x="1974" y="18322"/>
                </a:lnTo>
                <a:lnTo>
                  <a:pt x="7363" y="8781"/>
                </a:lnTo>
                <a:lnTo>
                  <a:pt x="15365" y="2354"/>
                </a:lnTo>
                <a:lnTo>
                  <a:pt x="25175" y="0"/>
                </a:lnTo>
                <a:lnTo>
                  <a:pt x="34986" y="2354"/>
                </a:lnTo>
                <a:lnTo>
                  <a:pt x="42987" y="8781"/>
                </a:lnTo>
                <a:lnTo>
                  <a:pt x="48377" y="18322"/>
                </a:lnTo>
                <a:lnTo>
                  <a:pt x="50351" y="30021"/>
                </a:lnTo>
                <a:close/>
              </a:path>
            </a:pathLst>
          </a:custGeom>
          <a:ln w="84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8858167" y="4579831"/>
            <a:ext cx="126364" cy="241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i="1" spc="-140" dirty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630" y="540385"/>
            <a:ext cx="64401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dirty="0" smtClean="0">
                <a:solidFill>
                  <a:srgbClr val="007964"/>
                </a:solidFill>
              </a:rPr>
              <a:t>24.</a:t>
            </a:r>
            <a:r>
              <a:rPr sz="3600" dirty="0" smtClean="0">
                <a:solidFill>
                  <a:srgbClr val="007964"/>
                </a:solidFill>
              </a:rPr>
              <a:t>二次函数中等积变换模型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1284732" y="2100072"/>
            <a:ext cx="1763395" cy="1202690"/>
          </a:xfrm>
          <a:custGeom>
            <a:avLst/>
            <a:gdLst/>
            <a:ahLst/>
            <a:cxnLst/>
            <a:rect l="l" t="t" r="r" b="b"/>
            <a:pathLst>
              <a:path w="1763395" h="1202689">
                <a:moveTo>
                  <a:pt x="1286891" y="0"/>
                </a:moveTo>
                <a:lnTo>
                  <a:pt x="0" y="1202436"/>
                </a:lnTo>
                <a:lnTo>
                  <a:pt x="1763268" y="1202436"/>
                </a:lnTo>
                <a:lnTo>
                  <a:pt x="1286891" y="0"/>
                </a:lnTo>
                <a:close/>
              </a:path>
            </a:pathLst>
          </a:custGeom>
          <a:solidFill>
            <a:srgbClr val="FFD6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84732" y="2100072"/>
            <a:ext cx="1763395" cy="1202690"/>
          </a:xfrm>
          <a:custGeom>
            <a:avLst/>
            <a:gdLst/>
            <a:ahLst/>
            <a:cxnLst/>
            <a:rect l="l" t="t" r="r" b="b"/>
            <a:pathLst>
              <a:path w="1763395" h="1202689">
                <a:moveTo>
                  <a:pt x="0" y="1202436"/>
                </a:moveTo>
                <a:lnTo>
                  <a:pt x="1286891" y="0"/>
                </a:lnTo>
                <a:lnTo>
                  <a:pt x="1763268" y="1202436"/>
                </a:lnTo>
                <a:lnTo>
                  <a:pt x="0" y="1202436"/>
                </a:lnTo>
                <a:close/>
              </a:path>
            </a:pathLst>
          </a:custGeom>
          <a:ln w="9144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19937" y="1694179"/>
            <a:ext cx="38785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95"/>
              </a:spcBef>
              <a:tabLst>
                <a:tab pos="2021205" algn="l"/>
                <a:tab pos="3865245" algn="l"/>
              </a:tabLst>
            </a:pPr>
            <a:r>
              <a:rPr sz="2800" b="1" u="heavy" spc="-5" dirty="0">
                <a:solidFill>
                  <a:srgbClr val="252524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	A	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8918" y="3199892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84957" y="3183127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C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26664" y="3264408"/>
            <a:ext cx="457200" cy="1184275"/>
          </a:xfrm>
          <a:custGeom>
            <a:avLst/>
            <a:gdLst/>
            <a:ahLst/>
            <a:cxnLst/>
            <a:rect l="l" t="t" r="r" b="b"/>
            <a:pathLst>
              <a:path w="457200" h="1184275">
                <a:moveTo>
                  <a:pt x="0" y="0"/>
                </a:moveTo>
                <a:lnTo>
                  <a:pt x="457200" y="1184274"/>
                </a:lnTo>
              </a:path>
            </a:pathLst>
          </a:custGeom>
          <a:ln w="9144">
            <a:solidFill>
              <a:srgbClr val="252524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439159" y="4701666"/>
            <a:ext cx="3657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252524"/>
                </a:solidFill>
                <a:latin typeface="Arial"/>
                <a:cs typeface="Arial"/>
              </a:rPr>
              <a:t>A'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19855" y="4378452"/>
            <a:ext cx="126492" cy="12954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11886" y="4449317"/>
            <a:ext cx="3853179" cy="0"/>
          </a:xfrm>
          <a:custGeom>
            <a:avLst/>
            <a:gdLst/>
            <a:ahLst/>
            <a:cxnLst/>
            <a:rect l="l" t="t" r="r" b="b"/>
            <a:pathLst>
              <a:path w="3853179">
                <a:moveTo>
                  <a:pt x="0" y="0"/>
                </a:moveTo>
                <a:lnTo>
                  <a:pt x="3852799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416425" defTabSz="-635">
              <a:lnSpc>
                <a:spcPct val="100000"/>
              </a:lnSpc>
              <a:spcBef>
                <a:spcPts val="120"/>
              </a:spcBef>
              <a:tabLst>
                <a:tab pos="7734300" algn="l"/>
              </a:tabLst>
            </a:pPr>
            <a:r>
              <a:rPr spc="-10" dirty="0">
                <a:latin typeface="宋体" pitchFamily="2" charset="-122"/>
                <a:cs typeface="宋体" pitchFamily="2" charset="-122"/>
              </a:rPr>
              <a:t>找到点</a:t>
            </a:r>
            <a:r>
              <a:rPr i="1" spc="-150" dirty="0"/>
              <a:t>D</a:t>
            </a:r>
            <a:r>
              <a:rPr spc="-150" dirty="0">
                <a:latin typeface="宋体" pitchFamily="2" charset="-122"/>
                <a:cs typeface="宋体" pitchFamily="2" charset="-122"/>
              </a:rPr>
              <a:t>，</a:t>
            </a:r>
            <a:r>
              <a:rPr spc="-10" dirty="0">
                <a:latin typeface="宋体" pitchFamily="2" charset="-122"/>
                <a:cs typeface="宋体" pitchFamily="2" charset="-122"/>
              </a:rPr>
              <a:t>使得</a:t>
            </a:r>
            <a:r>
              <a:rPr i="1" spc="30" dirty="0"/>
              <a:t>S</a:t>
            </a:r>
            <a:r>
              <a:rPr sz="2475" spc="44" baseline="-25000" dirty="0">
                <a:latin typeface="Symbol"/>
                <a:cs typeface="Symbol"/>
              </a:rPr>
              <a:t></a:t>
            </a:r>
            <a:r>
              <a:rPr sz="2475" i="1" spc="44" baseline="-25000" dirty="0"/>
              <a:t>DBC	</a:t>
            </a:r>
            <a:r>
              <a:rPr sz="2900" spc="65" dirty="0">
                <a:latin typeface="Symbol"/>
                <a:cs typeface="Symbol"/>
              </a:rPr>
              <a:t></a:t>
            </a:r>
            <a:r>
              <a:rPr sz="2900" spc="-95" dirty="0">
                <a:latin typeface="Times New Roman"/>
                <a:cs typeface="Times New Roman"/>
              </a:rPr>
              <a:t> </a:t>
            </a:r>
            <a:r>
              <a:rPr sz="2900" i="1" spc="30" dirty="0"/>
              <a:t>S</a:t>
            </a:r>
            <a:r>
              <a:rPr sz="2475" spc="44" baseline="-25000" dirty="0">
                <a:latin typeface="Symbol"/>
                <a:cs typeface="Symbol"/>
              </a:rPr>
              <a:t></a:t>
            </a:r>
            <a:r>
              <a:rPr sz="2475" i="1" spc="44" baseline="-25000" dirty="0"/>
              <a:t>ABC</a:t>
            </a:r>
            <a:endParaRPr sz="2475" baseline="-25000">
              <a:latin typeface="Symbol"/>
              <a:cs typeface="Symbol"/>
            </a:endParaRPr>
          </a:p>
          <a:p>
            <a:pPr marL="5291455">
              <a:lnSpc>
                <a:spcPct val="100000"/>
              </a:lnSpc>
              <a:spcBef>
                <a:spcPts val="2865"/>
              </a:spcBef>
            </a:pPr>
            <a:r>
              <a:rPr sz="3900" i="1" spc="-75" dirty="0">
                <a:solidFill>
                  <a:srgbClr val="FF0000"/>
                </a:solidFill>
              </a:rPr>
              <a:t>D</a:t>
            </a:r>
            <a:r>
              <a:rPr sz="3900" spc="-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在</a:t>
            </a:r>
            <a:r>
              <a:rPr sz="3900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红</a:t>
            </a:r>
            <a:r>
              <a:rPr sz="3900" spc="-5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线</a:t>
            </a:r>
            <a:r>
              <a:rPr sz="3900" spc="130" dirty="0">
                <a:solidFill>
                  <a:srgbClr val="FF0000"/>
                </a:solidFill>
                <a:latin typeface="宋体" pitchFamily="2" charset="-122"/>
                <a:cs typeface="宋体" pitchFamily="2" charset="-122"/>
              </a:rPr>
              <a:t>上</a:t>
            </a:r>
            <a:endParaRPr sz="3900">
              <a:latin typeface="宋体" pitchFamily="2" charset="-122"/>
              <a:cs typeface="宋体" pitchFamily="2" charset="-122"/>
            </a:endParaRPr>
          </a:p>
          <a:p>
            <a:pPr marL="4315460">
              <a:lnSpc>
                <a:spcPct val="100000"/>
              </a:lnSpc>
              <a:spcBef>
                <a:spcPts val="2880"/>
              </a:spcBef>
            </a:pPr>
            <a:r>
              <a:rPr sz="3050" spc="1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①</a:t>
            </a:r>
            <a:r>
              <a:rPr sz="3050" spc="2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求直</a:t>
            </a:r>
            <a:r>
              <a:rPr sz="3050" spc="1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线</a:t>
            </a:r>
            <a:r>
              <a:rPr sz="3050" i="1" spc="65" dirty="0">
                <a:solidFill>
                  <a:srgbClr val="0000FF"/>
                </a:solidFill>
              </a:rPr>
              <a:t>BC</a:t>
            </a:r>
            <a:r>
              <a:rPr sz="3050" spc="2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解</a:t>
            </a:r>
            <a:r>
              <a:rPr sz="3050" spc="1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析</a:t>
            </a:r>
            <a:r>
              <a:rPr sz="3050" spc="114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式</a:t>
            </a:r>
            <a:endParaRPr sz="3050">
              <a:latin typeface="宋体" pitchFamily="2" charset="-122"/>
              <a:cs typeface="宋体" pitchFamily="2" charset="-122"/>
            </a:endParaRPr>
          </a:p>
          <a:p>
            <a:pPr marL="4315460">
              <a:lnSpc>
                <a:spcPct val="100000"/>
              </a:lnSpc>
              <a:spcBef>
                <a:spcPts val="2180"/>
              </a:spcBef>
            </a:pPr>
            <a:r>
              <a:rPr sz="305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②</a:t>
            </a:r>
            <a:r>
              <a:rPr sz="3050" spc="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求</a:t>
            </a:r>
            <a:r>
              <a:rPr sz="305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过点</a:t>
            </a:r>
            <a:r>
              <a:rPr sz="3050" i="1" spc="-190" dirty="0">
                <a:solidFill>
                  <a:srgbClr val="0000FF"/>
                </a:solidFill>
              </a:rPr>
              <a:t>A</a:t>
            </a:r>
            <a:r>
              <a:rPr sz="305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直线</a:t>
            </a:r>
            <a:r>
              <a:rPr sz="3050" spc="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解</a:t>
            </a:r>
            <a:r>
              <a:rPr sz="305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析</a:t>
            </a:r>
            <a:r>
              <a:rPr sz="3050" spc="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式</a:t>
            </a:r>
            <a:r>
              <a:rPr sz="305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，</a:t>
            </a:r>
            <a:r>
              <a:rPr sz="3050" spc="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求</a:t>
            </a:r>
            <a:r>
              <a:rPr sz="305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交点</a:t>
            </a:r>
            <a:r>
              <a:rPr sz="3050" spc="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坐</a:t>
            </a:r>
            <a:r>
              <a:rPr sz="3050" spc="9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标</a:t>
            </a:r>
            <a:endParaRPr sz="3050">
              <a:latin typeface="宋体" pitchFamily="2" charset="-122"/>
              <a:cs typeface="宋体" pitchFamily="2" charset="-122"/>
            </a:endParaRPr>
          </a:p>
          <a:p>
            <a:pPr marL="4319905">
              <a:lnSpc>
                <a:spcPct val="100000"/>
              </a:lnSpc>
              <a:spcBef>
                <a:spcPts val="1820"/>
              </a:spcBef>
            </a:pPr>
            <a:r>
              <a:rPr sz="2950" spc="2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③</a:t>
            </a:r>
            <a:r>
              <a:rPr sz="2950" spc="3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求</a:t>
            </a:r>
            <a:r>
              <a:rPr sz="2950" spc="2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过</a:t>
            </a:r>
            <a:r>
              <a:rPr sz="2950" spc="3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点</a:t>
            </a:r>
            <a:r>
              <a:rPr sz="2950" i="1" spc="-125" dirty="0">
                <a:solidFill>
                  <a:srgbClr val="0000FF"/>
                </a:solidFill>
              </a:rPr>
              <a:t>A</a:t>
            </a:r>
            <a:r>
              <a:rPr sz="4425" spc="-187" baseline="3000" dirty="0">
                <a:solidFill>
                  <a:srgbClr val="0000FF"/>
                </a:solidFill>
                <a:latin typeface="Symbol"/>
                <a:cs typeface="Symbol"/>
              </a:rPr>
              <a:t></a:t>
            </a:r>
            <a:r>
              <a:rPr sz="2950" spc="2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直</a:t>
            </a:r>
            <a:r>
              <a:rPr sz="2950" spc="3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线</a:t>
            </a:r>
            <a:r>
              <a:rPr sz="2950" spc="2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解</a:t>
            </a:r>
            <a:r>
              <a:rPr sz="2950" spc="3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析</a:t>
            </a:r>
            <a:r>
              <a:rPr sz="2950" spc="2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式，求交点坐</a:t>
            </a:r>
            <a:r>
              <a:rPr sz="2950" spc="114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标</a:t>
            </a:r>
            <a:endParaRPr sz="2950">
              <a:latin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35" y="540511"/>
            <a:ext cx="367304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dirty="0" smtClean="0">
                <a:solidFill>
                  <a:srgbClr val="007964"/>
                </a:solidFill>
              </a:rPr>
              <a:t>02.</a:t>
            </a:r>
            <a:r>
              <a:rPr sz="3600" dirty="0" smtClean="0">
                <a:solidFill>
                  <a:srgbClr val="007964"/>
                </a:solidFill>
              </a:rPr>
              <a:t>拐角模型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5288330" y="2423511"/>
            <a:ext cx="1895475" cy="0"/>
          </a:xfrm>
          <a:custGeom>
            <a:avLst/>
            <a:gdLst/>
            <a:ahLst/>
            <a:cxnLst/>
            <a:rect l="l" t="t" r="r" b="b"/>
            <a:pathLst>
              <a:path w="1895475">
                <a:moveTo>
                  <a:pt x="0" y="0"/>
                </a:moveTo>
                <a:lnTo>
                  <a:pt x="0" y="0"/>
                </a:lnTo>
                <a:lnTo>
                  <a:pt x="1895083" y="0"/>
                </a:lnTo>
              </a:path>
            </a:pathLst>
          </a:custGeom>
          <a:ln w="34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524931" y="2423511"/>
            <a:ext cx="658495" cy="591185"/>
          </a:xfrm>
          <a:custGeom>
            <a:avLst/>
            <a:gdLst/>
            <a:ahLst/>
            <a:cxnLst/>
            <a:rect l="l" t="t" r="r" b="b"/>
            <a:pathLst>
              <a:path w="658495" h="591185">
                <a:moveTo>
                  <a:pt x="658483" y="0"/>
                </a:moveTo>
                <a:lnTo>
                  <a:pt x="658483" y="0"/>
                </a:lnTo>
                <a:lnTo>
                  <a:pt x="0" y="590621"/>
                </a:lnTo>
              </a:path>
            </a:pathLst>
          </a:custGeom>
          <a:ln w="347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524931" y="3014133"/>
            <a:ext cx="635635" cy="440690"/>
          </a:xfrm>
          <a:custGeom>
            <a:avLst/>
            <a:gdLst/>
            <a:ahLst/>
            <a:cxnLst/>
            <a:rect l="l" t="t" r="r" b="b"/>
            <a:pathLst>
              <a:path w="635634" h="440689">
                <a:moveTo>
                  <a:pt x="0" y="0"/>
                </a:moveTo>
                <a:lnTo>
                  <a:pt x="0" y="0"/>
                </a:lnTo>
                <a:lnTo>
                  <a:pt x="635152" y="440363"/>
                </a:lnTo>
              </a:path>
            </a:pathLst>
          </a:custGeom>
          <a:ln w="347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386211" y="3454496"/>
            <a:ext cx="774065" cy="486409"/>
          </a:xfrm>
          <a:custGeom>
            <a:avLst/>
            <a:gdLst/>
            <a:ahLst/>
            <a:cxnLst/>
            <a:rect l="l" t="t" r="r" b="b"/>
            <a:pathLst>
              <a:path w="774065" h="486410">
                <a:moveTo>
                  <a:pt x="773871" y="0"/>
                </a:moveTo>
                <a:lnTo>
                  <a:pt x="773871" y="0"/>
                </a:lnTo>
                <a:lnTo>
                  <a:pt x="0" y="486410"/>
                </a:lnTo>
              </a:path>
            </a:pathLst>
          </a:custGeom>
          <a:ln w="347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271001" y="2406143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7724" y="0"/>
                </a:moveTo>
                <a:lnTo>
                  <a:pt x="7798" y="0"/>
                </a:lnTo>
                <a:lnTo>
                  <a:pt x="0" y="7757"/>
                </a:lnTo>
                <a:lnTo>
                  <a:pt x="0" y="26862"/>
                </a:lnTo>
                <a:lnTo>
                  <a:pt x="7798" y="34736"/>
                </a:lnTo>
                <a:lnTo>
                  <a:pt x="27724" y="34736"/>
                </a:lnTo>
                <a:lnTo>
                  <a:pt x="34665" y="26862"/>
                </a:lnTo>
                <a:lnTo>
                  <a:pt x="34665" y="77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66088" y="2406143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912" y="0"/>
                </a:moveTo>
                <a:lnTo>
                  <a:pt x="7854" y="0"/>
                </a:lnTo>
                <a:lnTo>
                  <a:pt x="0" y="7757"/>
                </a:lnTo>
                <a:lnTo>
                  <a:pt x="0" y="26862"/>
                </a:lnTo>
                <a:lnTo>
                  <a:pt x="7854" y="34736"/>
                </a:lnTo>
                <a:lnTo>
                  <a:pt x="26912" y="34736"/>
                </a:lnTo>
                <a:lnTo>
                  <a:pt x="34650" y="26862"/>
                </a:lnTo>
                <a:lnTo>
                  <a:pt x="34650" y="77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07605" y="2996765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796" y="0"/>
                </a:moveTo>
                <a:lnTo>
                  <a:pt x="7738" y="0"/>
                </a:lnTo>
                <a:lnTo>
                  <a:pt x="0" y="7815"/>
                </a:lnTo>
                <a:lnTo>
                  <a:pt x="0" y="26920"/>
                </a:lnTo>
                <a:lnTo>
                  <a:pt x="7738" y="34736"/>
                </a:lnTo>
                <a:lnTo>
                  <a:pt x="26796" y="34736"/>
                </a:lnTo>
                <a:lnTo>
                  <a:pt x="34650" y="26920"/>
                </a:lnTo>
                <a:lnTo>
                  <a:pt x="34650" y="7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142757" y="3437128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7720" y="0"/>
                </a:moveTo>
                <a:lnTo>
                  <a:pt x="7738" y="0"/>
                </a:lnTo>
                <a:lnTo>
                  <a:pt x="0" y="7815"/>
                </a:lnTo>
                <a:lnTo>
                  <a:pt x="0" y="26932"/>
                </a:lnTo>
                <a:lnTo>
                  <a:pt x="7738" y="34747"/>
                </a:lnTo>
                <a:lnTo>
                  <a:pt x="27720" y="34747"/>
                </a:lnTo>
                <a:lnTo>
                  <a:pt x="34650" y="26932"/>
                </a:lnTo>
                <a:lnTo>
                  <a:pt x="34650" y="7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715761" y="3455670"/>
            <a:ext cx="2485390" cy="0"/>
          </a:xfrm>
          <a:custGeom>
            <a:avLst/>
            <a:gdLst/>
            <a:ahLst/>
            <a:cxnLst/>
            <a:rect l="l" t="t" r="r" b="b"/>
            <a:pathLst>
              <a:path w="2485390">
                <a:moveTo>
                  <a:pt x="0" y="0"/>
                </a:moveTo>
                <a:lnTo>
                  <a:pt x="2485263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356186" y="3674490"/>
            <a:ext cx="2163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95"/>
              </a:spcBef>
              <a:tabLst>
                <a:tab pos="504190" algn="l"/>
                <a:tab pos="215011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微软雅黑" charset="-122"/>
                <a:cs typeface="微软雅黑" charset="-122"/>
              </a:rPr>
              <a:t> 	4	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10390" y="2479224"/>
            <a:ext cx="2250440" cy="0"/>
          </a:xfrm>
          <a:custGeom>
            <a:avLst/>
            <a:gdLst/>
            <a:ahLst/>
            <a:cxnLst/>
            <a:rect l="l" t="t" r="r" b="b"/>
            <a:pathLst>
              <a:path w="2250440">
                <a:moveTo>
                  <a:pt x="0" y="0"/>
                </a:moveTo>
                <a:lnTo>
                  <a:pt x="0" y="0"/>
                </a:lnTo>
                <a:lnTo>
                  <a:pt x="2250110" y="0"/>
                </a:lnTo>
              </a:path>
            </a:pathLst>
          </a:custGeom>
          <a:ln w="441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07899" y="2479224"/>
            <a:ext cx="852805" cy="706755"/>
          </a:xfrm>
          <a:custGeom>
            <a:avLst/>
            <a:gdLst/>
            <a:ahLst/>
            <a:cxnLst/>
            <a:rect l="l" t="t" r="r" b="b"/>
            <a:pathLst>
              <a:path w="852804" h="706755">
                <a:moveTo>
                  <a:pt x="852602" y="0"/>
                </a:moveTo>
                <a:lnTo>
                  <a:pt x="852602" y="0"/>
                </a:lnTo>
                <a:lnTo>
                  <a:pt x="0" y="706283"/>
                </a:lnTo>
              </a:path>
            </a:pathLst>
          </a:custGeom>
          <a:ln w="441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07899" y="3185508"/>
            <a:ext cx="868044" cy="603885"/>
          </a:xfrm>
          <a:custGeom>
            <a:avLst/>
            <a:gdLst/>
            <a:ahLst/>
            <a:cxnLst/>
            <a:rect l="l" t="t" r="r" b="b"/>
            <a:pathLst>
              <a:path w="868045" h="603885">
                <a:moveTo>
                  <a:pt x="0" y="0"/>
                </a:moveTo>
                <a:lnTo>
                  <a:pt x="0" y="0"/>
                </a:lnTo>
                <a:lnTo>
                  <a:pt x="868039" y="603670"/>
                </a:lnTo>
              </a:path>
            </a:pathLst>
          </a:custGeom>
          <a:ln w="441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88326" y="2457146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064" y="0"/>
                </a:moveTo>
                <a:lnTo>
                  <a:pt x="13496" y="1741"/>
                </a:lnTo>
                <a:lnTo>
                  <a:pt x="6480" y="6482"/>
                </a:lnTo>
                <a:lnTo>
                  <a:pt x="1740" y="13502"/>
                </a:lnTo>
                <a:lnTo>
                  <a:pt x="0" y="22077"/>
                </a:lnTo>
                <a:lnTo>
                  <a:pt x="1740" y="30643"/>
                </a:lnTo>
                <a:lnTo>
                  <a:pt x="6480" y="37659"/>
                </a:lnTo>
                <a:lnTo>
                  <a:pt x="13496" y="42399"/>
                </a:lnTo>
                <a:lnTo>
                  <a:pt x="22064" y="44139"/>
                </a:lnTo>
                <a:lnTo>
                  <a:pt x="31092" y="42399"/>
                </a:lnTo>
                <a:lnTo>
                  <a:pt x="38053" y="37659"/>
                </a:lnTo>
                <a:lnTo>
                  <a:pt x="42532" y="30643"/>
                </a:lnTo>
                <a:lnTo>
                  <a:pt x="44118" y="22077"/>
                </a:lnTo>
                <a:lnTo>
                  <a:pt x="42532" y="13502"/>
                </a:lnTo>
                <a:lnTo>
                  <a:pt x="38053" y="6482"/>
                </a:lnTo>
                <a:lnTo>
                  <a:pt x="31092" y="1741"/>
                </a:lnTo>
                <a:lnTo>
                  <a:pt x="220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38447" y="2457146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053" y="0"/>
                </a:moveTo>
                <a:lnTo>
                  <a:pt x="13459" y="1741"/>
                </a:lnTo>
                <a:lnTo>
                  <a:pt x="6450" y="6482"/>
                </a:lnTo>
                <a:lnTo>
                  <a:pt x="1729" y="13502"/>
                </a:lnTo>
                <a:lnTo>
                  <a:pt x="0" y="22077"/>
                </a:lnTo>
                <a:lnTo>
                  <a:pt x="1729" y="30643"/>
                </a:lnTo>
                <a:lnTo>
                  <a:pt x="6450" y="37659"/>
                </a:lnTo>
                <a:lnTo>
                  <a:pt x="13459" y="42399"/>
                </a:lnTo>
                <a:lnTo>
                  <a:pt x="22053" y="44139"/>
                </a:lnTo>
                <a:lnTo>
                  <a:pt x="31082" y="42399"/>
                </a:lnTo>
                <a:lnTo>
                  <a:pt x="38042" y="37659"/>
                </a:lnTo>
                <a:lnTo>
                  <a:pt x="42522" y="30643"/>
                </a:lnTo>
                <a:lnTo>
                  <a:pt x="44107" y="22077"/>
                </a:lnTo>
                <a:lnTo>
                  <a:pt x="42522" y="13502"/>
                </a:lnTo>
                <a:lnTo>
                  <a:pt x="38042" y="6482"/>
                </a:lnTo>
                <a:lnTo>
                  <a:pt x="31082" y="1741"/>
                </a:lnTo>
                <a:lnTo>
                  <a:pt x="220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118109" y="3767108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053" y="0"/>
                </a:moveTo>
                <a:lnTo>
                  <a:pt x="13490" y="1740"/>
                </a:lnTo>
                <a:lnTo>
                  <a:pt x="6478" y="6481"/>
                </a:lnTo>
                <a:lnTo>
                  <a:pt x="1740" y="13499"/>
                </a:lnTo>
                <a:lnTo>
                  <a:pt x="0" y="22069"/>
                </a:lnTo>
                <a:lnTo>
                  <a:pt x="1740" y="30639"/>
                </a:lnTo>
                <a:lnTo>
                  <a:pt x="6478" y="37657"/>
                </a:lnTo>
                <a:lnTo>
                  <a:pt x="13490" y="42399"/>
                </a:lnTo>
                <a:lnTo>
                  <a:pt x="22053" y="44141"/>
                </a:lnTo>
                <a:lnTo>
                  <a:pt x="30619" y="42399"/>
                </a:lnTo>
                <a:lnTo>
                  <a:pt x="37636" y="37657"/>
                </a:lnTo>
                <a:lnTo>
                  <a:pt x="42379" y="30639"/>
                </a:lnTo>
                <a:lnTo>
                  <a:pt x="44122" y="22069"/>
                </a:lnTo>
                <a:lnTo>
                  <a:pt x="42379" y="13499"/>
                </a:lnTo>
                <a:lnTo>
                  <a:pt x="37636" y="6481"/>
                </a:lnTo>
                <a:lnTo>
                  <a:pt x="30619" y="1740"/>
                </a:lnTo>
                <a:lnTo>
                  <a:pt x="220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53884" y="3767108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053" y="0"/>
                </a:moveTo>
                <a:lnTo>
                  <a:pt x="13459" y="1740"/>
                </a:lnTo>
                <a:lnTo>
                  <a:pt x="6450" y="6481"/>
                </a:lnTo>
                <a:lnTo>
                  <a:pt x="1729" y="13499"/>
                </a:lnTo>
                <a:lnTo>
                  <a:pt x="0" y="22069"/>
                </a:lnTo>
                <a:lnTo>
                  <a:pt x="1729" y="30639"/>
                </a:lnTo>
                <a:lnTo>
                  <a:pt x="6450" y="37657"/>
                </a:lnTo>
                <a:lnTo>
                  <a:pt x="13459" y="42399"/>
                </a:lnTo>
                <a:lnTo>
                  <a:pt x="22053" y="44141"/>
                </a:lnTo>
                <a:lnTo>
                  <a:pt x="30585" y="42399"/>
                </a:lnTo>
                <a:lnTo>
                  <a:pt x="37601" y="37657"/>
                </a:lnTo>
                <a:lnTo>
                  <a:pt x="42357" y="30639"/>
                </a:lnTo>
                <a:lnTo>
                  <a:pt x="44107" y="22069"/>
                </a:lnTo>
                <a:lnTo>
                  <a:pt x="42357" y="13499"/>
                </a:lnTo>
                <a:lnTo>
                  <a:pt x="37601" y="6481"/>
                </a:lnTo>
                <a:lnTo>
                  <a:pt x="30585" y="1740"/>
                </a:lnTo>
                <a:lnTo>
                  <a:pt x="220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85845" y="3163445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053" y="0"/>
                </a:moveTo>
                <a:lnTo>
                  <a:pt x="13459" y="1740"/>
                </a:lnTo>
                <a:lnTo>
                  <a:pt x="6450" y="6480"/>
                </a:lnTo>
                <a:lnTo>
                  <a:pt x="1729" y="13496"/>
                </a:lnTo>
                <a:lnTo>
                  <a:pt x="0" y="22062"/>
                </a:lnTo>
                <a:lnTo>
                  <a:pt x="1729" y="30637"/>
                </a:lnTo>
                <a:lnTo>
                  <a:pt x="6450" y="37657"/>
                </a:lnTo>
                <a:lnTo>
                  <a:pt x="13459" y="42398"/>
                </a:lnTo>
                <a:lnTo>
                  <a:pt x="22053" y="44139"/>
                </a:lnTo>
                <a:lnTo>
                  <a:pt x="30585" y="42398"/>
                </a:lnTo>
                <a:lnTo>
                  <a:pt x="37601" y="37657"/>
                </a:lnTo>
                <a:lnTo>
                  <a:pt x="42357" y="30637"/>
                </a:lnTo>
                <a:lnTo>
                  <a:pt x="44107" y="22062"/>
                </a:lnTo>
                <a:lnTo>
                  <a:pt x="42357" y="13496"/>
                </a:lnTo>
                <a:lnTo>
                  <a:pt x="37601" y="6480"/>
                </a:lnTo>
                <a:lnTo>
                  <a:pt x="30585" y="1740"/>
                </a:lnTo>
                <a:lnTo>
                  <a:pt x="220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2802" y="3178301"/>
            <a:ext cx="2485390" cy="0"/>
          </a:xfrm>
          <a:custGeom>
            <a:avLst/>
            <a:gdLst/>
            <a:ahLst/>
            <a:cxnLst/>
            <a:rect l="l" t="t" r="r" b="b"/>
            <a:pathLst>
              <a:path w="2485390">
                <a:moveTo>
                  <a:pt x="0" y="0"/>
                </a:moveTo>
                <a:lnTo>
                  <a:pt x="2485263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996188" y="1517091"/>
            <a:ext cx="15481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一</a:t>
            </a: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.</a:t>
            </a:r>
            <a:r>
              <a:rPr sz="2800" b="1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锯齿型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35604" y="2452242"/>
            <a:ext cx="1447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微软雅黑" charset="-122"/>
                <a:cs typeface="微软雅黑" charset="-122"/>
              </a:rPr>
              <a:t>1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64714" y="3041649"/>
            <a:ext cx="1447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微软雅黑" charset="-122"/>
                <a:cs typeface="微软雅黑" charset="-122"/>
              </a:rPr>
              <a:t>2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7463" y="3508375"/>
            <a:ext cx="22612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95"/>
              </a:spcBef>
              <a:tabLst>
                <a:tab pos="1797685" algn="l"/>
                <a:tab pos="2247900" algn="l"/>
              </a:tabLst>
            </a:pP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微软雅黑" charset="-122"/>
                <a:cs typeface="微软雅黑" charset="-122"/>
              </a:rPr>
              <a:t>3	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41448" y="3102864"/>
            <a:ext cx="147827" cy="14935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63011" y="2523744"/>
            <a:ext cx="216407" cy="216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796345" y="3241965"/>
            <a:ext cx="203045" cy="159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42980" y="3584885"/>
            <a:ext cx="204600" cy="1611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30979" y="3081527"/>
            <a:ext cx="1010919" cy="245745"/>
          </a:xfrm>
          <a:custGeom>
            <a:avLst/>
            <a:gdLst/>
            <a:ahLst/>
            <a:cxnLst/>
            <a:rect l="l" t="t" r="r" b="b"/>
            <a:pathLst>
              <a:path w="1010920" h="245745">
                <a:moveTo>
                  <a:pt x="887730" y="0"/>
                </a:moveTo>
                <a:lnTo>
                  <a:pt x="887730" y="61341"/>
                </a:lnTo>
                <a:lnTo>
                  <a:pt x="0" y="61341"/>
                </a:lnTo>
                <a:lnTo>
                  <a:pt x="0" y="184023"/>
                </a:lnTo>
                <a:lnTo>
                  <a:pt x="887730" y="184023"/>
                </a:lnTo>
                <a:lnTo>
                  <a:pt x="887730" y="245363"/>
                </a:lnTo>
                <a:lnTo>
                  <a:pt x="1010412" y="122682"/>
                </a:lnTo>
                <a:lnTo>
                  <a:pt x="887730" y="0"/>
                </a:lnTo>
                <a:close/>
              </a:path>
            </a:pathLst>
          </a:custGeom>
          <a:solidFill>
            <a:srgbClr val="73736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235702" y="3030473"/>
            <a:ext cx="2485390" cy="0"/>
          </a:xfrm>
          <a:custGeom>
            <a:avLst/>
            <a:gdLst/>
            <a:ahLst/>
            <a:cxnLst/>
            <a:rect l="l" t="t" r="r" b="b"/>
            <a:pathLst>
              <a:path w="2485390">
                <a:moveTo>
                  <a:pt x="0" y="0"/>
                </a:moveTo>
                <a:lnTo>
                  <a:pt x="2485263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470903" y="2941320"/>
            <a:ext cx="146303" cy="1463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60692" y="3380232"/>
            <a:ext cx="146303" cy="1463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752344" y="2935223"/>
            <a:ext cx="214883" cy="2164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670547" y="2458211"/>
            <a:ext cx="216407" cy="2164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725411" y="2785872"/>
            <a:ext cx="216408" cy="216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12060" y="3080421"/>
            <a:ext cx="204600" cy="159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636800" y="3286181"/>
            <a:ext cx="204600" cy="1611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696456" y="3493008"/>
            <a:ext cx="192405" cy="147955"/>
          </a:xfrm>
          <a:custGeom>
            <a:avLst/>
            <a:gdLst/>
            <a:ahLst/>
            <a:cxnLst/>
            <a:rect l="l" t="t" r="r" b="b"/>
            <a:pathLst>
              <a:path w="192404" h="147954">
                <a:moveTo>
                  <a:pt x="96012" y="0"/>
                </a:moveTo>
                <a:lnTo>
                  <a:pt x="0" y="147827"/>
                </a:lnTo>
                <a:lnTo>
                  <a:pt x="192024" y="147827"/>
                </a:lnTo>
                <a:lnTo>
                  <a:pt x="9601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656831" y="3755135"/>
            <a:ext cx="193675" cy="147955"/>
          </a:xfrm>
          <a:custGeom>
            <a:avLst/>
            <a:gdLst/>
            <a:ahLst/>
            <a:cxnLst/>
            <a:rect l="l" t="t" r="r" b="b"/>
            <a:pathLst>
              <a:path w="193675" h="147954">
                <a:moveTo>
                  <a:pt x="96774" y="0"/>
                </a:moveTo>
                <a:lnTo>
                  <a:pt x="0" y="147827"/>
                </a:lnTo>
                <a:lnTo>
                  <a:pt x="193548" y="147827"/>
                </a:lnTo>
                <a:lnTo>
                  <a:pt x="96774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6847713" y="2395854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1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72453" y="2860674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3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877304" y="3309620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2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93724" y="4266691"/>
            <a:ext cx="7287259" cy="161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defTabSz="-635">
              <a:lnSpc>
                <a:spcPct val="100000"/>
              </a:lnSpc>
              <a:spcBef>
                <a:spcPts val="100"/>
              </a:spcBef>
              <a:tabLst>
                <a:tab pos="4032250" algn="l"/>
              </a:tabLst>
            </a:pP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1+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3=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2	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1+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2=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3</a:t>
            </a:r>
            <a:r>
              <a:rPr sz="3200" spc="-100" dirty="0">
                <a:solidFill>
                  <a:srgbClr val="252524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+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4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73025" algn="ctr">
              <a:lnSpc>
                <a:spcPct val="100000"/>
              </a:lnSpc>
            </a:pPr>
            <a:r>
              <a:rPr sz="4400" b="1" spc="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左和＝右和</a:t>
            </a:r>
            <a:endParaRPr sz="4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390" y="111125"/>
            <a:ext cx="75692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25.</a:t>
            </a:r>
            <a:r>
              <a:rPr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二次函数中线段最值模型</a:t>
            </a:r>
            <a:endParaRPr sz="3600" dirty="0">
              <a:latin typeface="微软雅黑" charset="-122"/>
              <a:cs typeface="微软雅黑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2231" y="661416"/>
            <a:ext cx="8785860" cy="18288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250173" y="3368802"/>
            <a:ext cx="1831975" cy="2003425"/>
          </a:xfrm>
          <a:custGeom>
            <a:avLst/>
            <a:gdLst/>
            <a:ahLst/>
            <a:cxnLst/>
            <a:rect l="l" t="t" r="r" b="b"/>
            <a:pathLst>
              <a:path w="1831975" h="2003425">
                <a:moveTo>
                  <a:pt x="0" y="2003044"/>
                </a:moveTo>
                <a:lnTo>
                  <a:pt x="1831467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68590" y="5929884"/>
            <a:ext cx="3280410" cy="114300"/>
          </a:xfrm>
          <a:custGeom>
            <a:avLst/>
            <a:gdLst/>
            <a:ahLst/>
            <a:cxnLst/>
            <a:rect l="l" t="t" r="r" b="b"/>
            <a:pathLst>
              <a:path w="3280409" h="114300">
                <a:moveTo>
                  <a:pt x="3165855" y="0"/>
                </a:moveTo>
                <a:lnTo>
                  <a:pt x="3165855" y="114299"/>
                </a:lnTo>
                <a:lnTo>
                  <a:pt x="3242055" y="76199"/>
                </a:lnTo>
                <a:lnTo>
                  <a:pt x="3184905" y="76199"/>
                </a:lnTo>
                <a:lnTo>
                  <a:pt x="3184905" y="38099"/>
                </a:lnTo>
                <a:lnTo>
                  <a:pt x="3242055" y="38099"/>
                </a:lnTo>
                <a:lnTo>
                  <a:pt x="3165855" y="0"/>
                </a:lnTo>
                <a:close/>
              </a:path>
              <a:path w="3280409" h="114300">
                <a:moveTo>
                  <a:pt x="3165855" y="38099"/>
                </a:moveTo>
                <a:lnTo>
                  <a:pt x="0" y="38099"/>
                </a:lnTo>
                <a:lnTo>
                  <a:pt x="0" y="76199"/>
                </a:lnTo>
                <a:lnTo>
                  <a:pt x="3165855" y="76199"/>
                </a:lnTo>
                <a:lnTo>
                  <a:pt x="3165855" y="38099"/>
                </a:lnTo>
                <a:close/>
              </a:path>
              <a:path w="3280409" h="114300">
                <a:moveTo>
                  <a:pt x="3242055" y="38099"/>
                </a:moveTo>
                <a:lnTo>
                  <a:pt x="3184905" y="38099"/>
                </a:lnTo>
                <a:lnTo>
                  <a:pt x="3184905" y="76199"/>
                </a:lnTo>
                <a:lnTo>
                  <a:pt x="3242055" y="76199"/>
                </a:lnTo>
                <a:lnTo>
                  <a:pt x="3280155" y="57149"/>
                </a:lnTo>
                <a:lnTo>
                  <a:pt x="3242055" y="38099"/>
                </a:lnTo>
                <a:close/>
              </a:path>
            </a:pathLst>
          </a:custGeom>
          <a:solidFill>
            <a:srgbClr val="2525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202294" y="2896361"/>
            <a:ext cx="114300" cy="3496310"/>
          </a:xfrm>
          <a:custGeom>
            <a:avLst/>
            <a:gdLst/>
            <a:ahLst/>
            <a:cxnLst/>
            <a:rect l="l" t="t" r="r" b="b"/>
            <a:pathLst>
              <a:path w="114300" h="3496310">
                <a:moveTo>
                  <a:pt x="38157" y="114215"/>
                </a:moveTo>
                <a:lnTo>
                  <a:pt x="25780" y="3495611"/>
                </a:lnTo>
                <a:lnTo>
                  <a:pt x="63880" y="3495738"/>
                </a:lnTo>
                <a:lnTo>
                  <a:pt x="76256" y="114384"/>
                </a:lnTo>
                <a:lnTo>
                  <a:pt x="38157" y="114215"/>
                </a:lnTo>
                <a:close/>
              </a:path>
              <a:path w="114300" h="3496310">
                <a:moveTo>
                  <a:pt x="104692" y="95123"/>
                </a:moveTo>
                <a:lnTo>
                  <a:pt x="38226" y="95123"/>
                </a:lnTo>
                <a:lnTo>
                  <a:pt x="76326" y="95250"/>
                </a:lnTo>
                <a:lnTo>
                  <a:pt x="76256" y="114384"/>
                </a:lnTo>
                <a:lnTo>
                  <a:pt x="114300" y="114553"/>
                </a:lnTo>
                <a:lnTo>
                  <a:pt x="104692" y="95123"/>
                </a:lnTo>
                <a:close/>
              </a:path>
              <a:path w="114300" h="3496310">
                <a:moveTo>
                  <a:pt x="38226" y="95123"/>
                </a:moveTo>
                <a:lnTo>
                  <a:pt x="38157" y="114215"/>
                </a:lnTo>
                <a:lnTo>
                  <a:pt x="76256" y="114384"/>
                </a:lnTo>
                <a:lnTo>
                  <a:pt x="76326" y="95250"/>
                </a:lnTo>
                <a:lnTo>
                  <a:pt x="38226" y="95123"/>
                </a:lnTo>
                <a:close/>
              </a:path>
              <a:path w="114300" h="3496310">
                <a:moveTo>
                  <a:pt x="57657" y="0"/>
                </a:moveTo>
                <a:lnTo>
                  <a:pt x="0" y="114046"/>
                </a:lnTo>
                <a:lnTo>
                  <a:pt x="38157" y="114215"/>
                </a:lnTo>
                <a:lnTo>
                  <a:pt x="38226" y="95123"/>
                </a:lnTo>
                <a:lnTo>
                  <a:pt x="104692" y="95123"/>
                </a:lnTo>
                <a:lnTo>
                  <a:pt x="57657" y="0"/>
                </a:lnTo>
                <a:close/>
              </a:path>
            </a:pathLst>
          </a:custGeom>
          <a:solidFill>
            <a:srgbClr val="2525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360157" y="3126485"/>
            <a:ext cx="2810510" cy="2860675"/>
          </a:xfrm>
          <a:custGeom>
            <a:avLst/>
            <a:gdLst/>
            <a:ahLst/>
            <a:cxnLst/>
            <a:rect l="l" t="t" r="r" b="b"/>
            <a:pathLst>
              <a:path w="2810509" h="2860675">
                <a:moveTo>
                  <a:pt x="0" y="26924"/>
                </a:moveTo>
                <a:lnTo>
                  <a:pt x="21893" y="88619"/>
                </a:lnTo>
                <a:lnTo>
                  <a:pt x="43786" y="150288"/>
                </a:lnTo>
                <a:lnTo>
                  <a:pt x="65677" y="211906"/>
                </a:lnTo>
                <a:lnTo>
                  <a:pt x="87566" y="273445"/>
                </a:lnTo>
                <a:lnTo>
                  <a:pt x="109453" y="334880"/>
                </a:lnTo>
                <a:lnTo>
                  <a:pt x="131336" y="396185"/>
                </a:lnTo>
                <a:lnTo>
                  <a:pt x="153215" y="457334"/>
                </a:lnTo>
                <a:lnTo>
                  <a:pt x="175090" y="518301"/>
                </a:lnTo>
                <a:lnTo>
                  <a:pt x="196959" y="579059"/>
                </a:lnTo>
                <a:lnTo>
                  <a:pt x="218822" y="639584"/>
                </a:lnTo>
                <a:lnTo>
                  <a:pt x="240679" y="699849"/>
                </a:lnTo>
                <a:lnTo>
                  <a:pt x="262529" y="759827"/>
                </a:lnTo>
                <a:lnTo>
                  <a:pt x="284370" y="819493"/>
                </a:lnTo>
                <a:lnTo>
                  <a:pt x="306204" y="878822"/>
                </a:lnTo>
                <a:lnTo>
                  <a:pt x="328028" y="937786"/>
                </a:lnTo>
                <a:lnTo>
                  <a:pt x="349843" y="996360"/>
                </a:lnTo>
                <a:lnTo>
                  <a:pt x="371647" y="1054518"/>
                </a:lnTo>
                <a:lnTo>
                  <a:pt x="393440" y="1112234"/>
                </a:lnTo>
                <a:lnTo>
                  <a:pt x="415222" y="1169482"/>
                </a:lnTo>
                <a:lnTo>
                  <a:pt x="436991" y="1226236"/>
                </a:lnTo>
                <a:lnTo>
                  <a:pt x="458747" y="1282469"/>
                </a:lnTo>
                <a:lnTo>
                  <a:pt x="480490" y="1338157"/>
                </a:lnTo>
                <a:lnTo>
                  <a:pt x="502219" y="1393273"/>
                </a:lnTo>
                <a:lnTo>
                  <a:pt x="523932" y="1447790"/>
                </a:lnTo>
                <a:lnTo>
                  <a:pt x="545631" y="1501684"/>
                </a:lnTo>
                <a:lnTo>
                  <a:pt x="567313" y="1554927"/>
                </a:lnTo>
                <a:lnTo>
                  <a:pt x="588978" y="1607495"/>
                </a:lnTo>
                <a:lnTo>
                  <a:pt x="610626" y="1659360"/>
                </a:lnTo>
                <a:lnTo>
                  <a:pt x="632256" y="1710497"/>
                </a:lnTo>
                <a:lnTo>
                  <a:pt x="653868" y="1760881"/>
                </a:lnTo>
                <a:lnTo>
                  <a:pt x="675460" y="1810484"/>
                </a:lnTo>
                <a:lnTo>
                  <a:pt x="697032" y="1859281"/>
                </a:lnTo>
                <a:lnTo>
                  <a:pt x="718584" y="1907246"/>
                </a:lnTo>
                <a:lnTo>
                  <a:pt x="740114" y="1954353"/>
                </a:lnTo>
                <a:lnTo>
                  <a:pt x="761623" y="2000576"/>
                </a:lnTo>
                <a:lnTo>
                  <a:pt x="783109" y="2045889"/>
                </a:lnTo>
                <a:lnTo>
                  <a:pt x="804572" y="2090266"/>
                </a:lnTo>
                <a:lnTo>
                  <a:pt x="826011" y="2133681"/>
                </a:lnTo>
                <a:lnTo>
                  <a:pt x="847425" y="2176108"/>
                </a:lnTo>
                <a:lnTo>
                  <a:pt x="868815" y="2217521"/>
                </a:lnTo>
                <a:lnTo>
                  <a:pt x="890179" y="2257894"/>
                </a:lnTo>
                <a:lnTo>
                  <a:pt x="911517" y="2297201"/>
                </a:lnTo>
                <a:lnTo>
                  <a:pt x="932828" y="2335416"/>
                </a:lnTo>
                <a:lnTo>
                  <a:pt x="954111" y="2372512"/>
                </a:lnTo>
                <a:lnTo>
                  <a:pt x="975366" y="2408465"/>
                </a:lnTo>
                <a:lnTo>
                  <a:pt x="996592" y="2443248"/>
                </a:lnTo>
                <a:lnTo>
                  <a:pt x="1017789" y="2476835"/>
                </a:lnTo>
                <a:lnTo>
                  <a:pt x="1038955" y="2509200"/>
                </a:lnTo>
                <a:lnTo>
                  <a:pt x="1081195" y="2570159"/>
                </a:lnTo>
                <a:lnTo>
                  <a:pt x="1123307" y="2625919"/>
                </a:lnTo>
                <a:lnTo>
                  <a:pt x="1165285" y="2676270"/>
                </a:lnTo>
                <a:lnTo>
                  <a:pt x="1207125" y="2721006"/>
                </a:lnTo>
                <a:lnTo>
                  <a:pt x="1248822" y="2759918"/>
                </a:lnTo>
                <a:lnTo>
                  <a:pt x="1290369" y="2792797"/>
                </a:lnTo>
                <a:lnTo>
                  <a:pt x="1331763" y="2819437"/>
                </a:lnTo>
                <a:lnTo>
                  <a:pt x="1372999" y="2839629"/>
                </a:lnTo>
                <a:lnTo>
                  <a:pt x="1414070" y="2853165"/>
                </a:lnTo>
                <a:lnTo>
                  <a:pt x="1454972" y="2859838"/>
                </a:lnTo>
                <a:lnTo>
                  <a:pt x="1475359" y="2860535"/>
                </a:lnTo>
                <a:lnTo>
                  <a:pt x="1496000" y="2859417"/>
                </a:lnTo>
                <a:lnTo>
                  <a:pt x="1537148" y="2851750"/>
                </a:lnTo>
                <a:lnTo>
                  <a:pt x="1578122" y="2837019"/>
                </a:lnTo>
                <a:lnTo>
                  <a:pt x="1618928" y="2815444"/>
                </a:lnTo>
                <a:lnTo>
                  <a:pt x="1659570" y="2787240"/>
                </a:lnTo>
                <a:lnTo>
                  <a:pt x="1700055" y="2752625"/>
                </a:lnTo>
                <a:lnTo>
                  <a:pt x="1740387" y="2711817"/>
                </a:lnTo>
                <a:lnTo>
                  <a:pt x="1780571" y="2665033"/>
                </a:lnTo>
                <a:lnTo>
                  <a:pt x="1820614" y="2612490"/>
                </a:lnTo>
                <a:lnTo>
                  <a:pt x="1860520" y="2554406"/>
                </a:lnTo>
                <a:lnTo>
                  <a:pt x="1900295" y="2490998"/>
                </a:lnTo>
                <a:lnTo>
                  <a:pt x="1920135" y="2457365"/>
                </a:lnTo>
                <a:lnTo>
                  <a:pt x="1939944" y="2422482"/>
                </a:lnTo>
                <a:lnTo>
                  <a:pt x="1959722" y="2386378"/>
                </a:lnTo>
                <a:lnTo>
                  <a:pt x="1979472" y="2349078"/>
                </a:lnTo>
                <a:lnTo>
                  <a:pt x="1999192" y="2310610"/>
                </a:lnTo>
                <a:lnTo>
                  <a:pt x="2018885" y="2271001"/>
                </a:lnTo>
                <a:lnTo>
                  <a:pt x="2038550" y="2230278"/>
                </a:lnTo>
                <a:lnTo>
                  <a:pt x="2058188" y="2188469"/>
                </a:lnTo>
                <a:lnTo>
                  <a:pt x="2077800" y="2145601"/>
                </a:lnTo>
                <a:lnTo>
                  <a:pt x="2097386" y="2101700"/>
                </a:lnTo>
                <a:lnTo>
                  <a:pt x="2116948" y="2056795"/>
                </a:lnTo>
                <a:lnTo>
                  <a:pt x="2136485" y="2010911"/>
                </a:lnTo>
                <a:lnTo>
                  <a:pt x="2155999" y="1964077"/>
                </a:lnTo>
                <a:lnTo>
                  <a:pt x="2175490" y="1916319"/>
                </a:lnTo>
                <a:lnTo>
                  <a:pt x="2194959" y="1867665"/>
                </a:lnTo>
                <a:lnTo>
                  <a:pt x="2214407" y="1818141"/>
                </a:lnTo>
                <a:lnTo>
                  <a:pt x="2233833" y="1767776"/>
                </a:lnTo>
                <a:lnTo>
                  <a:pt x="2253240" y="1716595"/>
                </a:lnTo>
                <a:lnTo>
                  <a:pt x="2272627" y="1664627"/>
                </a:lnTo>
                <a:lnTo>
                  <a:pt x="2291995" y="1611899"/>
                </a:lnTo>
                <a:lnTo>
                  <a:pt x="2311345" y="1558437"/>
                </a:lnTo>
                <a:lnTo>
                  <a:pt x="2330678" y="1504268"/>
                </a:lnTo>
                <a:lnTo>
                  <a:pt x="2349993" y="1449421"/>
                </a:lnTo>
                <a:lnTo>
                  <a:pt x="2369293" y="1393922"/>
                </a:lnTo>
                <a:lnTo>
                  <a:pt x="2388577" y="1337798"/>
                </a:lnTo>
                <a:lnTo>
                  <a:pt x="2407846" y="1281077"/>
                </a:lnTo>
                <a:lnTo>
                  <a:pt x="2427101" y="1223785"/>
                </a:lnTo>
                <a:lnTo>
                  <a:pt x="2446343" y="1165950"/>
                </a:lnTo>
                <a:lnTo>
                  <a:pt x="2465572" y="1107598"/>
                </a:lnTo>
                <a:lnTo>
                  <a:pt x="2484788" y="1048758"/>
                </a:lnTo>
                <a:lnTo>
                  <a:pt x="2503993" y="989457"/>
                </a:lnTo>
                <a:lnTo>
                  <a:pt x="2523188" y="929720"/>
                </a:lnTo>
                <a:lnTo>
                  <a:pt x="2542372" y="869576"/>
                </a:lnTo>
                <a:lnTo>
                  <a:pt x="2561546" y="809052"/>
                </a:lnTo>
                <a:lnTo>
                  <a:pt x="2580712" y="748175"/>
                </a:lnTo>
                <a:lnTo>
                  <a:pt x="2599870" y="686972"/>
                </a:lnTo>
                <a:lnTo>
                  <a:pt x="2619020" y="625471"/>
                </a:lnTo>
                <a:lnTo>
                  <a:pt x="2638163" y="563697"/>
                </a:lnTo>
                <a:lnTo>
                  <a:pt x="2657300" y="501680"/>
                </a:lnTo>
                <a:lnTo>
                  <a:pt x="2676432" y="439445"/>
                </a:lnTo>
                <a:lnTo>
                  <a:pt x="2695559" y="377020"/>
                </a:lnTo>
                <a:lnTo>
                  <a:pt x="2714681" y="314432"/>
                </a:lnTo>
                <a:lnTo>
                  <a:pt x="2733801" y="251708"/>
                </a:lnTo>
                <a:lnTo>
                  <a:pt x="2752917" y="188876"/>
                </a:lnTo>
                <a:lnTo>
                  <a:pt x="2772031" y="125962"/>
                </a:lnTo>
                <a:lnTo>
                  <a:pt x="2791144" y="62994"/>
                </a:lnTo>
                <a:lnTo>
                  <a:pt x="2810256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901685" y="5118353"/>
            <a:ext cx="2495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Consolas"/>
                <a:cs typeface="Consolas"/>
              </a:rPr>
              <a:t>A</a:t>
            </a:r>
            <a:endParaRPr sz="3200">
              <a:latin typeface="Consolas"/>
              <a:cs typeface="Consola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7047" y="4181855"/>
            <a:ext cx="202691" cy="202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249918" y="4371594"/>
            <a:ext cx="0" cy="1243330"/>
          </a:xfrm>
          <a:custGeom>
            <a:avLst/>
            <a:gdLst/>
            <a:ahLst/>
            <a:cxnLst/>
            <a:rect l="l" t="t" r="r" b="b"/>
            <a:pathLst>
              <a:path h="1243329">
                <a:moveTo>
                  <a:pt x="0" y="1243012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60764" y="5504688"/>
            <a:ext cx="201167" cy="2026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59851" y="2632100"/>
            <a:ext cx="408940" cy="4775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950" spc="6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解</a:t>
            </a:r>
            <a:endParaRPr sz="2950">
              <a:latin typeface="宋体" pitchFamily="2" charset="-122"/>
              <a:cs typeface="宋体" pitchFamily="2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72668" y="2692599"/>
            <a:ext cx="1343345" cy="3344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34568" y="3700059"/>
            <a:ext cx="1370520" cy="3425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32596" y="2612396"/>
            <a:ext cx="4507230" cy="286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3375">
              <a:lnSpc>
                <a:spcPct val="100000"/>
              </a:lnSpc>
              <a:spcBef>
                <a:spcPts val="100"/>
              </a:spcBef>
            </a:pPr>
            <a:r>
              <a:rPr sz="2600" spc="5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点</a:t>
            </a:r>
            <a:r>
              <a:rPr sz="2600" i="1" spc="-15" dirty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600" spc="5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在线</a:t>
            </a:r>
            <a:r>
              <a:rPr sz="2600" spc="5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段</a:t>
            </a:r>
            <a:r>
              <a:rPr sz="2600" i="1" spc="10" dirty="0">
                <a:solidFill>
                  <a:srgbClr val="0000FF"/>
                </a:solidFill>
                <a:latin typeface="Times New Roman"/>
                <a:cs typeface="Times New Roman"/>
              </a:rPr>
              <a:t>AB</a:t>
            </a:r>
            <a:r>
              <a:rPr sz="2600" spc="5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上，横坐</a:t>
            </a:r>
            <a:r>
              <a:rPr sz="2600" spc="5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标</a:t>
            </a:r>
            <a:r>
              <a:rPr sz="2600" spc="4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为</a:t>
            </a:r>
            <a:r>
              <a:rPr sz="2600" i="1" spc="55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endParaRPr sz="2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0"/>
              </a:spcBef>
            </a:pPr>
            <a:r>
              <a:rPr sz="2500" spc="100" dirty="0">
                <a:solidFill>
                  <a:srgbClr val="0000FF"/>
                </a:solidFill>
                <a:latin typeface="Symbol"/>
                <a:cs typeface="Symbol"/>
              </a:rPr>
              <a:t></a:t>
            </a:r>
            <a:r>
              <a:rPr sz="2500" spc="-35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i="1" spc="70" dirty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500" i="1" spc="-3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4950" spc="-367" baseline="-3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4950" spc="-750" baseline="-3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i="1" spc="4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500" spc="40" dirty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2500" spc="-19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i="1" spc="5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500" i="1" spc="-1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spc="55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500" spc="55" dirty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4950" spc="82" baseline="-3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r>
              <a:rPr sz="2500" spc="55" dirty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2500" spc="-36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spc="55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sz="2500" spc="-1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spc="60" dirty="0">
                <a:solidFill>
                  <a:srgbClr val="0000FF"/>
                </a:solidFill>
                <a:latin typeface="Symbol"/>
                <a:cs typeface="Symbol"/>
              </a:rPr>
              <a:t></a:t>
            </a:r>
            <a:r>
              <a:rPr sz="2500" spc="7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i="1" spc="5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500" i="1" spc="-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spc="60" dirty="0">
                <a:solidFill>
                  <a:srgbClr val="0000FF"/>
                </a:solidFill>
                <a:latin typeface="Symbol"/>
                <a:cs typeface="Symbol"/>
              </a:rPr>
              <a:t></a:t>
            </a:r>
            <a:r>
              <a:rPr sz="2500" spc="-1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spc="55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endParaRPr sz="2500">
              <a:latin typeface="Times New Roman"/>
              <a:cs typeface="Times New Roman"/>
            </a:endParaRPr>
          </a:p>
          <a:p>
            <a:pPr marL="338455">
              <a:lnSpc>
                <a:spcPct val="100000"/>
              </a:lnSpc>
              <a:spcBef>
                <a:spcPts val="825"/>
              </a:spcBef>
            </a:pPr>
            <a:r>
              <a:rPr sz="2650" i="1" spc="55" dirty="0">
                <a:solidFill>
                  <a:srgbClr val="0000FF"/>
                </a:solidFill>
                <a:latin typeface="Times New Roman"/>
                <a:cs typeface="Times New Roman"/>
              </a:rPr>
              <a:t>PE</a:t>
            </a:r>
            <a:r>
              <a:rPr sz="2650" i="1" spc="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50" spc="95" dirty="0">
                <a:solidFill>
                  <a:srgbClr val="0000FF"/>
                </a:solidFill>
                <a:latin typeface="Symbol"/>
                <a:cs typeface="Symbol"/>
              </a:rPr>
              <a:t></a:t>
            </a:r>
            <a:r>
              <a:rPr sz="2650" spc="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50" i="1" spc="-3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650" spc="5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轴</a:t>
            </a:r>
            <a:r>
              <a:rPr sz="2650" spc="6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，</a:t>
            </a:r>
            <a:r>
              <a:rPr sz="2650" i="1" spc="65" dirty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650" spc="6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在</a:t>
            </a:r>
            <a:r>
              <a:rPr sz="2650" spc="5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抛</a:t>
            </a:r>
            <a:r>
              <a:rPr sz="2650" spc="6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物</a:t>
            </a:r>
            <a:r>
              <a:rPr sz="2650" spc="5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线</a:t>
            </a:r>
            <a:r>
              <a:rPr sz="2650" spc="14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上</a:t>
            </a:r>
            <a:endParaRPr sz="2650">
              <a:latin typeface="宋体" pitchFamily="2" charset="-122"/>
              <a:cs typeface="宋体" pitchFamily="2" charset="-122"/>
            </a:endParaRPr>
          </a:p>
          <a:p>
            <a:pPr marL="38100">
              <a:lnSpc>
                <a:spcPct val="100000"/>
              </a:lnSpc>
              <a:spcBef>
                <a:spcPts val="590"/>
              </a:spcBef>
            </a:pPr>
            <a:r>
              <a:rPr sz="2550" spc="80" dirty="0">
                <a:solidFill>
                  <a:srgbClr val="0000FF"/>
                </a:solidFill>
                <a:latin typeface="Symbol"/>
                <a:cs typeface="Symbol"/>
              </a:rPr>
              <a:t></a:t>
            </a:r>
            <a:r>
              <a:rPr sz="2550" spc="-38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i="1" spc="55" dirty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550" i="1" spc="-27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6000" spc="-44" baseline="-4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2550" i="1" spc="-3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550" spc="-30" dirty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2550" spc="-2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i="1" spc="9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175" spc="135" baseline="44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175" spc="457" baseline="44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50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2550" spc="-229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105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550" i="1" spc="105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550" i="1" spc="-19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-100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550" spc="-100" dirty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6000" spc="-150" baseline="-4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endParaRPr sz="6000" baseline="-4000">
              <a:latin typeface="Symbol"/>
              <a:cs typeface="Symbol"/>
            </a:endParaRPr>
          </a:p>
          <a:p>
            <a:pPr marL="39370">
              <a:lnSpc>
                <a:spcPct val="100000"/>
              </a:lnSpc>
              <a:spcBef>
                <a:spcPts val="1005"/>
              </a:spcBef>
            </a:pPr>
            <a:r>
              <a:rPr sz="2550" spc="254" dirty="0">
                <a:solidFill>
                  <a:srgbClr val="0000FF"/>
                </a:solidFill>
                <a:latin typeface="Symbol"/>
                <a:cs typeface="Symbol"/>
              </a:rPr>
              <a:t></a:t>
            </a:r>
            <a:r>
              <a:rPr sz="2550" i="1" spc="50" dirty="0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sz="2550" i="1" spc="-8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55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550" spc="-16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4950" spc="-345" baseline="-3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4950" spc="-765" baseline="-3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i="1" spc="45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550" i="1" spc="-2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210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550" spc="-60" dirty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4950" spc="-345" baseline="-3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r>
              <a:rPr sz="4950" spc="-675" baseline="-3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375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6000" spc="-240" baseline="-4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2550" i="1" spc="14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175" spc="60" baseline="44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175" baseline="44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175" spc="-104" baseline="44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55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2550" spc="-24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165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550" i="1" spc="45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550" i="1" spc="-2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spc="210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550" spc="-50" dirty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6000" spc="-697" baseline="-4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endParaRPr sz="6000" baseline="-4000">
              <a:latin typeface="Symbol"/>
              <a:cs typeface="Symbo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19034" y="5891439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>
                <a:moveTo>
                  <a:pt x="0" y="0"/>
                </a:moveTo>
                <a:lnTo>
                  <a:pt x="195654" y="0"/>
                </a:lnTo>
              </a:path>
            </a:pathLst>
          </a:custGeom>
          <a:ln w="16033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28491" y="589143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03" y="0"/>
                </a:lnTo>
              </a:path>
            </a:pathLst>
          </a:custGeom>
          <a:ln w="16033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772885" y="5461435"/>
            <a:ext cx="15113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25" dirty="0">
                <a:solidFill>
                  <a:srgbClr val="0000FF"/>
                </a:solidFill>
                <a:latin typeface="Symbol"/>
                <a:cs typeface="Symbol"/>
              </a:rPr>
              <a:t>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01856" y="5243874"/>
            <a:ext cx="52959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3750" spc="52" baseline="-33000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sz="3750" spc="-330" baseline="-33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750" spc="89" baseline="-38000" dirty="0">
                <a:solidFill>
                  <a:srgbClr val="0000FF"/>
                </a:solidFill>
                <a:latin typeface="Symbol"/>
                <a:cs typeface="Symbol"/>
              </a:rPr>
              <a:t></a:t>
            </a:r>
            <a:r>
              <a:rPr sz="1450" spc="6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5029" y="5638065"/>
            <a:ext cx="1120775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500" spc="40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500" spc="4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spc="175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3750" spc="262" baseline="-16000" dirty="0">
                <a:solidFill>
                  <a:srgbClr val="0000FF"/>
                </a:solidFill>
                <a:latin typeface="Symbol"/>
                <a:cs typeface="Symbol"/>
              </a:rPr>
              <a:t></a:t>
            </a:r>
            <a:r>
              <a:rPr sz="3750" spc="-712" baseline="-16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i="1" spc="30" dirty="0">
                <a:solidFill>
                  <a:srgbClr val="0000FF"/>
                </a:solidFill>
                <a:latin typeface="Times New Roman"/>
                <a:cs typeface="Times New Roman"/>
              </a:rPr>
              <a:t>x </a:t>
            </a:r>
            <a:r>
              <a:rPr sz="2500" spc="40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49733" y="5723813"/>
            <a:ext cx="15113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25" dirty="0">
                <a:solidFill>
                  <a:srgbClr val="0000FF"/>
                </a:solidFill>
                <a:latin typeface="Symbol"/>
                <a:cs typeface="Symbol"/>
              </a:rPr>
              <a:t>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72885" y="5924100"/>
            <a:ext cx="15113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25" dirty="0">
                <a:solidFill>
                  <a:srgbClr val="0000FF"/>
                </a:solidFill>
                <a:latin typeface="Symbol"/>
                <a:cs typeface="Symbol"/>
              </a:rPr>
              <a:t>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89156" y="5370163"/>
            <a:ext cx="1075055" cy="92773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591820">
              <a:lnSpc>
                <a:spcPct val="100000"/>
              </a:lnSpc>
              <a:spcBef>
                <a:spcPts val="645"/>
              </a:spcBef>
            </a:pPr>
            <a:r>
              <a:rPr sz="3750" spc="60" baseline="-36000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3750" spc="-97" baseline="-36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00" spc="35" dirty="0">
                <a:solidFill>
                  <a:srgbClr val="0000FF"/>
                </a:solidFill>
                <a:latin typeface="Times New Roman"/>
                <a:cs typeface="Times New Roman"/>
              </a:rPr>
              <a:t>9</a:t>
            </a:r>
            <a:endParaRPr sz="2500">
              <a:latin typeface="Times New Roman"/>
              <a:cs typeface="Times New Roman"/>
            </a:endParaRPr>
          </a:p>
          <a:p>
            <a:pPr marL="50800" defTabSz="-635">
              <a:lnSpc>
                <a:spcPct val="100000"/>
              </a:lnSpc>
              <a:spcBef>
                <a:spcPts val="555"/>
              </a:spcBef>
              <a:tabLst>
                <a:tab pos="859790" algn="l"/>
              </a:tabLst>
            </a:pPr>
            <a:r>
              <a:rPr sz="2500" spc="35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500" spc="-1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750" spc="37" baseline="-7000" dirty="0">
                <a:solidFill>
                  <a:srgbClr val="0000FF"/>
                </a:solidFill>
                <a:latin typeface="Symbol"/>
                <a:cs typeface="Symbol"/>
              </a:rPr>
              <a:t></a:t>
            </a:r>
            <a:r>
              <a:rPr sz="3750" spc="37" baseline="-7000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sz="2500" spc="35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521519" y="5976018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490" y="0"/>
                </a:lnTo>
              </a:path>
            </a:pathLst>
          </a:custGeom>
          <a:ln w="158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255452" y="5976018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490" y="0"/>
                </a:lnTo>
              </a:path>
            </a:pathLst>
          </a:custGeom>
          <a:ln w="158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542362" y="5939518"/>
            <a:ext cx="349885" cy="2508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dirty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450" spc="5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450" spc="4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29854" y="5448567"/>
            <a:ext cx="193675" cy="93853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550" spc="45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2550" spc="45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58501" y="5448567"/>
            <a:ext cx="199390" cy="93853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550" spc="45" dirty="0">
                <a:solidFill>
                  <a:srgbClr val="0000FF"/>
                </a:solidFill>
                <a:latin typeface="Times New Roman"/>
                <a:cs typeface="Times New Roman"/>
              </a:rPr>
              <a:t>9</a:t>
            </a:r>
            <a:endParaRPr sz="255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535"/>
              </a:spcBef>
            </a:pPr>
            <a:r>
              <a:rPr sz="2550" spc="45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94745" y="5719875"/>
            <a:ext cx="763270" cy="41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50" spc="85" dirty="0">
                <a:solidFill>
                  <a:srgbClr val="0000FF"/>
                </a:solidFill>
                <a:latin typeface="Symbol"/>
                <a:cs typeface="Symbol"/>
              </a:rPr>
              <a:t></a:t>
            </a:r>
            <a:r>
              <a:rPr sz="2550" spc="-5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550" i="1" spc="40" dirty="0">
                <a:solidFill>
                  <a:srgbClr val="0000FF"/>
                </a:solidFill>
                <a:latin typeface="Times New Roman"/>
                <a:cs typeface="Times New Roman"/>
              </a:rPr>
              <a:t>x </a:t>
            </a:r>
            <a:r>
              <a:rPr sz="2550" spc="50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endParaRPr sz="25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39440" y="5719875"/>
            <a:ext cx="1452245" cy="41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105"/>
              </a:spcBef>
              <a:tabLst>
                <a:tab pos="1254125" algn="l"/>
              </a:tabLst>
            </a:pPr>
            <a:r>
              <a:rPr sz="2550" spc="2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时</a:t>
            </a:r>
            <a:r>
              <a:rPr sz="2550" spc="20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，</a:t>
            </a:r>
            <a:r>
              <a:rPr sz="2550" i="1" spc="45" dirty="0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sz="2550" i="1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sz="2550" spc="50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endParaRPr sz="25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41561" y="2905460"/>
            <a:ext cx="1630680" cy="150304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R="193040" algn="r">
              <a:lnSpc>
                <a:spcPct val="100000"/>
              </a:lnSpc>
              <a:spcBef>
                <a:spcPts val="1975"/>
              </a:spcBef>
            </a:pPr>
            <a:r>
              <a:rPr sz="3200" dirty="0">
                <a:latin typeface="Consolas"/>
                <a:cs typeface="Consolas"/>
              </a:rPr>
              <a:t>B</a:t>
            </a:r>
            <a:endParaRPr sz="3200">
              <a:latin typeface="Consolas"/>
              <a:cs typeface="Consolas"/>
            </a:endParaRPr>
          </a:p>
          <a:p>
            <a:pPr marL="38100">
              <a:lnSpc>
                <a:spcPct val="100000"/>
              </a:lnSpc>
              <a:spcBef>
                <a:spcPts val="1955"/>
              </a:spcBef>
            </a:pPr>
            <a:r>
              <a:rPr sz="4800" baseline="13000" dirty="0">
                <a:solidFill>
                  <a:srgbClr val="FF0000"/>
                </a:solidFill>
                <a:latin typeface="Consolas"/>
                <a:cs typeface="Consolas"/>
              </a:rPr>
              <a:t>P</a:t>
            </a:r>
            <a:r>
              <a:rPr sz="4800" spc="-1207" baseline="130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sz="4950" spc="-367" baseline="-3000" dirty="0">
                <a:solidFill>
                  <a:srgbClr val="FF0000"/>
                </a:solidFill>
                <a:latin typeface="Symbol"/>
                <a:cs typeface="Symbol"/>
              </a:rPr>
              <a:t></a:t>
            </a:r>
            <a:r>
              <a:rPr sz="4950" spc="-367" baseline="-3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500" i="1" spc="40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2500" spc="40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2500" i="1" spc="45" dirty="0">
                <a:solidFill>
                  <a:srgbClr val="FF0000"/>
                </a:solidFill>
                <a:latin typeface="Times New Roman"/>
                <a:cs typeface="Times New Roman"/>
              </a:rPr>
              <a:t>x </a:t>
            </a:r>
            <a:r>
              <a:rPr sz="2500" spc="-15" dirty="0">
                <a:solidFill>
                  <a:srgbClr val="FF0000"/>
                </a:solidFill>
                <a:latin typeface="Symbol"/>
                <a:cs typeface="Symbol"/>
              </a:rPr>
              <a:t></a:t>
            </a:r>
            <a:r>
              <a:rPr sz="2500" spc="-15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4950" spc="-22" baseline="-3000" dirty="0">
                <a:solidFill>
                  <a:srgbClr val="FF0000"/>
                </a:solidFill>
                <a:latin typeface="Symbol"/>
                <a:cs typeface="Symbol"/>
              </a:rPr>
              <a:t></a:t>
            </a:r>
            <a:endParaRPr sz="4950" baseline="-30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231588" y="4426256"/>
            <a:ext cx="2212340" cy="1449070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35"/>
              </a:spcBef>
            </a:pPr>
            <a:r>
              <a:rPr sz="3850" i="1" dirty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endParaRPr sz="3850">
              <a:latin typeface="Times New Roman"/>
              <a:cs typeface="Times New Roman"/>
            </a:endParaRPr>
          </a:p>
          <a:p>
            <a:pPr marL="163830">
              <a:lnSpc>
                <a:spcPct val="100000"/>
              </a:lnSpc>
              <a:spcBef>
                <a:spcPts val="1050"/>
              </a:spcBef>
            </a:pPr>
            <a:r>
              <a:rPr sz="4800" spc="22" baseline="-6000" dirty="0">
                <a:solidFill>
                  <a:srgbClr val="FF0000"/>
                </a:solidFill>
                <a:latin typeface="Consolas"/>
                <a:cs typeface="Consolas"/>
              </a:rPr>
              <a:t>E</a:t>
            </a:r>
            <a:r>
              <a:rPr sz="5625" spc="22" baseline="-4000" dirty="0">
                <a:solidFill>
                  <a:srgbClr val="FF0000"/>
                </a:solidFill>
                <a:latin typeface="Symbol"/>
                <a:cs typeface="Symbol"/>
              </a:rPr>
              <a:t></a:t>
            </a:r>
            <a:r>
              <a:rPr sz="2400" i="1" spc="15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2400" spc="15" dirty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sz="2400" spc="-2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spc="85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2025" spc="127" baseline="4300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2025" spc="427" baseline="43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45" dirty="0">
                <a:solidFill>
                  <a:srgbClr val="FF0000"/>
                </a:solidFill>
                <a:latin typeface="Symbol"/>
                <a:cs typeface="Symbol"/>
              </a:rPr>
              <a:t></a:t>
            </a:r>
            <a:r>
              <a:rPr sz="2400" spc="-2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2400" i="1" spc="100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2400" i="1" spc="-2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0" dirty="0">
                <a:solidFill>
                  <a:srgbClr val="FF0000"/>
                </a:solidFill>
                <a:latin typeface="Symbol"/>
                <a:cs typeface="Symbol"/>
              </a:rPr>
              <a:t></a:t>
            </a:r>
            <a:r>
              <a:rPr sz="2400" spc="-100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5625" spc="-150" baseline="-4000" dirty="0">
                <a:solidFill>
                  <a:srgbClr val="FF0000"/>
                </a:solidFill>
                <a:latin typeface="Symbol"/>
                <a:cs typeface="Symbol"/>
              </a:rPr>
              <a:t></a:t>
            </a:r>
            <a:endParaRPr sz="5625" baseline="-40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870" y="123190"/>
            <a:ext cx="633152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26.</a:t>
            </a:r>
            <a:r>
              <a:rPr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二次函数中面积最值模</a:t>
            </a:r>
            <a:r>
              <a:rPr lang="zh-CN" sz="3600" b="1" dirty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型</a:t>
            </a:r>
            <a:endParaRPr lang="zh-CN" sz="3600" b="1" dirty="0">
              <a:solidFill>
                <a:srgbClr val="007964"/>
              </a:solidFill>
              <a:latin typeface="微软雅黑" charset="-122"/>
              <a:cs typeface="微软雅黑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49083" y="1676400"/>
            <a:ext cx="3599687" cy="37719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31252" y="2514600"/>
            <a:ext cx="1498600" cy="2092960"/>
          </a:xfrm>
          <a:custGeom>
            <a:avLst/>
            <a:gdLst/>
            <a:ahLst/>
            <a:cxnLst/>
            <a:rect l="l" t="t" r="r" b="b"/>
            <a:pathLst>
              <a:path w="1498600" h="2092960">
                <a:moveTo>
                  <a:pt x="716026" y="0"/>
                </a:moveTo>
                <a:lnTo>
                  <a:pt x="0" y="2092452"/>
                </a:lnTo>
                <a:lnTo>
                  <a:pt x="1498092" y="528574"/>
                </a:lnTo>
                <a:lnTo>
                  <a:pt x="716026" y="0"/>
                </a:lnTo>
                <a:close/>
              </a:path>
            </a:pathLst>
          </a:custGeom>
          <a:solidFill>
            <a:srgbClr val="FFFF00">
              <a:alpha val="3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31252" y="2514600"/>
            <a:ext cx="1498600" cy="2092960"/>
          </a:xfrm>
          <a:custGeom>
            <a:avLst/>
            <a:gdLst/>
            <a:ahLst/>
            <a:cxnLst/>
            <a:rect l="l" t="t" r="r" b="b"/>
            <a:pathLst>
              <a:path w="1498600" h="2092960">
                <a:moveTo>
                  <a:pt x="1498092" y="528574"/>
                </a:moveTo>
                <a:lnTo>
                  <a:pt x="716026" y="0"/>
                </a:lnTo>
                <a:lnTo>
                  <a:pt x="0" y="2092452"/>
                </a:lnTo>
                <a:lnTo>
                  <a:pt x="1498092" y="528574"/>
                </a:lnTo>
                <a:close/>
              </a:path>
            </a:pathLst>
          </a:custGeom>
          <a:ln w="12192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7828" y="976883"/>
            <a:ext cx="9144000" cy="160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7047" y="2938424"/>
            <a:ext cx="407670" cy="4775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950" spc="5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解</a:t>
            </a:r>
            <a:endParaRPr sz="2950">
              <a:latin typeface="宋体" pitchFamily="2" charset="-122"/>
              <a:cs typeface="宋体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5443" y="2800676"/>
            <a:ext cx="1957070" cy="659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600" i="1" spc="114" dirty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600" i="1" spc="-4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6225" spc="-97" baseline="-5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2600" i="1" spc="-6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600" spc="-65" dirty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2600" spc="-35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105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2600" i="1" spc="10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250" spc="157" baseline="44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250" spc="457" baseline="44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600" spc="-2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-15" dirty="0">
                <a:solidFill>
                  <a:srgbClr val="0000FF"/>
                </a:solidFill>
                <a:latin typeface="Times New Roman"/>
                <a:cs typeface="Times New Roman"/>
              </a:rPr>
              <a:t>5</a:t>
            </a:r>
            <a:r>
              <a:rPr sz="2600" i="1" spc="-1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600" i="1" spc="-36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6225" spc="-727" baseline="-5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endParaRPr sz="6225" baseline="-50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193" y="3725264"/>
            <a:ext cx="1373505" cy="4254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600" i="1" spc="65" dirty="0">
                <a:solidFill>
                  <a:srgbClr val="0000FF"/>
                </a:solidFill>
                <a:latin typeface="Times New Roman"/>
                <a:cs typeface="Times New Roman"/>
              </a:rPr>
              <a:t>MN 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600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105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2600" i="1" spc="10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250" spc="157" baseline="43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2250" baseline="4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86551" y="3543581"/>
            <a:ext cx="2710180" cy="551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defTabSz="-635">
              <a:lnSpc>
                <a:spcPct val="100000"/>
              </a:lnSpc>
              <a:spcBef>
                <a:spcPts val="95"/>
              </a:spcBef>
              <a:tabLst>
                <a:tab pos="721995" algn="l"/>
              </a:tabLst>
            </a:pPr>
            <a:r>
              <a:rPr sz="3900" spc="112" baseline="-13000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3900" spc="-284" baseline="-13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900" spc="-22" baseline="-1300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sz="3900" i="1" spc="52" baseline="-13000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3900" i="1" baseline="-13000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600" spc="-7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330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5175" spc="-202" baseline="-3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2600" i="1" spc="3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600" i="1" spc="-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2600" spc="-229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165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5175" spc="-315" baseline="-3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r>
              <a:rPr sz="2250" spc="60" baseline="57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250" baseline="57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250" spc="-97" baseline="57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600" spc="-1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90776" y="4528348"/>
            <a:ext cx="362585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dirty="0">
                <a:solidFill>
                  <a:srgbClr val="0000FF"/>
                </a:solidFill>
                <a:latin typeface="Times New Roman"/>
                <a:cs typeface="Times New Roman"/>
              </a:rPr>
              <a:t>ma</a:t>
            </a:r>
            <a:r>
              <a:rPr sz="1500" spc="5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9006" y="4299467"/>
            <a:ext cx="2733675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95"/>
              </a:spcBef>
              <a:tabLst>
                <a:tab pos="2279015" algn="l"/>
              </a:tabLst>
            </a:pPr>
            <a:r>
              <a:rPr sz="2650" i="1" spc="3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650" i="1" spc="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50" spc="70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650" spc="-10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50" spc="-12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650" spc="1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时</a:t>
            </a:r>
            <a:r>
              <a:rPr sz="2650" spc="35" dirty="0">
                <a:solidFill>
                  <a:srgbClr val="0000FF"/>
                </a:solidFill>
                <a:latin typeface="宋体" pitchFamily="2" charset="-122"/>
                <a:cs typeface="宋体" pitchFamily="2" charset="-122"/>
              </a:rPr>
              <a:t>，</a:t>
            </a:r>
            <a:r>
              <a:rPr sz="2650" i="1" spc="35" dirty="0">
                <a:solidFill>
                  <a:srgbClr val="0000FF"/>
                </a:solidFill>
                <a:latin typeface="Times New Roman"/>
                <a:cs typeface="Times New Roman"/>
              </a:rPr>
              <a:t>MN	</a:t>
            </a:r>
            <a:r>
              <a:rPr sz="2650" spc="70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650" spc="-1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50" spc="65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60379" y="4149356"/>
            <a:ext cx="1123950" cy="5480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i="1" spc="80" dirty="0">
                <a:solidFill>
                  <a:srgbClr val="0000FF"/>
                </a:solidFill>
                <a:latin typeface="Times New Roman"/>
                <a:cs typeface="Times New Roman"/>
              </a:rPr>
              <a:t>M </a:t>
            </a:r>
            <a:r>
              <a:rPr sz="5100" spc="-7" baseline="-3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2600" spc="-5" dirty="0">
                <a:solidFill>
                  <a:srgbClr val="0000FF"/>
                </a:solidFill>
                <a:latin typeface="Times New Roman"/>
                <a:cs typeface="Times New Roman"/>
              </a:rPr>
              <a:t>2,</a:t>
            </a:r>
            <a:r>
              <a:rPr sz="2600" spc="-50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-40" dirty="0">
                <a:solidFill>
                  <a:srgbClr val="0000FF"/>
                </a:solidFill>
                <a:latin typeface="Times New Roman"/>
                <a:cs typeface="Times New Roman"/>
              </a:rPr>
              <a:t>6</a:t>
            </a:r>
            <a:r>
              <a:rPr sz="5100" spc="-60" baseline="-3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endParaRPr sz="5100" baseline="-30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0849" y="5195164"/>
            <a:ext cx="36322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5" dirty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500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500" spc="50" dirty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16213" y="5195164"/>
            <a:ext cx="57594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20" dirty="0">
                <a:solidFill>
                  <a:srgbClr val="0000FF"/>
                </a:solidFill>
                <a:latin typeface="Symbol"/>
                <a:cs typeface="Symbol"/>
              </a:rPr>
              <a:t></a:t>
            </a:r>
            <a:r>
              <a:rPr sz="1500" i="1" spc="20" dirty="0">
                <a:solidFill>
                  <a:srgbClr val="0000FF"/>
                </a:solidFill>
                <a:latin typeface="Times New Roman"/>
                <a:cs typeface="Times New Roman"/>
              </a:rPr>
              <a:t>OB</a:t>
            </a:r>
            <a:r>
              <a:rPr sz="1500" i="1" spc="90" dirty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7309" y="5195164"/>
            <a:ext cx="53022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15" dirty="0">
                <a:solidFill>
                  <a:srgbClr val="0000FF"/>
                </a:solidFill>
                <a:latin typeface="Symbol"/>
                <a:cs typeface="Symbol"/>
              </a:rPr>
              <a:t></a:t>
            </a:r>
            <a:r>
              <a:rPr sz="1500" i="1" spc="20" dirty="0">
                <a:solidFill>
                  <a:srgbClr val="0000FF"/>
                </a:solidFill>
                <a:latin typeface="Times New Roman"/>
                <a:cs typeface="Times New Roman"/>
              </a:rPr>
              <a:t>OA</a:t>
            </a:r>
            <a:r>
              <a:rPr sz="1500" i="1" spc="65" dirty="0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0185" y="4966984"/>
            <a:ext cx="2208530" cy="4279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140"/>
              </a:spcBef>
              <a:tabLst>
                <a:tab pos="648335" algn="l"/>
                <a:tab pos="1764030" algn="l"/>
              </a:tabLst>
            </a:pPr>
            <a:r>
              <a:rPr sz="2600" i="1" spc="90" dirty="0">
                <a:solidFill>
                  <a:srgbClr val="0000FF"/>
                </a:solidFill>
                <a:latin typeface="Times New Roman"/>
                <a:cs typeface="Times New Roman"/>
              </a:rPr>
              <a:t>S	</a:t>
            </a:r>
            <a:r>
              <a:rPr sz="2600" spc="100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600" spc="-6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i="1" spc="90" dirty="0">
                <a:solidFill>
                  <a:srgbClr val="0000FF"/>
                </a:solidFill>
                <a:latin typeface="Times New Roman"/>
                <a:cs typeface="Times New Roman"/>
              </a:rPr>
              <a:t>S	</a:t>
            </a:r>
            <a:r>
              <a:rPr sz="2600" spc="100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600" spc="-2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i="1" spc="90" dirty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367392" y="6059585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256" y="0"/>
                </a:lnTo>
              </a:path>
            </a:pathLst>
          </a:custGeom>
          <a:ln w="1633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59836" y="6059585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256" y="0"/>
                </a:lnTo>
              </a:path>
            </a:pathLst>
          </a:custGeom>
          <a:ln w="1633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349995" y="2418588"/>
            <a:ext cx="201167" cy="201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451342" y="2606801"/>
            <a:ext cx="0" cy="1243330"/>
          </a:xfrm>
          <a:custGeom>
            <a:avLst/>
            <a:gdLst/>
            <a:ahLst/>
            <a:cxnLst/>
            <a:rect l="l" t="t" r="r" b="b"/>
            <a:pathLst>
              <a:path h="1243329">
                <a:moveTo>
                  <a:pt x="0" y="1243076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359140" y="3715511"/>
            <a:ext cx="201167" cy="2026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455088" y="2769750"/>
            <a:ext cx="269240" cy="611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5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endParaRPr sz="38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8141461" y="1750579"/>
            <a:ext cx="1913889" cy="639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4800" b="0" baseline="-9000" dirty="0">
                <a:solidFill>
                  <a:srgbClr val="FF0000"/>
                </a:solidFill>
                <a:latin typeface="Consolas"/>
                <a:cs typeface="Consolas"/>
              </a:rPr>
              <a:t>M</a:t>
            </a:r>
            <a:r>
              <a:rPr sz="4800" b="0" spc="-1979" baseline="-90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sz="6000" b="0" spc="-97" baseline="-4000" dirty="0">
                <a:solidFill>
                  <a:srgbClr val="FF0000"/>
                </a:solidFill>
                <a:latin typeface="Symbol"/>
                <a:cs typeface="Symbol"/>
              </a:rPr>
              <a:t></a:t>
            </a:r>
            <a:r>
              <a:rPr sz="2550" b="0" i="1" spc="-6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550" b="0" spc="-65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2550" b="0" spc="90" dirty="0">
                <a:solidFill>
                  <a:srgbClr val="FF0000"/>
                </a:solidFill>
                <a:latin typeface="Symbol"/>
                <a:cs typeface="Symbol"/>
              </a:rPr>
              <a:t></a:t>
            </a:r>
            <a:r>
              <a:rPr sz="2550" b="0" i="1" spc="90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175" b="0" spc="135" baseline="44000" dirty="0">
                <a:solidFill>
                  <a:srgbClr val="FF0000"/>
                </a:solidFill>
                <a:latin typeface="Times New Roman"/>
                <a:cs typeface="Times New Roman"/>
              </a:rPr>
              <a:t>2 </a:t>
            </a:r>
            <a:r>
              <a:rPr sz="2550" b="0" spc="50" dirty="0">
                <a:solidFill>
                  <a:srgbClr val="FF0000"/>
                </a:solidFill>
                <a:latin typeface="Symbol"/>
                <a:cs typeface="Symbol"/>
              </a:rPr>
              <a:t></a:t>
            </a:r>
            <a:r>
              <a:rPr sz="2550" b="0" spc="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550" b="0" spc="-30" dirty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2550" b="0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t </a:t>
            </a:r>
            <a:r>
              <a:rPr sz="6000" b="0" spc="-697" baseline="-4000" dirty="0">
                <a:solidFill>
                  <a:srgbClr val="FF0000"/>
                </a:solidFill>
                <a:latin typeface="Symbol"/>
                <a:cs typeface="Symbol"/>
              </a:rPr>
              <a:t></a:t>
            </a:r>
            <a:endParaRPr sz="6000" baseline="-40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555101" y="3558490"/>
            <a:ext cx="9588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4800" baseline="-6000" dirty="0">
                <a:solidFill>
                  <a:srgbClr val="FF0000"/>
                </a:solidFill>
                <a:latin typeface="Consolas"/>
                <a:cs typeface="Consolas"/>
              </a:rPr>
              <a:t>N</a:t>
            </a:r>
            <a:r>
              <a:rPr sz="4800" spc="-1447" baseline="-60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sz="4650" spc="30" baseline="-3000" dirty="0">
                <a:solidFill>
                  <a:srgbClr val="FF0000"/>
                </a:solidFill>
                <a:latin typeface="Symbol"/>
                <a:cs typeface="Symbol"/>
              </a:rPr>
              <a:t></a:t>
            </a:r>
            <a:r>
              <a:rPr sz="2350" i="1" spc="20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350" spc="20" dirty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sz="2350" spc="-3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50" i="1" spc="1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350" i="1" spc="-3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650" spc="-359" baseline="-3000" dirty="0">
                <a:solidFill>
                  <a:srgbClr val="FF0000"/>
                </a:solidFill>
                <a:latin typeface="Symbol"/>
                <a:cs typeface="Symbol"/>
              </a:rPr>
              <a:t></a:t>
            </a:r>
            <a:endParaRPr sz="4650" baseline="-30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70266" y="2862887"/>
            <a:ext cx="2593975" cy="548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130"/>
              </a:spcBef>
              <a:tabLst>
                <a:tab pos="1200150" algn="l"/>
              </a:tabLst>
            </a:pPr>
            <a:r>
              <a:rPr sz="2600" i="1" spc="55" dirty="0">
                <a:solidFill>
                  <a:srgbClr val="0000FF"/>
                </a:solidFill>
                <a:latin typeface="Times New Roman"/>
                <a:cs typeface="Times New Roman"/>
              </a:rPr>
              <a:t>N </a:t>
            </a:r>
            <a:r>
              <a:rPr sz="5100" spc="30" baseline="-3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2600" i="1" spc="20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600" spc="20" dirty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2600" spc="-56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i="1" spc="20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600" i="1" spc="-3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5100" spc="-382" baseline="-3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r>
              <a:rPr sz="5100" spc="-382" baseline="-3000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sz="5100" spc="-22" baseline="-3000" dirty="0">
                <a:solidFill>
                  <a:srgbClr val="0000FF"/>
                </a:solidFill>
                <a:latin typeface="Symbol"/>
                <a:cs typeface="Symbol"/>
              </a:rPr>
              <a:t></a:t>
            </a:r>
            <a:r>
              <a:rPr sz="2600" spc="-15" dirty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2600" spc="45" dirty="0">
                <a:solidFill>
                  <a:srgbClr val="0000FF"/>
                </a:solidFill>
                <a:latin typeface="Symbol"/>
                <a:cs typeface="Symbol"/>
              </a:rPr>
              <a:t></a:t>
            </a:r>
            <a:r>
              <a:rPr sz="2600" spc="4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i="1" spc="20" dirty="0">
                <a:solidFill>
                  <a:srgbClr val="0000FF"/>
                </a:solidFill>
                <a:latin typeface="Times New Roman"/>
                <a:cs typeface="Times New Roman"/>
              </a:rPr>
              <a:t>t </a:t>
            </a:r>
            <a:r>
              <a:rPr sz="2600" spc="45" dirty="0">
                <a:solidFill>
                  <a:srgbClr val="0000FF"/>
                </a:solidFill>
                <a:latin typeface="Symbol"/>
                <a:cs typeface="Symbol"/>
              </a:rPr>
              <a:t></a:t>
            </a:r>
            <a:r>
              <a:rPr sz="2600" spc="-3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-4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sz="5100" spc="-60" baseline="-3000" dirty="0">
                <a:solidFill>
                  <a:srgbClr val="0000FF"/>
                </a:solidFill>
                <a:latin typeface="Symbol"/>
                <a:cs typeface="Symbol"/>
              </a:rPr>
              <a:t></a:t>
            </a:r>
            <a:endParaRPr sz="5100" baseline="-3000">
              <a:latin typeface="Symbol"/>
              <a:cs typeface="Symbo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230106" y="3044189"/>
            <a:ext cx="523875" cy="1564005"/>
          </a:xfrm>
          <a:custGeom>
            <a:avLst/>
            <a:gdLst/>
            <a:ahLst/>
            <a:cxnLst/>
            <a:rect l="l" t="t" r="r" b="b"/>
            <a:pathLst>
              <a:path w="523875" h="1564004">
                <a:moveTo>
                  <a:pt x="0" y="0"/>
                </a:moveTo>
                <a:lnTo>
                  <a:pt x="523875" y="1563624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237726" y="3089910"/>
            <a:ext cx="24130" cy="1517650"/>
          </a:xfrm>
          <a:custGeom>
            <a:avLst/>
            <a:gdLst/>
            <a:ahLst/>
            <a:cxnLst/>
            <a:rect l="l" t="t" r="r" b="b"/>
            <a:pathLst>
              <a:path w="24129" h="1517650">
                <a:moveTo>
                  <a:pt x="0" y="0"/>
                </a:moveTo>
                <a:lnTo>
                  <a:pt x="23749" y="151765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079738" y="4530344"/>
            <a:ext cx="2495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0000"/>
                </a:solidFill>
                <a:latin typeface="Consolas"/>
                <a:cs typeface="Consolas"/>
              </a:rPr>
              <a:t>G</a:t>
            </a:r>
            <a:endParaRPr sz="3200">
              <a:latin typeface="Consolas"/>
              <a:cs typeface="Consola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30210" y="4820263"/>
            <a:ext cx="200025" cy="4273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600" u="heavy" spc="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1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46705" y="5030799"/>
            <a:ext cx="4081145" cy="512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800" defTabSz="-635">
              <a:lnSpc>
                <a:spcPts val="1895"/>
              </a:lnSpc>
              <a:spcBef>
                <a:spcPts val="130"/>
              </a:spcBef>
              <a:tabLst>
                <a:tab pos="1651000" algn="l"/>
                <a:tab pos="2832735" algn="l"/>
              </a:tabLst>
            </a:pP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600" spc="7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900" u="heavy" spc="104" baseline="350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3900" spc="-179" baseline="35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35" dirty="0">
                <a:solidFill>
                  <a:srgbClr val="0000FF"/>
                </a:solidFill>
                <a:latin typeface="Symbol"/>
                <a:cs typeface="Symbol"/>
              </a:rPr>
              <a:t></a:t>
            </a:r>
            <a:r>
              <a:rPr sz="2600" spc="-2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i="1" spc="65" dirty="0">
                <a:solidFill>
                  <a:srgbClr val="0000FF"/>
                </a:solidFill>
                <a:latin typeface="Times New Roman"/>
                <a:cs typeface="Times New Roman"/>
              </a:rPr>
              <a:t>MN	</a:t>
            </a:r>
            <a:r>
              <a:rPr sz="2600" spc="35" dirty="0">
                <a:solidFill>
                  <a:srgbClr val="0000FF"/>
                </a:solidFill>
                <a:latin typeface="Symbol"/>
                <a:cs typeface="Symbol"/>
              </a:rPr>
              <a:t></a:t>
            </a:r>
            <a:r>
              <a:rPr sz="2600" spc="-4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i="1" spc="70" dirty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2600" i="1" spc="-17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600" spc="75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sz="2600" spc="35" dirty="0">
                <a:solidFill>
                  <a:srgbClr val="0000FF"/>
                </a:solidFill>
                <a:latin typeface="Symbol"/>
                <a:cs typeface="Symbol"/>
              </a:rPr>
              <a:t></a:t>
            </a:r>
            <a:r>
              <a:rPr sz="2600" spc="-4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i="1" spc="114" dirty="0">
                <a:solidFill>
                  <a:srgbClr val="0000FF"/>
                </a:solidFill>
                <a:latin typeface="Times New Roman"/>
                <a:cs typeface="Times New Roman"/>
              </a:rPr>
              <a:t>OA</a:t>
            </a:r>
            <a:r>
              <a:rPr sz="2600" spc="114" dirty="0">
                <a:solidFill>
                  <a:srgbClr val="0000FF"/>
                </a:solidFill>
                <a:latin typeface="Symbol"/>
                <a:cs typeface="Symbol"/>
              </a:rPr>
              <a:t></a:t>
            </a:r>
            <a:r>
              <a:rPr sz="2600" spc="-27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i="1" spc="70" dirty="0">
                <a:solidFill>
                  <a:srgbClr val="0000FF"/>
                </a:solidFill>
                <a:latin typeface="Times New Roman"/>
                <a:cs typeface="Times New Roman"/>
              </a:rPr>
              <a:t>BG</a:t>
            </a:r>
            <a:endParaRPr sz="2600">
              <a:latin typeface="Times New Roman"/>
              <a:cs typeface="Times New Roman"/>
            </a:endParaRPr>
          </a:p>
          <a:p>
            <a:pPr marL="342265" defTabSz="-635">
              <a:lnSpc>
                <a:spcPts val="1895"/>
              </a:lnSpc>
              <a:tabLst>
                <a:tab pos="1233805" algn="l"/>
                <a:tab pos="2600960" algn="l"/>
              </a:tabLst>
            </a:pPr>
            <a:r>
              <a:rPr sz="3900" spc="104" baseline="-30000" dirty="0">
                <a:solidFill>
                  <a:srgbClr val="0000FF"/>
                </a:solidFill>
                <a:latin typeface="Times New Roman"/>
                <a:cs typeface="Times New Roman"/>
              </a:rPr>
              <a:t>2	</a:t>
            </a:r>
            <a:r>
              <a:rPr sz="1500" spc="15" dirty="0">
                <a:solidFill>
                  <a:srgbClr val="0000FF"/>
                </a:solidFill>
                <a:latin typeface="Times New Roman"/>
                <a:cs typeface="Times New Roman"/>
              </a:rPr>
              <a:t>max	</a:t>
            </a:r>
            <a:r>
              <a:rPr sz="3900" spc="104" baseline="-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3900" baseline="-30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46669" y="5795847"/>
            <a:ext cx="3514725" cy="6870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800">
              <a:lnSpc>
                <a:spcPts val="2585"/>
              </a:lnSpc>
              <a:spcBef>
                <a:spcPts val="130"/>
              </a:spcBef>
            </a:pP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2600" spc="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900" spc="104" baseline="35000" dirty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3900" spc="-307" baseline="35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</a:t>
            </a:r>
            <a:r>
              <a:rPr sz="2600" spc="-3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175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sz="2600" spc="175" dirty="0">
                <a:solidFill>
                  <a:srgbClr val="0000FF"/>
                </a:solidFill>
                <a:latin typeface="Symbol"/>
                <a:cs typeface="Symbol"/>
              </a:rPr>
              <a:t></a:t>
            </a:r>
            <a:r>
              <a:rPr sz="2600" spc="-3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sz="2600" spc="-2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</a:t>
            </a:r>
            <a:r>
              <a:rPr sz="2600" spc="-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900" spc="104" baseline="35000" dirty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3900" spc="-307" baseline="35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5" dirty="0">
                <a:solidFill>
                  <a:srgbClr val="0000FF"/>
                </a:solidFill>
                <a:latin typeface="Symbol"/>
                <a:cs typeface="Symbol"/>
              </a:rPr>
              <a:t></a:t>
            </a:r>
            <a:r>
              <a:rPr sz="2600" spc="-40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150" dirty="0">
                <a:solidFill>
                  <a:srgbClr val="0000FF"/>
                </a:solidFill>
                <a:latin typeface="Times New Roman"/>
                <a:cs typeface="Times New Roman"/>
              </a:rPr>
              <a:t>5</a:t>
            </a:r>
            <a:r>
              <a:rPr sz="2600" spc="150" dirty="0">
                <a:solidFill>
                  <a:srgbClr val="0000FF"/>
                </a:solidFill>
                <a:latin typeface="Symbol"/>
                <a:cs typeface="Symbol"/>
              </a:rPr>
              <a:t></a:t>
            </a:r>
            <a:r>
              <a:rPr sz="2600" spc="-3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spc="7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sz="2600" spc="2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900" spc="60" baseline="-12000" dirty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3900" spc="-509" baseline="-12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900" spc="37" baseline="-12000" dirty="0">
                <a:solidFill>
                  <a:srgbClr val="0000FF"/>
                </a:solidFill>
                <a:latin typeface="Times New Roman"/>
                <a:cs typeface="Times New Roman"/>
              </a:rPr>
              <a:t>18</a:t>
            </a:r>
            <a:endParaRPr sz="3900" baseline="-12000">
              <a:latin typeface="Times New Roman"/>
              <a:cs typeface="Times New Roman"/>
            </a:endParaRPr>
          </a:p>
          <a:p>
            <a:pPr marL="342265" defTabSz="-635">
              <a:lnSpc>
                <a:spcPts val="2585"/>
              </a:lnSpc>
              <a:tabLst>
                <a:tab pos="1734185" algn="l"/>
              </a:tabLst>
            </a:pPr>
            <a:r>
              <a:rPr sz="2600" spc="70" dirty="0">
                <a:solidFill>
                  <a:srgbClr val="0000FF"/>
                </a:solidFill>
                <a:latin typeface="Times New Roman"/>
                <a:cs typeface="Times New Roman"/>
              </a:rPr>
              <a:t>2	2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40" y="297815"/>
            <a:ext cx="81000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dirty="0" smtClean="0">
                <a:solidFill>
                  <a:srgbClr val="007964"/>
                </a:solidFill>
              </a:rPr>
              <a:t>27.</a:t>
            </a:r>
            <a:r>
              <a:rPr sz="3600" dirty="0" smtClean="0">
                <a:solidFill>
                  <a:srgbClr val="007964"/>
                </a:solidFill>
              </a:rPr>
              <a:t>二次函数中等腰三角形存在性模型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4174997" y="4187190"/>
            <a:ext cx="1748155" cy="22225"/>
          </a:xfrm>
          <a:custGeom>
            <a:avLst/>
            <a:gdLst/>
            <a:ahLst/>
            <a:cxnLst/>
            <a:rect l="l" t="t" r="r" b="b"/>
            <a:pathLst>
              <a:path w="1748154" h="22225">
                <a:moveTo>
                  <a:pt x="0" y="22225"/>
                </a:moveTo>
                <a:lnTo>
                  <a:pt x="1747901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84526" y="2650998"/>
            <a:ext cx="3218815" cy="3199130"/>
          </a:xfrm>
          <a:custGeom>
            <a:avLst/>
            <a:gdLst/>
            <a:ahLst/>
            <a:cxnLst/>
            <a:rect l="l" t="t" r="r" b="b"/>
            <a:pathLst>
              <a:path w="3218815" h="3199129">
                <a:moveTo>
                  <a:pt x="0" y="1599438"/>
                </a:moveTo>
                <a:lnTo>
                  <a:pt x="711" y="1551427"/>
                </a:lnTo>
                <a:lnTo>
                  <a:pt x="2831" y="1503769"/>
                </a:lnTo>
                <a:lnTo>
                  <a:pt x="6341" y="1456481"/>
                </a:lnTo>
                <a:lnTo>
                  <a:pt x="11219" y="1409584"/>
                </a:lnTo>
                <a:lnTo>
                  <a:pt x="17448" y="1363098"/>
                </a:lnTo>
                <a:lnTo>
                  <a:pt x="25005" y="1317042"/>
                </a:lnTo>
                <a:lnTo>
                  <a:pt x="33873" y="1271437"/>
                </a:lnTo>
                <a:lnTo>
                  <a:pt x="44030" y="1226302"/>
                </a:lnTo>
                <a:lnTo>
                  <a:pt x="55456" y="1181656"/>
                </a:lnTo>
                <a:lnTo>
                  <a:pt x="68133" y="1137521"/>
                </a:lnTo>
                <a:lnTo>
                  <a:pt x="82039" y="1093915"/>
                </a:lnTo>
                <a:lnTo>
                  <a:pt x="97156" y="1050858"/>
                </a:lnTo>
                <a:lnTo>
                  <a:pt x="113463" y="1008370"/>
                </a:lnTo>
                <a:lnTo>
                  <a:pt x="130940" y="966471"/>
                </a:lnTo>
                <a:lnTo>
                  <a:pt x="149567" y="925181"/>
                </a:lnTo>
                <a:lnTo>
                  <a:pt x="169324" y="884519"/>
                </a:lnTo>
                <a:lnTo>
                  <a:pt x="190192" y="844506"/>
                </a:lnTo>
                <a:lnTo>
                  <a:pt x="212151" y="805160"/>
                </a:lnTo>
                <a:lnTo>
                  <a:pt x="235180" y="766503"/>
                </a:lnTo>
                <a:lnTo>
                  <a:pt x="259260" y="728553"/>
                </a:lnTo>
                <a:lnTo>
                  <a:pt x="284371" y="691331"/>
                </a:lnTo>
                <a:lnTo>
                  <a:pt x="310493" y="654856"/>
                </a:lnTo>
                <a:lnTo>
                  <a:pt x="337606" y="619148"/>
                </a:lnTo>
                <a:lnTo>
                  <a:pt x="365690" y="584227"/>
                </a:lnTo>
                <a:lnTo>
                  <a:pt x="394725" y="550113"/>
                </a:lnTo>
                <a:lnTo>
                  <a:pt x="424692" y="516825"/>
                </a:lnTo>
                <a:lnTo>
                  <a:pt x="455570" y="484384"/>
                </a:lnTo>
                <a:lnTo>
                  <a:pt x="487339" y="452808"/>
                </a:lnTo>
                <a:lnTo>
                  <a:pt x="519980" y="422119"/>
                </a:lnTo>
                <a:lnTo>
                  <a:pt x="553473" y="392335"/>
                </a:lnTo>
                <a:lnTo>
                  <a:pt x="587797" y="363477"/>
                </a:lnTo>
                <a:lnTo>
                  <a:pt x="622933" y="335564"/>
                </a:lnTo>
                <a:lnTo>
                  <a:pt x="658861" y="308616"/>
                </a:lnTo>
                <a:lnTo>
                  <a:pt x="695561" y="282652"/>
                </a:lnTo>
                <a:lnTo>
                  <a:pt x="733014" y="257694"/>
                </a:lnTo>
                <a:lnTo>
                  <a:pt x="771198" y="233760"/>
                </a:lnTo>
                <a:lnTo>
                  <a:pt x="810095" y="210870"/>
                </a:lnTo>
                <a:lnTo>
                  <a:pt x="849684" y="189045"/>
                </a:lnTo>
                <a:lnTo>
                  <a:pt x="889946" y="168303"/>
                </a:lnTo>
                <a:lnTo>
                  <a:pt x="930860" y="148665"/>
                </a:lnTo>
                <a:lnTo>
                  <a:pt x="972407" y="130151"/>
                </a:lnTo>
                <a:lnTo>
                  <a:pt x="1014567" y="112779"/>
                </a:lnTo>
                <a:lnTo>
                  <a:pt x="1057319" y="96571"/>
                </a:lnTo>
                <a:lnTo>
                  <a:pt x="1100644" y="81546"/>
                </a:lnTo>
                <a:lnTo>
                  <a:pt x="1144523" y="67723"/>
                </a:lnTo>
                <a:lnTo>
                  <a:pt x="1188934" y="55123"/>
                </a:lnTo>
                <a:lnTo>
                  <a:pt x="1233859" y="43765"/>
                </a:lnTo>
                <a:lnTo>
                  <a:pt x="1279277" y="33669"/>
                </a:lnTo>
                <a:lnTo>
                  <a:pt x="1325169" y="24855"/>
                </a:lnTo>
                <a:lnTo>
                  <a:pt x="1371514" y="17343"/>
                </a:lnTo>
                <a:lnTo>
                  <a:pt x="1418292" y="11152"/>
                </a:lnTo>
                <a:lnTo>
                  <a:pt x="1465484" y="6303"/>
                </a:lnTo>
                <a:lnTo>
                  <a:pt x="1513070" y="2814"/>
                </a:lnTo>
                <a:lnTo>
                  <a:pt x="1561030" y="706"/>
                </a:lnTo>
                <a:lnTo>
                  <a:pt x="1609344" y="0"/>
                </a:lnTo>
                <a:lnTo>
                  <a:pt x="1657657" y="706"/>
                </a:lnTo>
                <a:lnTo>
                  <a:pt x="1705617" y="2814"/>
                </a:lnTo>
                <a:lnTo>
                  <a:pt x="1753203" y="6303"/>
                </a:lnTo>
                <a:lnTo>
                  <a:pt x="1800395" y="11152"/>
                </a:lnTo>
                <a:lnTo>
                  <a:pt x="1847173" y="17343"/>
                </a:lnTo>
                <a:lnTo>
                  <a:pt x="1893518" y="24855"/>
                </a:lnTo>
                <a:lnTo>
                  <a:pt x="1939410" y="33669"/>
                </a:lnTo>
                <a:lnTo>
                  <a:pt x="1984828" y="43765"/>
                </a:lnTo>
                <a:lnTo>
                  <a:pt x="2029753" y="55123"/>
                </a:lnTo>
                <a:lnTo>
                  <a:pt x="2074164" y="67723"/>
                </a:lnTo>
                <a:lnTo>
                  <a:pt x="2118043" y="81546"/>
                </a:lnTo>
                <a:lnTo>
                  <a:pt x="2161368" y="96571"/>
                </a:lnTo>
                <a:lnTo>
                  <a:pt x="2204120" y="112779"/>
                </a:lnTo>
                <a:lnTo>
                  <a:pt x="2246280" y="130151"/>
                </a:lnTo>
                <a:lnTo>
                  <a:pt x="2287827" y="148665"/>
                </a:lnTo>
                <a:lnTo>
                  <a:pt x="2328741" y="168303"/>
                </a:lnTo>
                <a:lnTo>
                  <a:pt x="2369003" y="189045"/>
                </a:lnTo>
                <a:lnTo>
                  <a:pt x="2408592" y="210870"/>
                </a:lnTo>
                <a:lnTo>
                  <a:pt x="2447489" y="233760"/>
                </a:lnTo>
                <a:lnTo>
                  <a:pt x="2485673" y="257694"/>
                </a:lnTo>
                <a:lnTo>
                  <a:pt x="2523126" y="282652"/>
                </a:lnTo>
                <a:lnTo>
                  <a:pt x="2559826" y="308616"/>
                </a:lnTo>
                <a:lnTo>
                  <a:pt x="2595754" y="335564"/>
                </a:lnTo>
                <a:lnTo>
                  <a:pt x="2630890" y="363477"/>
                </a:lnTo>
                <a:lnTo>
                  <a:pt x="2665214" y="392335"/>
                </a:lnTo>
                <a:lnTo>
                  <a:pt x="2698707" y="422119"/>
                </a:lnTo>
                <a:lnTo>
                  <a:pt x="2731348" y="452808"/>
                </a:lnTo>
                <a:lnTo>
                  <a:pt x="2763117" y="484384"/>
                </a:lnTo>
                <a:lnTo>
                  <a:pt x="2793995" y="516825"/>
                </a:lnTo>
                <a:lnTo>
                  <a:pt x="2823962" y="550113"/>
                </a:lnTo>
                <a:lnTo>
                  <a:pt x="2852997" y="584227"/>
                </a:lnTo>
                <a:lnTo>
                  <a:pt x="2881081" y="619148"/>
                </a:lnTo>
                <a:lnTo>
                  <a:pt x="2908194" y="654856"/>
                </a:lnTo>
                <a:lnTo>
                  <a:pt x="2934316" y="691331"/>
                </a:lnTo>
                <a:lnTo>
                  <a:pt x="2959427" y="728553"/>
                </a:lnTo>
                <a:lnTo>
                  <a:pt x="2983507" y="766503"/>
                </a:lnTo>
                <a:lnTo>
                  <a:pt x="3006536" y="805160"/>
                </a:lnTo>
                <a:lnTo>
                  <a:pt x="3028495" y="844506"/>
                </a:lnTo>
                <a:lnTo>
                  <a:pt x="3049363" y="884519"/>
                </a:lnTo>
                <a:lnTo>
                  <a:pt x="3069120" y="925181"/>
                </a:lnTo>
                <a:lnTo>
                  <a:pt x="3087747" y="966471"/>
                </a:lnTo>
                <a:lnTo>
                  <a:pt x="3105224" y="1008370"/>
                </a:lnTo>
                <a:lnTo>
                  <a:pt x="3121531" y="1050858"/>
                </a:lnTo>
                <a:lnTo>
                  <a:pt x="3136648" y="1093915"/>
                </a:lnTo>
                <a:lnTo>
                  <a:pt x="3150554" y="1137521"/>
                </a:lnTo>
                <a:lnTo>
                  <a:pt x="3163231" y="1181656"/>
                </a:lnTo>
                <a:lnTo>
                  <a:pt x="3174657" y="1226302"/>
                </a:lnTo>
                <a:lnTo>
                  <a:pt x="3184814" y="1271437"/>
                </a:lnTo>
                <a:lnTo>
                  <a:pt x="3193682" y="1317042"/>
                </a:lnTo>
                <a:lnTo>
                  <a:pt x="3201239" y="1363098"/>
                </a:lnTo>
                <a:lnTo>
                  <a:pt x="3207468" y="1409584"/>
                </a:lnTo>
                <a:lnTo>
                  <a:pt x="3212346" y="1456481"/>
                </a:lnTo>
                <a:lnTo>
                  <a:pt x="3215856" y="1503769"/>
                </a:lnTo>
                <a:lnTo>
                  <a:pt x="3217976" y="1551427"/>
                </a:lnTo>
                <a:lnTo>
                  <a:pt x="3218688" y="1599438"/>
                </a:lnTo>
                <a:lnTo>
                  <a:pt x="3217976" y="1647448"/>
                </a:lnTo>
                <a:lnTo>
                  <a:pt x="3215856" y="1695106"/>
                </a:lnTo>
                <a:lnTo>
                  <a:pt x="3212346" y="1742394"/>
                </a:lnTo>
                <a:lnTo>
                  <a:pt x="3207468" y="1789291"/>
                </a:lnTo>
                <a:lnTo>
                  <a:pt x="3201239" y="1835777"/>
                </a:lnTo>
                <a:lnTo>
                  <a:pt x="3193682" y="1881833"/>
                </a:lnTo>
                <a:lnTo>
                  <a:pt x="3184814" y="1927438"/>
                </a:lnTo>
                <a:lnTo>
                  <a:pt x="3174657" y="1972573"/>
                </a:lnTo>
                <a:lnTo>
                  <a:pt x="3163231" y="2017219"/>
                </a:lnTo>
                <a:lnTo>
                  <a:pt x="3150554" y="2061354"/>
                </a:lnTo>
                <a:lnTo>
                  <a:pt x="3136648" y="2104960"/>
                </a:lnTo>
                <a:lnTo>
                  <a:pt x="3121531" y="2148017"/>
                </a:lnTo>
                <a:lnTo>
                  <a:pt x="3105224" y="2190505"/>
                </a:lnTo>
                <a:lnTo>
                  <a:pt x="3087747" y="2232404"/>
                </a:lnTo>
                <a:lnTo>
                  <a:pt x="3069120" y="2273694"/>
                </a:lnTo>
                <a:lnTo>
                  <a:pt x="3049363" y="2314356"/>
                </a:lnTo>
                <a:lnTo>
                  <a:pt x="3028495" y="2354369"/>
                </a:lnTo>
                <a:lnTo>
                  <a:pt x="3006536" y="2393715"/>
                </a:lnTo>
                <a:lnTo>
                  <a:pt x="2983507" y="2432372"/>
                </a:lnTo>
                <a:lnTo>
                  <a:pt x="2959427" y="2470322"/>
                </a:lnTo>
                <a:lnTo>
                  <a:pt x="2934316" y="2507544"/>
                </a:lnTo>
                <a:lnTo>
                  <a:pt x="2908194" y="2544019"/>
                </a:lnTo>
                <a:lnTo>
                  <a:pt x="2881081" y="2579727"/>
                </a:lnTo>
                <a:lnTo>
                  <a:pt x="2852997" y="2614648"/>
                </a:lnTo>
                <a:lnTo>
                  <a:pt x="2823962" y="2648762"/>
                </a:lnTo>
                <a:lnTo>
                  <a:pt x="2793995" y="2682050"/>
                </a:lnTo>
                <a:lnTo>
                  <a:pt x="2763117" y="2714491"/>
                </a:lnTo>
                <a:lnTo>
                  <a:pt x="2731348" y="2746067"/>
                </a:lnTo>
                <a:lnTo>
                  <a:pt x="2698707" y="2776756"/>
                </a:lnTo>
                <a:lnTo>
                  <a:pt x="2665214" y="2806540"/>
                </a:lnTo>
                <a:lnTo>
                  <a:pt x="2630890" y="2835398"/>
                </a:lnTo>
                <a:lnTo>
                  <a:pt x="2595754" y="2863311"/>
                </a:lnTo>
                <a:lnTo>
                  <a:pt x="2559826" y="2890259"/>
                </a:lnTo>
                <a:lnTo>
                  <a:pt x="2523126" y="2916223"/>
                </a:lnTo>
                <a:lnTo>
                  <a:pt x="2485673" y="2941181"/>
                </a:lnTo>
                <a:lnTo>
                  <a:pt x="2447489" y="2965115"/>
                </a:lnTo>
                <a:lnTo>
                  <a:pt x="2408592" y="2988005"/>
                </a:lnTo>
                <a:lnTo>
                  <a:pt x="2369003" y="3009830"/>
                </a:lnTo>
                <a:lnTo>
                  <a:pt x="2328741" y="3030572"/>
                </a:lnTo>
                <a:lnTo>
                  <a:pt x="2287827" y="3050210"/>
                </a:lnTo>
                <a:lnTo>
                  <a:pt x="2246280" y="3068724"/>
                </a:lnTo>
                <a:lnTo>
                  <a:pt x="2204120" y="3086096"/>
                </a:lnTo>
                <a:lnTo>
                  <a:pt x="2161368" y="3102304"/>
                </a:lnTo>
                <a:lnTo>
                  <a:pt x="2118043" y="3117329"/>
                </a:lnTo>
                <a:lnTo>
                  <a:pt x="2074164" y="3131152"/>
                </a:lnTo>
                <a:lnTo>
                  <a:pt x="2029753" y="3143752"/>
                </a:lnTo>
                <a:lnTo>
                  <a:pt x="1984828" y="3155110"/>
                </a:lnTo>
                <a:lnTo>
                  <a:pt x="1939410" y="3165206"/>
                </a:lnTo>
                <a:lnTo>
                  <a:pt x="1893518" y="3174020"/>
                </a:lnTo>
                <a:lnTo>
                  <a:pt x="1847173" y="3181532"/>
                </a:lnTo>
                <a:lnTo>
                  <a:pt x="1800395" y="3187723"/>
                </a:lnTo>
                <a:lnTo>
                  <a:pt x="1753203" y="3192572"/>
                </a:lnTo>
                <a:lnTo>
                  <a:pt x="1705617" y="3196061"/>
                </a:lnTo>
                <a:lnTo>
                  <a:pt x="1657657" y="3198169"/>
                </a:lnTo>
                <a:lnTo>
                  <a:pt x="1609344" y="3198876"/>
                </a:lnTo>
                <a:lnTo>
                  <a:pt x="1561030" y="3198169"/>
                </a:lnTo>
                <a:lnTo>
                  <a:pt x="1513070" y="3196061"/>
                </a:lnTo>
                <a:lnTo>
                  <a:pt x="1465484" y="3192572"/>
                </a:lnTo>
                <a:lnTo>
                  <a:pt x="1418292" y="3187723"/>
                </a:lnTo>
                <a:lnTo>
                  <a:pt x="1371514" y="3181532"/>
                </a:lnTo>
                <a:lnTo>
                  <a:pt x="1325169" y="3174020"/>
                </a:lnTo>
                <a:lnTo>
                  <a:pt x="1279277" y="3165206"/>
                </a:lnTo>
                <a:lnTo>
                  <a:pt x="1233859" y="3155110"/>
                </a:lnTo>
                <a:lnTo>
                  <a:pt x="1188934" y="3143752"/>
                </a:lnTo>
                <a:lnTo>
                  <a:pt x="1144523" y="3131152"/>
                </a:lnTo>
                <a:lnTo>
                  <a:pt x="1100644" y="3117329"/>
                </a:lnTo>
                <a:lnTo>
                  <a:pt x="1057319" y="3102304"/>
                </a:lnTo>
                <a:lnTo>
                  <a:pt x="1014567" y="3086096"/>
                </a:lnTo>
                <a:lnTo>
                  <a:pt x="972407" y="3068724"/>
                </a:lnTo>
                <a:lnTo>
                  <a:pt x="930860" y="3050210"/>
                </a:lnTo>
                <a:lnTo>
                  <a:pt x="889946" y="3030572"/>
                </a:lnTo>
                <a:lnTo>
                  <a:pt x="849684" y="3009830"/>
                </a:lnTo>
                <a:lnTo>
                  <a:pt x="810095" y="2988005"/>
                </a:lnTo>
                <a:lnTo>
                  <a:pt x="771198" y="2965115"/>
                </a:lnTo>
                <a:lnTo>
                  <a:pt x="733014" y="2941181"/>
                </a:lnTo>
                <a:lnTo>
                  <a:pt x="695561" y="2916223"/>
                </a:lnTo>
                <a:lnTo>
                  <a:pt x="658861" y="2890259"/>
                </a:lnTo>
                <a:lnTo>
                  <a:pt x="622933" y="2863311"/>
                </a:lnTo>
                <a:lnTo>
                  <a:pt x="587797" y="2835398"/>
                </a:lnTo>
                <a:lnTo>
                  <a:pt x="553473" y="2806540"/>
                </a:lnTo>
                <a:lnTo>
                  <a:pt x="519980" y="2776756"/>
                </a:lnTo>
                <a:lnTo>
                  <a:pt x="487339" y="2746067"/>
                </a:lnTo>
                <a:lnTo>
                  <a:pt x="455570" y="2714491"/>
                </a:lnTo>
                <a:lnTo>
                  <a:pt x="424692" y="2682050"/>
                </a:lnTo>
                <a:lnTo>
                  <a:pt x="394725" y="2648762"/>
                </a:lnTo>
                <a:lnTo>
                  <a:pt x="365690" y="2614648"/>
                </a:lnTo>
                <a:lnTo>
                  <a:pt x="337606" y="2579727"/>
                </a:lnTo>
                <a:lnTo>
                  <a:pt x="310493" y="2544019"/>
                </a:lnTo>
                <a:lnTo>
                  <a:pt x="284371" y="2507544"/>
                </a:lnTo>
                <a:lnTo>
                  <a:pt x="259260" y="2470322"/>
                </a:lnTo>
                <a:lnTo>
                  <a:pt x="235180" y="2432372"/>
                </a:lnTo>
                <a:lnTo>
                  <a:pt x="212151" y="2393715"/>
                </a:lnTo>
                <a:lnTo>
                  <a:pt x="190192" y="2354369"/>
                </a:lnTo>
                <a:lnTo>
                  <a:pt x="169324" y="2314356"/>
                </a:lnTo>
                <a:lnTo>
                  <a:pt x="149567" y="2273694"/>
                </a:lnTo>
                <a:lnTo>
                  <a:pt x="130940" y="2232404"/>
                </a:lnTo>
                <a:lnTo>
                  <a:pt x="113463" y="2190505"/>
                </a:lnTo>
                <a:lnTo>
                  <a:pt x="97156" y="2148017"/>
                </a:lnTo>
                <a:lnTo>
                  <a:pt x="82039" y="2104960"/>
                </a:lnTo>
                <a:lnTo>
                  <a:pt x="68133" y="2061354"/>
                </a:lnTo>
                <a:lnTo>
                  <a:pt x="55456" y="2017219"/>
                </a:lnTo>
                <a:lnTo>
                  <a:pt x="44030" y="1972573"/>
                </a:lnTo>
                <a:lnTo>
                  <a:pt x="33873" y="1927438"/>
                </a:lnTo>
                <a:lnTo>
                  <a:pt x="25005" y="1881833"/>
                </a:lnTo>
                <a:lnTo>
                  <a:pt x="17448" y="1835777"/>
                </a:lnTo>
                <a:lnTo>
                  <a:pt x="11219" y="1789291"/>
                </a:lnTo>
                <a:lnTo>
                  <a:pt x="6341" y="1742394"/>
                </a:lnTo>
                <a:lnTo>
                  <a:pt x="2831" y="1695106"/>
                </a:lnTo>
                <a:lnTo>
                  <a:pt x="711" y="1647448"/>
                </a:lnTo>
                <a:lnTo>
                  <a:pt x="0" y="1599438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3285" y="2650998"/>
            <a:ext cx="3215640" cy="3199130"/>
          </a:xfrm>
          <a:custGeom>
            <a:avLst/>
            <a:gdLst/>
            <a:ahLst/>
            <a:cxnLst/>
            <a:rect l="l" t="t" r="r" b="b"/>
            <a:pathLst>
              <a:path w="3215640" h="3199129">
                <a:moveTo>
                  <a:pt x="0" y="1599438"/>
                </a:moveTo>
                <a:lnTo>
                  <a:pt x="710" y="1551427"/>
                </a:lnTo>
                <a:lnTo>
                  <a:pt x="2829" y="1503769"/>
                </a:lnTo>
                <a:lnTo>
                  <a:pt x="6335" y="1456481"/>
                </a:lnTo>
                <a:lnTo>
                  <a:pt x="11209" y="1409584"/>
                </a:lnTo>
                <a:lnTo>
                  <a:pt x="17432" y="1363098"/>
                </a:lnTo>
                <a:lnTo>
                  <a:pt x="24983" y="1317042"/>
                </a:lnTo>
                <a:lnTo>
                  <a:pt x="33843" y="1271437"/>
                </a:lnTo>
                <a:lnTo>
                  <a:pt x="43991" y="1226302"/>
                </a:lnTo>
                <a:lnTo>
                  <a:pt x="55407" y="1181656"/>
                </a:lnTo>
                <a:lnTo>
                  <a:pt x="68072" y="1137521"/>
                </a:lnTo>
                <a:lnTo>
                  <a:pt x="81966" y="1093915"/>
                </a:lnTo>
                <a:lnTo>
                  <a:pt x="97069" y="1050858"/>
                </a:lnTo>
                <a:lnTo>
                  <a:pt x="113361" y="1008370"/>
                </a:lnTo>
                <a:lnTo>
                  <a:pt x="130822" y="966471"/>
                </a:lnTo>
                <a:lnTo>
                  <a:pt x="149433" y="925181"/>
                </a:lnTo>
                <a:lnTo>
                  <a:pt x="169173" y="884519"/>
                </a:lnTo>
                <a:lnTo>
                  <a:pt x="190022" y="844506"/>
                </a:lnTo>
                <a:lnTo>
                  <a:pt x="211960" y="805160"/>
                </a:lnTo>
                <a:lnTo>
                  <a:pt x="234969" y="766503"/>
                </a:lnTo>
                <a:lnTo>
                  <a:pt x="259027" y="728553"/>
                </a:lnTo>
                <a:lnTo>
                  <a:pt x="284115" y="691331"/>
                </a:lnTo>
                <a:lnTo>
                  <a:pt x="310213" y="654856"/>
                </a:lnTo>
                <a:lnTo>
                  <a:pt x="337301" y="619148"/>
                </a:lnTo>
                <a:lnTo>
                  <a:pt x="365359" y="584227"/>
                </a:lnTo>
                <a:lnTo>
                  <a:pt x="394367" y="550113"/>
                </a:lnTo>
                <a:lnTo>
                  <a:pt x="424306" y="516825"/>
                </a:lnTo>
                <a:lnTo>
                  <a:pt x="455156" y="484384"/>
                </a:lnTo>
                <a:lnTo>
                  <a:pt x="486896" y="452808"/>
                </a:lnTo>
                <a:lnTo>
                  <a:pt x="519506" y="422119"/>
                </a:lnTo>
                <a:lnTo>
                  <a:pt x="552968" y="392335"/>
                </a:lnTo>
                <a:lnTo>
                  <a:pt x="587260" y="363477"/>
                </a:lnTo>
                <a:lnTo>
                  <a:pt x="622363" y="335564"/>
                </a:lnTo>
                <a:lnTo>
                  <a:pt x="658258" y="308616"/>
                </a:lnTo>
                <a:lnTo>
                  <a:pt x="694923" y="282652"/>
                </a:lnTo>
                <a:lnTo>
                  <a:pt x="732340" y="257694"/>
                </a:lnTo>
                <a:lnTo>
                  <a:pt x="770489" y="233760"/>
                </a:lnTo>
                <a:lnTo>
                  <a:pt x="809349" y="210870"/>
                </a:lnTo>
                <a:lnTo>
                  <a:pt x="848900" y="189045"/>
                </a:lnTo>
                <a:lnTo>
                  <a:pt x="889124" y="168303"/>
                </a:lnTo>
                <a:lnTo>
                  <a:pt x="929999" y="148665"/>
                </a:lnTo>
                <a:lnTo>
                  <a:pt x="971506" y="130151"/>
                </a:lnTo>
                <a:lnTo>
                  <a:pt x="1013625" y="112779"/>
                </a:lnTo>
                <a:lnTo>
                  <a:pt x="1056337" y="96571"/>
                </a:lnTo>
                <a:lnTo>
                  <a:pt x="1099620" y="81546"/>
                </a:lnTo>
                <a:lnTo>
                  <a:pt x="1143456" y="67723"/>
                </a:lnTo>
                <a:lnTo>
                  <a:pt x="1187825" y="55123"/>
                </a:lnTo>
                <a:lnTo>
                  <a:pt x="1232706" y="43765"/>
                </a:lnTo>
                <a:lnTo>
                  <a:pt x="1278080" y="33669"/>
                </a:lnTo>
                <a:lnTo>
                  <a:pt x="1323926" y="24855"/>
                </a:lnTo>
                <a:lnTo>
                  <a:pt x="1370225" y="17343"/>
                </a:lnTo>
                <a:lnTo>
                  <a:pt x="1416958" y="11152"/>
                </a:lnTo>
                <a:lnTo>
                  <a:pt x="1464103" y="6303"/>
                </a:lnTo>
                <a:lnTo>
                  <a:pt x="1511642" y="2814"/>
                </a:lnTo>
                <a:lnTo>
                  <a:pt x="1559554" y="706"/>
                </a:lnTo>
                <a:lnTo>
                  <a:pt x="1607819" y="0"/>
                </a:lnTo>
                <a:lnTo>
                  <a:pt x="1656085" y="706"/>
                </a:lnTo>
                <a:lnTo>
                  <a:pt x="1703997" y="2814"/>
                </a:lnTo>
                <a:lnTo>
                  <a:pt x="1751536" y="6303"/>
                </a:lnTo>
                <a:lnTo>
                  <a:pt x="1798681" y="11152"/>
                </a:lnTo>
                <a:lnTo>
                  <a:pt x="1845414" y="17343"/>
                </a:lnTo>
                <a:lnTo>
                  <a:pt x="1891713" y="24855"/>
                </a:lnTo>
                <a:lnTo>
                  <a:pt x="1937559" y="33669"/>
                </a:lnTo>
                <a:lnTo>
                  <a:pt x="1982933" y="43765"/>
                </a:lnTo>
                <a:lnTo>
                  <a:pt x="2027814" y="55123"/>
                </a:lnTo>
                <a:lnTo>
                  <a:pt x="2072183" y="67723"/>
                </a:lnTo>
                <a:lnTo>
                  <a:pt x="2116019" y="81546"/>
                </a:lnTo>
                <a:lnTo>
                  <a:pt x="2159302" y="96571"/>
                </a:lnTo>
                <a:lnTo>
                  <a:pt x="2202014" y="112779"/>
                </a:lnTo>
                <a:lnTo>
                  <a:pt x="2244133" y="130151"/>
                </a:lnTo>
                <a:lnTo>
                  <a:pt x="2285640" y="148665"/>
                </a:lnTo>
                <a:lnTo>
                  <a:pt x="2326515" y="168303"/>
                </a:lnTo>
                <a:lnTo>
                  <a:pt x="2366739" y="189045"/>
                </a:lnTo>
                <a:lnTo>
                  <a:pt x="2406290" y="210870"/>
                </a:lnTo>
                <a:lnTo>
                  <a:pt x="2445150" y="233760"/>
                </a:lnTo>
                <a:lnTo>
                  <a:pt x="2483299" y="257694"/>
                </a:lnTo>
                <a:lnTo>
                  <a:pt x="2520716" y="282652"/>
                </a:lnTo>
                <a:lnTo>
                  <a:pt x="2557381" y="308616"/>
                </a:lnTo>
                <a:lnTo>
                  <a:pt x="2593276" y="335564"/>
                </a:lnTo>
                <a:lnTo>
                  <a:pt x="2628379" y="363477"/>
                </a:lnTo>
                <a:lnTo>
                  <a:pt x="2662671" y="392335"/>
                </a:lnTo>
                <a:lnTo>
                  <a:pt x="2696133" y="422119"/>
                </a:lnTo>
                <a:lnTo>
                  <a:pt x="2728743" y="452808"/>
                </a:lnTo>
                <a:lnTo>
                  <a:pt x="2760483" y="484384"/>
                </a:lnTo>
                <a:lnTo>
                  <a:pt x="2791333" y="516825"/>
                </a:lnTo>
                <a:lnTo>
                  <a:pt x="2821272" y="550113"/>
                </a:lnTo>
                <a:lnTo>
                  <a:pt x="2850280" y="584227"/>
                </a:lnTo>
                <a:lnTo>
                  <a:pt x="2878338" y="619148"/>
                </a:lnTo>
                <a:lnTo>
                  <a:pt x="2905426" y="654856"/>
                </a:lnTo>
                <a:lnTo>
                  <a:pt x="2931524" y="691331"/>
                </a:lnTo>
                <a:lnTo>
                  <a:pt x="2956612" y="728553"/>
                </a:lnTo>
                <a:lnTo>
                  <a:pt x="2980670" y="766503"/>
                </a:lnTo>
                <a:lnTo>
                  <a:pt x="3003679" y="805160"/>
                </a:lnTo>
                <a:lnTo>
                  <a:pt x="3025617" y="844506"/>
                </a:lnTo>
                <a:lnTo>
                  <a:pt x="3046466" y="884519"/>
                </a:lnTo>
                <a:lnTo>
                  <a:pt x="3066206" y="925181"/>
                </a:lnTo>
                <a:lnTo>
                  <a:pt x="3084817" y="966471"/>
                </a:lnTo>
                <a:lnTo>
                  <a:pt x="3102278" y="1008370"/>
                </a:lnTo>
                <a:lnTo>
                  <a:pt x="3118570" y="1050858"/>
                </a:lnTo>
                <a:lnTo>
                  <a:pt x="3133673" y="1093915"/>
                </a:lnTo>
                <a:lnTo>
                  <a:pt x="3147567" y="1137521"/>
                </a:lnTo>
                <a:lnTo>
                  <a:pt x="3160232" y="1181656"/>
                </a:lnTo>
                <a:lnTo>
                  <a:pt x="3171648" y="1226302"/>
                </a:lnTo>
                <a:lnTo>
                  <a:pt x="3181796" y="1271437"/>
                </a:lnTo>
                <a:lnTo>
                  <a:pt x="3190656" y="1317042"/>
                </a:lnTo>
                <a:lnTo>
                  <a:pt x="3198207" y="1363098"/>
                </a:lnTo>
                <a:lnTo>
                  <a:pt x="3204430" y="1409584"/>
                </a:lnTo>
                <a:lnTo>
                  <a:pt x="3209304" y="1456481"/>
                </a:lnTo>
                <a:lnTo>
                  <a:pt x="3212810" y="1503769"/>
                </a:lnTo>
                <a:lnTo>
                  <a:pt x="3214929" y="1551427"/>
                </a:lnTo>
                <a:lnTo>
                  <a:pt x="3215640" y="1599438"/>
                </a:lnTo>
                <a:lnTo>
                  <a:pt x="3214929" y="1647448"/>
                </a:lnTo>
                <a:lnTo>
                  <a:pt x="3212810" y="1695106"/>
                </a:lnTo>
                <a:lnTo>
                  <a:pt x="3209304" y="1742394"/>
                </a:lnTo>
                <a:lnTo>
                  <a:pt x="3204430" y="1789291"/>
                </a:lnTo>
                <a:lnTo>
                  <a:pt x="3198207" y="1835777"/>
                </a:lnTo>
                <a:lnTo>
                  <a:pt x="3190656" y="1881833"/>
                </a:lnTo>
                <a:lnTo>
                  <a:pt x="3181796" y="1927438"/>
                </a:lnTo>
                <a:lnTo>
                  <a:pt x="3171648" y="1972573"/>
                </a:lnTo>
                <a:lnTo>
                  <a:pt x="3160232" y="2017219"/>
                </a:lnTo>
                <a:lnTo>
                  <a:pt x="3147567" y="2061354"/>
                </a:lnTo>
                <a:lnTo>
                  <a:pt x="3133673" y="2104960"/>
                </a:lnTo>
                <a:lnTo>
                  <a:pt x="3118570" y="2148017"/>
                </a:lnTo>
                <a:lnTo>
                  <a:pt x="3102278" y="2190505"/>
                </a:lnTo>
                <a:lnTo>
                  <a:pt x="3084817" y="2232404"/>
                </a:lnTo>
                <a:lnTo>
                  <a:pt x="3066206" y="2273694"/>
                </a:lnTo>
                <a:lnTo>
                  <a:pt x="3046466" y="2314356"/>
                </a:lnTo>
                <a:lnTo>
                  <a:pt x="3025617" y="2354369"/>
                </a:lnTo>
                <a:lnTo>
                  <a:pt x="3003679" y="2393715"/>
                </a:lnTo>
                <a:lnTo>
                  <a:pt x="2980670" y="2432372"/>
                </a:lnTo>
                <a:lnTo>
                  <a:pt x="2956612" y="2470322"/>
                </a:lnTo>
                <a:lnTo>
                  <a:pt x="2931524" y="2507544"/>
                </a:lnTo>
                <a:lnTo>
                  <a:pt x="2905426" y="2544019"/>
                </a:lnTo>
                <a:lnTo>
                  <a:pt x="2878338" y="2579727"/>
                </a:lnTo>
                <a:lnTo>
                  <a:pt x="2850280" y="2614648"/>
                </a:lnTo>
                <a:lnTo>
                  <a:pt x="2821272" y="2648762"/>
                </a:lnTo>
                <a:lnTo>
                  <a:pt x="2791333" y="2682050"/>
                </a:lnTo>
                <a:lnTo>
                  <a:pt x="2760483" y="2714491"/>
                </a:lnTo>
                <a:lnTo>
                  <a:pt x="2728743" y="2746067"/>
                </a:lnTo>
                <a:lnTo>
                  <a:pt x="2696133" y="2776756"/>
                </a:lnTo>
                <a:lnTo>
                  <a:pt x="2662671" y="2806540"/>
                </a:lnTo>
                <a:lnTo>
                  <a:pt x="2628379" y="2835398"/>
                </a:lnTo>
                <a:lnTo>
                  <a:pt x="2593276" y="2863311"/>
                </a:lnTo>
                <a:lnTo>
                  <a:pt x="2557381" y="2890259"/>
                </a:lnTo>
                <a:lnTo>
                  <a:pt x="2520716" y="2916223"/>
                </a:lnTo>
                <a:lnTo>
                  <a:pt x="2483299" y="2941181"/>
                </a:lnTo>
                <a:lnTo>
                  <a:pt x="2445150" y="2965115"/>
                </a:lnTo>
                <a:lnTo>
                  <a:pt x="2406290" y="2988005"/>
                </a:lnTo>
                <a:lnTo>
                  <a:pt x="2366739" y="3009830"/>
                </a:lnTo>
                <a:lnTo>
                  <a:pt x="2326515" y="3030572"/>
                </a:lnTo>
                <a:lnTo>
                  <a:pt x="2285640" y="3050210"/>
                </a:lnTo>
                <a:lnTo>
                  <a:pt x="2244133" y="3068724"/>
                </a:lnTo>
                <a:lnTo>
                  <a:pt x="2202014" y="3086096"/>
                </a:lnTo>
                <a:lnTo>
                  <a:pt x="2159302" y="3102304"/>
                </a:lnTo>
                <a:lnTo>
                  <a:pt x="2116019" y="3117329"/>
                </a:lnTo>
                <a:lnTo>
                  <a:pt x="2072183" y="3131152"/>
                </a:lnTo>
                <a:lnTo>
                  <a:pt x="2027814" y="3143752"/>
                </a:lnTo>
                <a:lnTo>
                  <a:pt x="1982933" y="3155110"/>
                </a:lnTo>
                <a:lnTo>
                  <a:pt x="1937559" y="3165206"/>
                </a:lnTo>
                <a:lnTo>
                  <a:pt x="1891713" y="3174020"/>
                </a:lnTo>
                <a:lnTo>
                  <a:pt x="1845414" y="3181532"/>
                </a:lnTo>
                <a:lnTo>
                  <a:pt x="1798681" y="3187723"/>
                </a:lnTo>
                <a:lnTo>
                  <a:pt x="1751536" y="3192572"/>
                </a:lnTo>
                <a:lnTo>
                  <a:pt x="1703997" y="3196061"/>
                </a:lnTo>
                <a:lnTo>
                  <a:pt x="1656085" y="3198169"/>
                </a:lnTo>
                <a:lnTo>
                  <a:pt x="1607819" y="3198876"/>
                </a:lnTo>
                <a:lnTo>
                  <a:pt x="1559554" y="3198169"/>
                </a:lnTo>
                <a:lnTo>
                  <a:pt x="1511642" y="3196061"/>
                </a:lnTo>
                <a:lnTo>
                  <a:pt x="1464103" y="3192572"/>
                </a:lnTo>
                <a:lnTo>
                  <a:pt x="1416958" y="3187723"/>
                </a:lnTo>
                <a:lnTo>
                  <a:pt x="1370225" y="3181532"/>
                </a:lnTo>
                <a:lnTo>
                  <a:pt x="1323926" y="3174020"/>
                </a:lnTo>
                <a:lnTo>
                  <a:pt x="1278080" y="3165206"/>
                </a:lnTo>
                <a:lnTo>
                  <a:pt x="1232706" y="3155110"/>
                </a:lnTo>
                <a:lnTo>
                  <a:pt x="1187825" y="3143752"/>
                </a:lnTo>
                <a:lnTo>
                  <a:pt x="1143456" y="3131152"/>
                </a:lnTo>
                <a:lnTo>
                  <a:pt x="1099620" y="3117329"/>
                </a:lnTo>
                <a:lnTo>
                  <a:pt x="1056337" y="3102304"/>
                </a:lnTo>
                <a:lnTo>
                  <a:pt x="1013625" y="3086096"/>
                </a:lnTo>
                <a:lnTo>
                  <a:pt x="971506" y="3068724"/>
                </a:lnTo>
                <a:lnTo>
                  <a:pt x="929999" y="3050210"/>
                </a:lnTo>
                <a:lnTo>
                  <a:pt x="889124" y="3030572"/>
                </a:lnTo>
                <a:lnTo>
                  <a:pt x="848900" y="3009830"/>
                </a:lnTo>
                <a:lnTo>
                  <a:pt x="809349" y="2988005"/>
                </a:lnTo>
                <a:lnTo>
                  <a:pt x="770489" y="2965115"/>
                </a:lnTo>
                <a:lnTo>
                  <a:pt x="732340" y="2941181"/>
                </a:lnTo>
                <a:lnTo>
                  <a:pt x="694923" y="2916223"/>
                </a:lnTo>
                <a:lnTo>
                  <a:pt x="658258" y="2890259"/>
                </a:lnTo>
                <a:lnTo>
                  <a:pt x="622363" y="2863311"/>
                </a:lnTo>
                <a:lnTo>
                  <a:pt x="587260" y="2835398"/>
                </a:lnTo>
                <a:lnTo>
                  <a:pt x="552968" y="2806540"/>
                </a:lnTo>
                <a:lnTo>
                  <a:pt x="519506" y="2776756"/>
                </a:lnTo>
                <a:lnTo>
                  <a:pt x="486896" y="2746067"/>
                </a:lnTo>
                <a:lnTo>
                  <a:pt x="455156" y="2714491"/>
                </a:lnTo>
                <a:lnTo>
                  <a:pt x="424306" y="2682050"/>
                </a:lnTo>
                <a:lnTo>
                  <a:pt x="394367" y="2648762"/>
                </a:lnTo>
                <a:lnTo>
                  <a:pt x="365359" y="2614648"/>
                </a:lnTo>
                <a:lnTo>
                  <a:pt x="337301" y="2579727"/>
                </a:lnTo>
                <a:lnTo>
                  <a:pt x="310213" y="2544019"/>
                </a:lnTo>
                <a:lnTo>
                  <a:pt x="284115" y="2507544"/>
                </a:lnTo>
                <a:lnTo>
                  <a:pt x="259027" y="2470322"/>
                </a:lnTo>
                <a:lnTo>
                  <a:pt x="234969" y="2432372"/>
                </a:lnTo>
                <a:lnTo>
                  <a:pt x="211960" y="2393715"/>
                </a:lnTo>
                <a:lnTo>
                  <a:pt x="190022" y="2354369"/>
                </a:lnTo>
                <a:lnTo>
                  <a:pt x="169173" y="2314356"/>
                </a:lnTo>
                <a:lnTo>
                  <a:pt x="149433" y="2273694"/>
                </a:lnTo>
                <a:lnTo>
                  <a:pt x="130822" y="2232404"/>
                </a:lnTo>
                <a:lnTo>
                  <a:pt x="113361" y="2190505"/>
                </a:lnTo>
                <a:lnTo>
                  <a:pt x="97069" y="2148017"/>
                </a:lnTo>
                <a:lnTo>
                  <a:pt x="81966" y="2104960"/>
                </a:lnTo>
                <a:lnTo>
                  <a:pt x="68072" y="2061354"/>
                </a:lnTo>
                <a:lnTo>
                  <a:pt x="55407" y="2017219"/>
                </a:lnTo>
                <a:lnTo>
                  <a:pt x="43991" y="1972573"/>
                </a:lnTo>
                <a:lnTo>
                  <a:pt x="33843" y="1927438"/>
                </a:lnTo>
                <a:lnTo>
                  <a:pt x="24983" y="1881833"/>
                </a:lnTo>
                <a:lnTo>
                  <a:pt x="17432" y="1835777"/>
                </a:lnTo>
                <a:lnTo>
                  <a:pt x="11209" y="1789291"/>
                </a:lnTo>
                <a:lnTo>
                  <a:pt x="6335" y="1742394"/>
                </a:lnTo>
                <a:lnTo>
                  <a:pt x="2829" y="1695106"/>
                </a:lnTo>
                <a:lnTo>
                  <a:pt x="710" y="1647448"/>
                </a:lnTo>
                <a:lnTo>
                  <a:pt x="0" y="1599438"/>
                </a:lnTo>
                <a:close/>
              </a:path>
            </a:pathLst>
          </a:custGeom>
          <a:ln w="2895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789426" y="4069537"/>
            <a:ext cx="282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16878" y="4093845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49773" y="2289810"/>
            <a:ext cx="0" cy="3816350"/>
          </a:xfrm>
          <a:custGeom>
            <a:avLst/>
            <a:gdLst/>
            <a:ahLst/>
            <a:cxnLst/>
            <a:rect l="l" t="t" r="r" b="b"/>
            <a:pathLst>
              <a:path h="3816350">
                <a:moveTo>
                  <a:pt x="0" y="0"/>
                </a:moveTo>
                <a:lnTo>
                  <a:pt x="0" y="3816350"/>
                </a:lnTo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95071" y="1271473"/>
            <a:ext cx="83902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固定，找点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，使得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△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ABC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是等腰三角形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，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在两圆一线上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40" y="297815"/>
            <a:ext cx="762825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dirty="0" smtClean="0">
                <a:solidFill>
                  <a:srgbClr val="007964"/>
                </a:solidFill>
              </a:rPr>
              <a:t>28.</a:t>
            </a:r>
            <a:r>
              <a:rPr sz="3600" dirty="0" smtClean="0">
                <a:solidFill>
                  <a:srgbClr val="007964"/>
                </a:solidFill>
              </a:rPr>
              <a:t>二次函数中直角三角形存在性模型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95071" y="1271473"/>
            <a:ext cx="83902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固定，找点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，使得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△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ABC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是等腰三角形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，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在一圆两线上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82390" y="4319778"/>
            <a:ext cx="1776730" cy="6350"/>
          </a:xfrm>
          <a:custGeom>
            <a:avLst/>
            <a:gdLst/>
            <a:ahLst/>
            <a:cxnLst/>
            <a:rect l="l" t="t" r="r" b="b"/>
            <a:pathLst>
              <a:path w="1776729" h="6350">
                <a:moveTo>
                  <a:pt x="0" y="6350"/>
                </a:moveTo>
                <a:lnTo>
                  <a:pt x="1776476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2390" y="3416046"/>
            <a:ext cx="1777364" cy="1769745"/>
          </a:xfrm>
          <a:custGeom>
            <a:avLst/>
            <a:gdLst/>
            <a:ahLst/>
            <a:cxnLst/>
            <a:rect l="l" t="t" r="r" b="b"/>
            <a:pathLst>
              <a:path w="1777364" h="1769745">
                <a:moveTo>
                  <a:pt x="0" y="884681"/>
                </a:moveTo>
                <a:lnTo>
                  <a:pt x="1314" y="836144"/>
                </a:lnTo>
                <a:lnTo>
                  <a:pt x="5213" y="788290"/>
                </a:lnTo>
                <a:lnTo>
                  <a:pt x="11628" y="741188"/>
                </a:lnTo>
                <a:lnTo>
                  <a:pt x="20491" y="694905"/>
                </a:lnTo>
                <a:lnTo>
                  <a:pt x="31735" y="649507"/>
                </a:lnTo>
                <a:lnTo>
                  <a:pt x="45293" y="605064"/>
                </a:lnTo>
                <a:lnTo>
                  <a:pt x="61096" y="561642"/>
                </a:lnTo>
                <a:lnTo>
                  <a:pt x="79076" y="519308"/>
                </a:lnTo>
                <a:lnTo>
                  <a:pt x="99166" y="478131"/>
                </a:lnTo>
                <a:lnTo>
                  <a:pt x="121299" y="438178"/>
                </a:lnTo>
                <a:lnTo>
                  <a:pt x="145405" y="399515"/>
                </a:lnTo>
                <a:lnTo>
                  <a:pt x="171419" y="362212"/>
                </a:lnTo>
                <a:lnTo>
                  <a:pt x="199272" y="326334"/>
                </a:lnTo>
                <a:lnTo>
                  <a:pt x="228895" y="291950"/>
                </a:lnTo>
                <a:lnTo>
                  <a:pt x="260223" y="259127"/>
                </a:lnTo>
                <a:lnTo>
                  <a:pt x="293185" y="227933"/>
                </a:lnTo>
                <a:lnTo>
                  <a:pt x="327717" y="198434"/>
                </a:lnTo>
                <a:lnTo>
                  <a:pt x="363748" y="170700"/>
                </a:lnTo>
                <a:lnTo>
                  <a:pt x="401212" y="144796"/>
                </a:lnTo>
                <a:lnTo>
                  <a:pt x="440040" y="120791"/>
                </a:lnTo>
                <a:lnTo>
                  <a:pt x="480166" y="98751"/>
                </a:lnTo>
                <a:lnTo>
                  <a:pt x="521521" y="78745"/>
                </a:lnTo>
                <a:lnTo>
                  <a:pt x="564038" y="60840"/>
                </a:lnTo>
                <a:lnTo>
                  <a:pt x="607649" y="45104"/>
                </a:lnTo>
                <a:lnTo>
                  <a:pt x="652286" y="31603"/>
                </a:lnTo>
                <a:lnTo>
                  <a:pt x="697881" y="20406"/>
                </a:lnTo>
                <a:lnTo>
                  <a:pt x="744367" y="11579"/>
                </a:lnTo>
                <a:lnTo>
                  <a:pt x="791676" y="5191"/>
                </a:lnTo>
                <a:lnTo>
                  <a:pt x="839740" y="1309"/>
                </a:lnTo>
                <a:lnTo>
                  <a:pt x="888492" y="0"/>
                </a:lnTo>
                <a:lnTo>
                  <a:pt x="937243" y="1309"/>
                </a:lnTo>
                <a:lnTo>
                  <a:pt x="985307" y="5191"/>
                </a:lnTo>
                <a:lnTo>
                  <a:pt x="1032616" y="11579"/>
                </a:lnTo>
                <a:lnTo>
                  <a:pt x="1079102" y="20406"/>
                </a:lnTo>
                <a:lnTo>
                  <a:pt x="1124697" y="31603"/>
                </a:lnTo>
                <a:lnTo>
                  <a:pt x="1169334" y="45104"/>
                </a:lnTo>
                <a:lnTo>
                  <a:pt x="1212945" y="60840"/>
                </a:lnTo>
                <a:lnTo>
                  <a:pt x="1255462" y="78745"/>
                </a:lnTo>
                <a:lnTo>
                  <a:pt x="1296817" y="98751"/>
                </a:lnTo>
                <a:lnTo>
                  <a:pt x="1336943" y="120791"/>
                </a:lnTo>
                <a:lnTo>
                  <a:pt x="1375771" y="144796"/>
                </a:lnTo>
                <a:lnTo>
                  <a:pt x="1413235" y="170700"/>
                </a:lnTo>
                <a:lnTo>
                  <a:pt x="1449266" y="198434"/>
                </a:lnTo>
                <a:lnTo>
                  <a:pt x="1483798" y="227933"/>
                </a:lnTo>
                <a:lnTo>
                  <a:pt x="1516761" y="259127"/>
                </a:lnTo>
                <a:lnTo>
                  <a:pt x="1548088" y="291950"/>
                </a:lnTo>
                <a:lnTo>
                  <a:pt x="1577711" y="326334"/>
                </a:lnTo>
                <a:lnTo>
                  <a:pt x="1605564" y="362212"/>
                </a:lnTo>
                <a:lnTo>
                  <a:pt x="1631578" y="399515"/>
                </a:lnTo>
                <a:lnTo>
                  <a:pt x="1655684" y="438178"/>
                </a:lnTo>
                <a:lnTo>
                  <a:pt x="1677817" y="478131"/>
                </a:lnTo>
                <a:lnTo>
                  <a:pt x="1697907" y="519308"/>
                </a:lnTo>
                <a:lnTo>
                  <a:pt x="1715887" y="561642"/>
                </a:lnTo>
                <a:lnTo>
                  <a:pt x="1731690" y="605064"/>
                </a:lnTo>
                <a:lnTo>
                  <a:pt x="1745248" y="649507"/>
                </a:lnTo>
                <a:lnTo>
                  <a:pt x="1756492" y="694905"/>
                </a:lnTo>
                <a:lnTo>
                  <a:pt x="1765355" y="741188"/>
                </a:lnTo>
                <a:lnTo>
                  <a:pt x="1771770" y="788290"/>
                </a:lnTo>
                <a:lnTo>
                  <a:pt x="1775669" y="836144"/>
                </a:lnTo>
                <a:lnTo>
                  <a:pt x="1776984" y="884681"/>
                </a:lnTo>
                <a:lnTo>
                  <a:pt x="1775669" y="933219"/>
                </a:lnTo>
                <a:lnTo>
                  <a:pt x="1771770" y="981073"/>
                </a:lnTo>
                <a:lnTo>
                  <a:pt x="1765355" y="1028175"/>
                </a:lnTo>
                <a:lnTo>
                  <a:pt x="1756492" y="1074458"/>
                </a:lnTo>
                <a:lnTo>
                  <a:pt x="1745248" y="1119856"/>
                </a:lnTo>
                <a:lnTo>
                  <a:pt x="1731690" y="1164299"/>
                </a:lnTo>
                <a:lnTo>
                  <a:pt x="1715887" y="1207721"/>
                </a:lnTo>
                <a:lnTo>
                  <a:pt x="1697907" y="1250055"/>
                </a:lnTo>
                <a:lnTo>
                  <a:pt x="1677817" y="1291232"/>
                </a:lnTo>
                <a:lnTo>
                  <a:pt x="1655684" y="1331185"/>
                </a:lnTo>
                <a:lnTo>
                  <a:pt x="1631578" y="1369848"/>
                </a:lnTo>
                <a:lnTo>
                  <a:pt x="1605564" y="1407151"/>
                </a:lnTo>
                <a:lnTo>
                  <a:pt x="1577711" y="1443029"/>
                </a:lnTo>
                <a:lnTo>
                  <a:pt x="1548088" y="1477413"/>
                </a:lnTo>
                <a:lnTo>
                  <a:pt x="1516760" y="1510236"/>
                </a:lnTo>
                <a:lnTo>
                  <a:pt x="1483798" y="1541430"/>
                </a:lnTo>
                <a:lnTo>
                  <a:pt x="1449266" y="1570929"/>
                </a:lnTo>
                <a:lnTo>
                  <a:pt x="1413235" y="1598663"/>
                </a:lnTo>
                <a:lnTo>
                  <a:pt x="1375771" y="1624567"/>
                </a:lnTo>
                <a:lnTo>
                  <a:pt x="1336943" y="1648572"/>
                </a:lnTo>
                <a:lnTo>
                  <a:pt x="1296817" y="1670612"/>
                </a:lnTo>
                <a:lnTo>
                  <a:pt x="1255462" y="1690618"/>
                </a:lnTo>
                <a:lnTo>
                  <a:pt x="1212945" y="1708523"/>
                </a:lnTo>
                <a:lnTo>
                  <a:pt x="1169334" y="1724259"/>
                </a:lnTo>
                <a:lnTo>
                  <a:pt x="1124697" y="1737760"/>
                </a:lnTo>
                <a:lnTo>
                  <a:pt x="1079102" y="1748957"/>
                </a:lnTo>
                <a:lnTo>
                  <a:pt x="1032616" y="1757784"/>
                </a:lnTo>
                <a:lnTo>
                  <a:pt x="985307" y="1764172"/>
                </a:lnTo>
                <a:lnTo>
                  <a:pt x="937243" y="1768054"/>
                </a:lnTo>
                <a:lnTo>
                  <a:pt x="888492" y="1769364"/>
                </a:lnTo>
                <a:lnTo>
                  <a:pt x="839740" y="1768054"/>
                </a:lnTo>
                <a:lnTo>
                  <a:pt x="791676" y="1764172"/>
                </a:lnTo>
                <a:lnTo>
                  <a:pt x="744367" y="1757784"/>
                </a:lnTo>
                <a:lnTo>
                  <a:pt x="697881" y="1748957"/>
                </a:lnTo>
                <a:lnTo>
                  <a:pt x="652286" y="1737760"/>
                </a:lnTo>
                <a:lnTo>
                  <a:pt x="607649" y="1724259"/>
                </a:lnTo>
                <a:lnTo>
                  <a:pt x="564038" y="1708523"/>
                </a:lnTo>
                <a:lnTo>
                  <a:pt x="521521" y="1690618"/>
                </a:lnTo>
                <a:lnTo>
                  <a:pt x="480166" y="1670612"/>
                </a:lnTo>
                <a:lnTo>
                  <a:pt x="440040" y="1648572"/>
                </a:lnTo>
                <a:lnTo>
                  <a:pt x="401212" y="1624567"/>
                </a:lnTo>
                <a:lnTo>
                  <a:pt x="363748" y="1598663"/>
                </a:lnTo>
                <a:lnTo>
                  <a:pt x="327717" y="1570929"/>
                </a:lnTo>
                <a:lnTo>
                  <a:pt x="293185" y="1541430"/>
                </a:lnTo>
                <a:lnTo>
                  <a:pt x="260222" y="1510236"/>
                </a:lnTo>
                <a:lnTo>
                  <a:pt x="228895" y="1477413"/>
                </a:lnTo>
                <a:lnTo>
                  <a:pt x="199272" y="1443029"/>
                </a:lnTo>
                <a:lnTo>
                  <a:pt x="171419" y="1407151"/>
                </a:lnTo>
                <a:lnTo>
                  <a:pt x="145405" y="1369848"/>
                </a:lnTo>
                <a:lnTo>
                  <a:pt x="121299" y="1331185"/>
                </a:lnTo>
                <a:lnTo>
                  <a:pt x="99166" y="1291232"/>
                </a:lnTo>
                <a:lnTo>
                  <a:pt x="79076" y="1250055"/>
                </a:lnTo>
                <a:lnTo>
                  <a:pt x="61096" y="1207721"/>
                </a:lnTo>
                <a:lnTo>
                  <a:pt x="45293" y="1164299"/>
                </a:lnTo>
                <a:lnTo>
                  <a:pt x="31735" y="1119856"/>
                </a:lnTo>
                <a:lnTo>
                  <a:pt x="20491" y="1074458"/>
                </a:lnTo>
                <a:lnTo>
                  <a:pt x="11628" y="1028175"/>
                </a:lnTo>
                <a:lnTo>
                  <a:pt x="5213" y="981073"/>
                </a:lnTo>
                <a:lnTo>
                  <a:pt x="1314" y="933219"/>
                </a:lnTo>
                <a:lnTo>
                  <a:pt x="0" y="884681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09898" y="4088638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37605" y="4112209"/>
            <a:ext cx="282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82390" y="2254757"/>
            <a:ext cx="0" cy="3857625"/>
          </a:xfrm>
          <a:custGeom>
            <a:avLst/>
            <a:gdLst/>
            <a:ahLst/>
            <a:cxnLst/>
            <a:rect l="l" t="t" r="r" b="b"/>
            <a:pathLst>
              <a:path h="3857625">
                <a:moveTo>
                  <a:pt x="0" y="0"/>
                </a:moveTo>
                <a:lnTo>
                  <a:pt x="0" y="3857625"/>
                </a:lnTo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659373" y="2254757"/>
            <a:ext cx="12700" cy="3857625"/>
          </a:xfrm>
          <a:custGeom>
            <a:avLst/>
            <a:gdLst/>
            <a:ahLst/>
            <a:cxnLst/>
            <a:rect l="l" t="t" r="r" b="b"/>
            <a:pathLst>
              <a:path w="12700" h="3857625">
                <a:moveTo>
                  <a:pt x="0" y="0"/>
                </a:moveTo>
                <a:lnTo>
                  <a:pt x="12700" y="3857625"/>
                </a:lnTo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57244" y="4075176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348" y="0"/>
                </a:lnTo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10228" y="4084320"/>
            <a:ext cx="0" cy="247650"/>
          </a:xfrm>
          <a:custGeom>
            <a:avLst/>
            <a:gdLst/>
            <a:ahLst/>
            <a:cxnLst/>
            <a:rect l="l" t="t" r="r" b="b"/>
            <a:pathLst>
              <a:path h="247650">
                <a:moveTo>
                  <a:pt x="0" y="0"/>
                </a:moveTo>
                <a:lnTo>
                  <a:pt x="0" y="247395"/>
                </a:lnTo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393435" y="4067555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252349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393435" y="4076700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919"/>
                </a:lnTo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920" y="540385"/>
            <a:ext cx="770763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dirty="0" smtClean="0">
                <a:solidFill>
                  <a:srgbClr val="007964"/>
                </a:solidFill>
              </a:rPr>
              <a:t>29.</a:t>
            </a:r>
            <a:r>
              <a:rPr sz="3600" dirty="0" smtClean="0">
                <a:solidFill>
                  <a:srgbClr val="007964"/>
                </a:solidFill>
              </a:rPr>
              <a:t>二次函数中平行四边形存在性模型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3774185" y="3525773"/>
            <a:ext cx="2190115" cy="1080770"/>
          </a:xfrm>
          <a:custGeom>
            <a:avLst/>
            <a:gdLst/>
            <a:ahLst/>
            <a:cxnLst/>
            <a:rect l="l" t="t" r="r" b="b"/>
            <a:pathLst>
              <a:path w="2190115" h="1080770">
                <a:moveTo>
                  <a:pt x="0" y="1080515"/>
                </a:moveTo>
                <a:lnTo>
                  <a:pt x="1630426" y="0"/>
                </a:lnTo>
                <a:lnTo>
                  <a:pt x="2189988" y="1080515"/>
                </a:lnTo>
                <a:lnTo>
                  <a:pt x="0" y="1080515"/>
                </a:lnTo>
                <a:close/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36540" y="3097148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52524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0496" y="4547107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52524"/>
                </a:solidFill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8435" y="4530344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52524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3438" y="3525773"/>
            <a:ext cx="4345305" cy="0"/>
          </a:xfrm>
          <a:custGeom>
            <a:avLst/>
            <a:gdLst/>
            <a:ahLst/>
            <a:cxnLst/>
            <a:rect l="l" t="t" r="r" b="b"/>
            <a:pathLst>
              <a:path w="4345305">
                <a:moveTo>
                  <a:pt x="0" y="0"/>
                </a:moveTo>
                <a:lnTo>
                  <a:pt x="4345051" y="0"/>
                </a:lnTo>
              </a:path>
            </a:pathLst>
          </a:custGeom>
          <a:ln w="28956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1697" y="3542538"/>
            <a:ext cx="3054350" cy="2130425"/>
          </a:xfrm>
          <a:custGeom>
            <a:avLst/>
            <a:gdLst/>
            <a:ahLst/>
            <a:cxnLst/>
            <a:rect l="l" t="t" r="r" b="b"/>
            <a:pathLst>
              <a:path w="3054350" h="2130425">
                <a:moveTo>
                  <a:pt x="0" y="2130425"/>
                </a:moveTo>
                <a:lnTo>
                  <a:pt x="3054350" y="0"/>
                </a:lnTo>
              </a:path>
            </a:pathLst>
          </a:custGeom>
          <a:ln w="28956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23438" y="3533394"/>
            <a:ext cx="1295400" cy="2138680"/>
          </a:xfrm>
          <a:custGeom>
            <a:avLst/>
            <a:gdLst/>
            <a:ahLst/>
            <a:cxnLst/>
            <a:rect l="l" t="t" r="r" b="b"/>
            <a:pathLst>
              <a:path w="1295400" h="2138679">
                <a:moveTo>
                  <a:pt x="1295400" y="2138362"/>
                </a:moveTo>
                <a:lnTo>
                  <a:pt x="0" y="0"/>
                </a:lnTo>
              </a:path>
            </a:pathLst>
          </a:custGeom>
          <a:ln w="28956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09900" y="3464052"/>
            <a:ext cx="225552" cy="16916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344923" y="5579364"/>
            <a:ext cx="225551" cy="169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354823" y="3464052"/>
            <a:ext cx="225551" cy="1691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801873" y="3086227"/>
            <a:ext cx="358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252524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252524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03597" y="5771184"/>
            <a:ext cx="358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252524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252524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98206" y="3064002"/>
            <a:ext cx="358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252524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252524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4727" y="1616709"/>
            <a:ext cx="8569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固定，找点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，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使</a:t>
            </a:r>
            <a:r>
              <a:rPr sz="2400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得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spc="4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四点组成平行四边形</a:t>
            </a:r>
            <a:endParaRPr sz="24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920" y="540385"/>
            <a:ext cx="85902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dirty="0" smtClean="0">
                <a:solidFill>
                  <a:srgbClr val="007964"/>
                </a:solidFill>
              </a:rPr>
              <a:t>30.</a:t>
            </a:r>
            <a:r>
              <a:rPr sz="3600" dirty="0" smtClean="0">
                <a:solidFill>
                  <a:srgbClr val="007964"/>
                </a:solidFill>
              </a:rPr>
              <a:t>二次函数中平行四边形存在性模型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744727" y="1616709"/>
            <a:ext cx="8678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固定，找点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400" spc="-5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，使得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、</a:t>
            </a:r>
            <a:r>
              <a:rPr sz="2400" spc="9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四点组成平行四边形</a:t>
            </a:r>
            <a:endParaRPr sz="2400">
              <a:latin typeface="微软雅黑" charset="-122"/>
              <a:cs typeface="微软雅黑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35073" y="3923538"/>
            <a:ext cx="1776730" cy="6350"/>
          </a:xfrm>
          <a:custGeom>
            <a:avLst/>
            <a:gdLst/>
            <a:ahLst/>
            <a:cxnLst/>
            <a:rect l="l" t="t" r="r" b="b"/>
            <a:pathLst>
              <a:path w="1776729" h="6350">
                <a:moveTo>
                  <a:pt x="0" y="6350"/>
                </a:moveTo>
                <a:lnTo>
                  <a:pt x="1776476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61694" y="3691890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9146" y="3715639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9016" y="2494914"/>
            <a:ext cx="1955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当</a:t>
            </a:r>
            <a:r>
              <a:rPr sz="2800" b="1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AB</a:t>
            </a: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为边时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198870" y="4196334"/>
            <a:ext cx="1776730" cy="6350"/>
          </a:xfrm>
          <a:custGeom>
            <a:avLst/>
            <a:gdLst/>
            <a:ahLst/>
            <a:cxnLst/>
            <a:rect l="l" t="t" r="r" b="b"/>
            <a:pathLst>
              <a:path w="1776729" h="6350">
                <a:moveTo>
                  <a:pt x="0" y="6350"/>
                </a:moveTo>
                <a:lnTo>
                  <a:pt x="1776349" y="0"/>
                </a:lnTo>
              </a:path>
            </a:pathLst>
          </a:custGeom>
          <a:ln w="38100">
            <a:solidFill>
              <a:srgbClr val="2525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826378" y="3964940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53831" y="3988689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61694" y="5646521"/>
            <a:ext cx="3185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C</a:t>
            </a:r>
            <a:r>
              <a:rPr sz="2800" b="1" spc="-1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D</a:t>
            </a:r>
            <a:r>
              <a:rPr sz="2800" b="1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与</a:t>
            </a:r>
            <a:r>
              <a:rPr sz="2800" b="1" spc="-1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AB</a:t>
            </a:r>
            <a:r>
              <a:rPr sz="2800" b="1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平行且相等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66688" y="3343655"/>
            <a:ext cx="1656080" cy="1744980"/>
          </a:xfrm>
          <a:custGeom>
            <a:avLst/>
            <a:gdLst/>
            <a:ahLst/>
            <a:cxnLst/>
            <a:rect l="l" t="t" r="r" b="b"/>
            <a:pathLst>
              <a:path w="1656079" h="1744979">
                <a:moveTo>
                  <a:pt x="0" y="0"/>
                </a:moveTo>
                <a:lnTo>
                  <a:pt x="1655698" y="1744853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532501" y="4830974"/>
            <a:ext cx="2830195" cy="1267460"/>
          </a:xfrm>
          <a:prstGeom prst="rect">
            <a:avLst/>
          </a:prstGeom>
        </p:spPr>
        <p:txBody>
          <a:bodyPr vert="horz" wrap="square" lIns="0" tIns="207010" rIns="0" bIns="0" rtlCol="0">
            <a:spAutoFit/>
          </a:bodyPr>
          <a:lstStyle/>
          <a:p>
            <a:pPr marR="248920" algn="r">
              <a:lnSpc>
                <a:spcPct val="100000"/>
              </a:lnSpc>
              <a:spcBef>
                <a:spcPts val="1630"/>
              </a:spcBef>
            </a:pPr>
            <a:r>
              <a:rPr sz="2800" b="1" spc="-5" dirty="0">
                <a:solidFill>
                  <a:srgbClr val="00AF50"/>
                </a:solidFill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sz="2800" b="1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C</a:t>
            </a:r>
            <a:r>
              <a:rPr sz="2800" b="1" spc="-1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D</a:t>
            </a:r>
            <a:r>
              <a:rPr sz="2800" b="1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与</a:t>
            </a:r>
            <a:r>
              <a:rPr sz="2800" b="1" spc="-1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AB</a:t>
            </a:r>
            <a:r>
              <a:rPr sz="2800" b="1" spc="-5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互相平分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72227" y="2392578"/>
            <a:ext cx="2310130" cy="108267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800" b="1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AB</a:t>
            </a: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为对角线时</a:t>
            </a:r>
            <a:endParaRPr sz="2800">
              <a:latin typeface="微软雅黑" charset="-122"/>
              <a:cs typeface="微软雅黑" charset="-122"/>
            </a:endParaRPr>
          </a:p>
          <a:p>
            <a:pPr marL="568325">
              <a:lnSpc>
                <a:spcPct val="100000"/>
              </a:lnSpc>
              <a:spcBef>
                <a:spcPts val="800"/>
              </a:spcBef>
            </a:pPr>
            <a:r>
              <a:rPr sz="2800" b="1" spc="-5" dirty="0">
                <a:solidFill>
                  <a:srgbClr val="00AF50"/>
                </a:solidFill>
                <a:latin typeface="Arial"/>
                <a:cs typeface="Arial"/>
              </a:rPr>
              <a:t>C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50185" y="4517897"/>
            <a:ext cx="1776730" cy="6350"/>
          </a:xfrm>
          <a:custGeom>
            <a:avLst/>
            <a:gdLst/>
            <a:ahLst/>
            <a:cxnLst/>
            <a:rect l="l" t="t" r="r" b="b"/>
            <a:pathLst>
              <a:path w="1776729" h="6350">
                <a:moveTo>
                  <a:pt x="0" y="6350"/>
                </a:moveTo>
                <a:lnTo>
                  <a:pt x="1776476" y="0"/>
                </a:lnTo>
              </a:path>
            </a:pathLst>
          </a:custGeom>
          <a:ln w="3810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877695" y="4285615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AF50"/>
                </a:solidFill>
                <a:latin typeface="Arial"/>
                <a:cs typeface="Arial"/>
              </a:rPr>
              <a:t>C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05402" y="4309059"/>
            <a:ext cx="282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AF50"/>
                </a:solidFill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928104" y="4044696"/>
            <a:ext cx="314325" cy="338455"/>
          </a:xfrm>
          <a:custGeom>
            <a:avLst/>
            <a:gdLst/>
            <a:ahLst/>
            <a:cxnLst/>
            <a:rect l="l" t="t" r="r" b="b"/>
            <a:pathLst>
              <a:path w="314325" h="338454">
                <a:moveTo>
                  <a:pt x="156972" y="0"/>
                </a:moveTo>
                <a:lnTo>
                  <a:pt x="115226" y="6039"/>
                </a:lnTo>
                <a:lnTo>
                  <a:pt x="77724" y="23085"/>
                </a:lnTo>
                <a:lnTo>
                  <a:pt x="45958" y="49529"/>
                </a:lnTo>
                <a:lnTo>
                  <a:pt x="21420" y="83763"/>
                </a:lnTo>
                <a:lnTo>
                  <a:pt x="5603" y="124177"/>
                </a:lnTo>
                <a:lnTo>
                  <a:pt x="0" y="169163"/>
                </a:lnTo>
                <a:lnTo>
                  <a:pt x="5603" y="214150"/>
                </a:lnTo>
                <a:lnTo>
                  <a:pt x="21420" y="254564"/>
                </a:lnTo>
                <a:lnTo>
                  <a:pt x="45958" y="288797"/>
                </a:lnTo>
                <a:lnTo>
                  <a:pt x="77724" y="315242"/>
                </a:lnTo>
                <a:lnTo>
                  <a:pt x="115226" y="332288"/>
                </a:lnTo>
                <a:lnTo>
                  <a:pt x="156972" y="338327"/>
                </a:lnTo>
                <a:lnTo>
                  <a:pt x="198717" y="332288"/>
                </a:lnTo>
                <a:lnTo>
                  <a:pt x="236220" y="315242"/>
                </a:lnTo>
                <a:lnTo>
                  <a:pt x="267985" y="288797"/>
                </a:lnTo>
                <a:lnTo>
                  <a:pt x="292523" y="254564"/>
                </a:lnTo>
                <a:lnTo>
                  <a:pt x="308340" y="214150"/>
                </a:lnTo>
                <a:lnTo>
                  <a:pt x="313944" y="169163"/>
                </a:lnTo>
                <a:lnTo>
                  <a:pt x="308340" y="124177"/>
                </a:lnTo>
                <a:lnTo>
                  <a:pt x="292523" y="83763"/>
                </a:lnTo>
                <a:lnTo>
                  <a:pt x="267985" y="49529"/>
                </a:lnTo>
                <a:lnTo>
                  <a:pt x="236220" y="23085"/>
                </a:lnTo>
                <a:lnTo>
                  <a:pt x="198717" y="6039"/>
                </a:lnTo>
                <a:lnTo>
                  <a:pt x="15697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928104" y="4044696"/>
            <a:ext cx="314325" cy="338455"/>
          </a:xfrm>
          <a:custGeom>
            <a:avLst/>
            <a:gdLst/>
            <a:ahLst/>
            <a:cxnLst/>
            <a:rect l="l" t="t" r="r" b="b"/>
            <a:pathLst>
              <a:path w="314325" h="338454">
                <a:moveTo>
                  <a:pt x="0" y="169163"/>
                </a:moveTo>
                <a:lnTo>
                  <a:pt x="5603" y="124177"/>
                </a:lnTo>
                <a:lnTo>
                  <a:pt x="21420" y="83763"/>
                </a:lnTo>
                <a:lnTo>
                  <a:pt x="45958" y="49529"/>
                </a:lnTo>
                <a:lnTo>
                  <a:pt x="77724" y="23085"/>
                </a:lnTo>
                <a:lnTo>
                  <a:pt x="115226" y="6039"/>
                </a:lnTo>
                <a:lnTo>
                  <a:pt x="156972" y="0"/>
                </a:lnTo>
                <a:lnTo>
                  <a:pt x="198717" y="6039"/>
                </a:lnTo>
                <a:lnTo>
                  <a:pt x="236220" y="23085"/>
                </a:lnTo>
                <a:lnTo>
                  <a:pt x="267985" y="49529"/>
                </a:lnTo>
                <a:lnTo>
                  <a:pt x="292523" y="83763"/>
                </a:lnTo>
                <a:lnTo>
                  <a:pt x="308340" y="124177"/>
                </a:lnTo>
                <a:lnTo>
                  <a:pt x="313944" y="169163"/>
                </a:lnTo>
                <a:lnTo>
                  <a:pt x="308340" y="214150"/>
                </a:lnTo>
                <a:lnTo>
                  <a:pt x="292523" y="254564"/>
                </a:lnTo>
                <a:lnTo>
                  <a:pt x="267985" y="288797"/>
                </a:lnTo>
                <a:lnTo>
                  <a:pt x="236220" y="315242"/>
                </a:lnTo>
                <a:lnTo>
                  <a:pt x="198717" y="332288"/>
                </a:lnTo>
                <a:lnTo>
                  <a:pt x="156972" y="338327"/>
                </a:lnTo>
                <a:lnTo>
                  <a:pt x="115226" y="332288"/>
                </a:lnTo>
                <a:lnTo>
                  <a:pt x="77724" y="315242"/>
                </a:lnTo>
                <a:lnTo>
                  <a:pt x="45958" y="288797"/>
                </a:lnTo>
                <a:lnTo>
                  <a:pt x="21420" y="254564"/>
                </a:lnTo>
                <a:lnTo>
                  <a:pt x="5603" y="214150"/>
                </a:lnTo>
                <a:lnTo>
                  <a:pt x="0" y="169163"/>
                </a:lnTo>
                <a:close/>
              </a:path>
            </a:pathLst>
          </a:custGeom>
          <a:ln w="1219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5111" y="3058855"/>
            <a:ext cx="2378075" cy="0"/>
          </a:xfrm>
          <a:custGeom>
            <a:avLst/>
            <a:gdLst/>
            <a:ahLst/>
            <a:cxnLst/>
            <a:rect l="l" t="t" r="r" b="b"/>
            <a:pathLst>
              <a:path w="2378075">
                <a:moveTo>
                  <a:pt x="0" y="0"/>
                </a:moveTo>
                <a:lnTo>
                  <a:pt x="0" y="0"/>
                </a:lnTo>
                <a:lnTo>
                  <a:pt x="2377714" y="0"/>
                </a:lnTo>
              </a:path>
            </a:pathLst>
          </a:custGeom>
          <a:ln w="382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53197" y="2244186"/>
            <a:ext cx="662305" cy="814705"/>
          </a:xfrm>
          <a:custGeom>
            <a:avLst/>
            <a:gdLst/>
            <a:ahLst/>
            <a:cxnLst/>
            <a:rect l="l" t="t" r="r" b="b"/>
            <a:pathLst>
              <a:path w="662305" h="814705">
                <a:moveTo>
                  <a:pt x="661913" y="814669"/>
                </a:moveTo>
                <a:lnTo>
                  <a:pt x="661913" y="814669"/>
                </a:lnTo>
                <a:lnTo>
                  <a:pt x="0" y="0"/>
                </a:lnTo>
              </a:path>
            </a:pathLst>
          </a:custGeom>
          <a:ln w="3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3197" y="2244186"/>
            <a:ext cx="572770" cy="1757680"/>
          </a:xfrm>
          <a:custGeom>
            <a:avLst/>
            <a:gdLst/>
            <a:ahLst/>
            <a:cxnLst/>
            <a:rect l="l" t="t" r="r" b="b"/>
            <a:pathLst>
              <a:path w="572769" h="1757679">
                <a:moveTo>
                  <a:pt x="0" y="0"/>
                </a:moveTo>
                <a:lnTo>
                  <a:pt x="0" y="0"/>
                </a:lnTo>
                <a:lnTo>
                  <a:pt x="572260" y="1757278"/>
                </a:lnTo>
              </a:path>
            </a:pathLst>
          </a:custGeom>
          <a:ln w="381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25457" y="4001464"/>
            <a:ext cx="2518410" cy="0"/>
          </a:xfrm>
          <a:custGeom>
            <a:avLst/>
            <a:gdLst/>
            <a:ahLst/>
            <a:cxnLst/>
            <a:rect l="l" t="t" r="r" b="b"/>
            <a:pathLst>
              <a:path w="2518410">
                <a:moveTo>
                  <a:pt x="0" y="0"/>
                </a:moveTo>
                <a:lnTo>
                  <a:pt x="0" y="0"/>
                </a:lnTo>
                <a:lnTo>
                  <a:pt x="2517967" y="0"/>
                </a:lnTo>
              </a:path>
            </a:pathLst>
          </a:custGeom>
          <a:ln w="382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96028" y="3039758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19082" y="0"/>
                </a:moveTo>
                <a:lnTo>
                  <a:pt x="11676" y="1506"/>
                </a:lnTo>
                <a:lnTo>
                  <a:pt x="5608" y="5609"/>
                </a:lnTo>
                <a:lnTo>
                  <a:pt x="1506" y="11681"/>
                </a:lnTo>
                <a:lnTo>
                  <a:pt x="0" y="19096"/>
                </a:lnTo>
                <a:lnTo>
                  <a:pt x="1506" y="26513"/>
                </a:lnTo>
                <a:lnTo>
                  <a:pt x="5608" y="32590"/>
                </a:lnTo>
                <a:lnTo>
                  <a:pt x="11676" y="36697"/>
                </a:lnTo>
                <a:lnTo>
                  <a:pt x="19082" y="38206"/>
                </a:lnTo>
                <a:lnTo>
                  <a:pt x="26486" y="36697"/>
                </a:lnTo>
                <a:lnTo>
                  <a:pt x="32550" y="32590"/>
                </a:lnTo>
                <a:lnTo>
                  <a:pt x="36647" y="26513"/>
                </a:lnTo>
                <a:lnTo>
                  <a:pt x="38152" y="19096"/>
                </a:lnTo>
                <a:lnTo>
                  <a:pt x="36647" y="11681"/>
                </a:lnTo>
                <a:lnTo>
                  <a:pt x="32550" y="5609"/>
                </a:lnTo>
                <a:lnTo>
                  <a:pt x="26486" y="1506"/>
                </a:lnTo>
                <a:lnTo>
                  <a:pt x="190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73755" y="3039758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5" h="38735">
                <a:moveTo>
                  <a:pt x="19069" y="0"/>
                </a:moveTo>
                <a:lnTo>
                  <a:pt x="11692" y="1506"/>
                </a:lnTo>
                <a:lnTo>
                  <a:pt x="5625" y="5609"/>
                </a:lnTo>
                <a:lnTo>
                  <a:pt x="1513" y="11681"/>
                </a:lnTo>
                <a:lnTo>
                  <a:pt x="0" y="19096"/>
                </a:lnTo>
                <a:lnTo>
                  <a:pt x="1513" y="26513"/>
                </a:lnTo>
                <a:lnTo>
                  <a:pt x="5625" y="32590"/>
                </a:lnTo>
                <a:lnTo>
                  <a:pt x="11692" y="36697"/>
                </a:lnTo>
                <a:lnTo>
                  <a:pt x="19069" y="38206"/>
                </a:lnTo>
                <a:lnTo>
                  <a:pt x="26501" y="36697"/>
                </a:lnTo>
                <a:lnTo>
                  <a:pt x="32561" y="32590"/>
                </a:lnTo>
                <a:lnTo>
                  <a:pt x="36643" y="26513"/>
                </a:lnTo>
                <a:lnTo>
                  <a:pt x="38139" y="19096"/>
                </a:lnTo>
                <a:lnTo>
                  <a:pt x="36643" y="11681"/>
                </a:lnTo>
                <a:lnTo>
                  <a:pt x="32561" y="5609"/>
                </a:lnTo>
                <a:lnTo>
                  <a:pt x="26501" y="1506"/>
                </a:lnTo>
                <a:lnTo>
                  <a:pt x="190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4121" y="2225089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19076" y="0"/>
                </a:moveTo>
                <a:lnTo>
                  <a:pt x="11669" y="1515"/>
                </a:lnTo>
                <a:lnTo>
                  <a:pt x="5603" y="5633"/>
                </a:lnTo>
                <a:lnTo>
                  <a:pt x="1505" y="11708"/>
                </a:lnTo>
                <a:lnTo>
                  <a:pt x="0" y="19096"/>
                </a:lnTo>
                <a:lnTo>
                  <a:pt x="1505" y="26538"/>
                </a:lnTo>
                <a:lnTo>
                  <a:pt x="5603" y="32607"/>
                </a:lnTo>
                <a:lnTo>
                  <a:pt x="11669" y="36695"/>
                </a:lnTo>
                <a:lnTo>
                  <a:pt x="19076" y="38193"/>
                </a:lnTo>
                <a:lnTo>
                  <a:pt x="26882" y="36695"/>
                </a:lnTo>
                <a:lnTo>
                  <a:pt x="32901" y="32607"/>
                </a:lnTo>
                <a:lnTo>
                  <a:pt x="36775" y="26538"/>
                </a:lnTo>
                <a:lnTo>
                  <a:pt x="38146" y="19096"/>
                </a:lnTo>
                <a:lnTo>
                  <a:pt x="36775" y="11708"/>
                </a:lnTo>
                <a:lnTo>
                  <a:pt x="32901" y="5633"/>
                </a:lnTo>
                <a:lnTo>
                  <a:pt x="26882" y="1515"/>
                </a:lnTo>
                <a:lnTo>
                  <a:pt x="190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06374" y="3982363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19082" y="0"/>
                </a:moveTo>
                <a:lnTo>
                  <a:pt x="11676" y="1506"/>
                </a:lnTo>
                <a:lnTo>
                  <a:pt x="5608" y="5610"/>
                </a:lnTo>
                <a:lnTo>
                  <a:pt x="1506" y="11683"/>
                </a:lnTo>
                <a:lnTo>
                  <a:pt x="0" y="19100"/>
                </a:lnTo>
                <a:lnTo>
                  <a:pt x="1506" y="26517"/>
                </a:lnTo>
                <a:lnTo>
                  <a:pt x="5608" y="32590"/>
                </a:lnTo>
                <a:lnTo>
                  <a:pt x="11676" y="36694"/>
                </a:lnTo>
                <a:lnTo>
                  <a:pt x="19082" y="38201"/>
                </a:lnTo>
                <a:lnTo>
                  <a:pt x="26889" y="36694"/>
                </a:lnTo>
                <a:lnTo>
                  <a:pt x="32908" y="32590"/>
                </a:lnTo>
                <a:lnTo>
                  <a:pt x="36781" y="26517"/>
                </a:lnTo>
                <a:lnTo>
                  <a:pt x="38152" y="19100"/>
                </a:lnTo>
                <a:lnTo>
                  <a:pt x="36781" y="11683"/>
                </a:lnTo>
                <a:lnTo>
                  <a:pt x="32908" y="5610"/>
                </a:lnTo>
                <a:lnTo>
                  <a:pt x="26889" y="1506"/>
                </a:lnTo>
                <a:lnTo>
                  <a:pt x="190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24354" y="3982363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5" h="38735">
                <a:moveTo>
                  <a:pt x="19069" y="0"/>
                </a:moveTo>
                <a:lnTo>
                  <a:pt x="11638" y="1506"/>
                </a:lnTo>
                <a:lnTo>
                  <a:pt x="5577" y="5610"/>
                </a:lnTo>
                <a:lnTo>
                  <a:pt x="1495" y="11683"/>
                </a:lnTo>
                <a:lnTo>
                  <a:pt x="0" y="19100"/>
                </a:lnTo>
                <a:lnTo>
                  <a:pt x="1495" y="26517"/>
                </a:lnTo>
                <a:lnTo>
                  <a:pt x="5577" y="32590"/>
                </a:lnTo>
                <a:lnTo>
                  <a:pt x="11638" y="36694"/>
                </a:lnTo>
                <a:lnTo>
                  <a:pt x="19069" y="38201"/>
                </a:lnTo>
                <a:lnTo>
                  <a:pt x="26876" y="36694"/>
                </a:lnTo>
                <a:lnTo>
                  <a:pt x="32895" y="32590"/>
                </a:lnTo>
                <a:lnTo>
                  <a:pt x="36769" y="26517"/>
                </a:lnTo>
                <a:lnTo>
                  <a:pt x="38139" y="19100"/>
                </a:lnTo>
                <a:lnTo>
                  <a:pt x="36769" y="11683"/>
                </a:lnTo>
                <a:lnTo>
                  <a:pt x="32895" y="5610"/>
                </a:lnTo>
                <a:lnTo>
                  <a:pt x="26876" y="1506"/>
                </a:lnTo>
                <a:lnTo>
                  <a:pt x="190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5270" y="2236470"/>
            <a:ext cx="3332479" cy="0"/>
          </a:xfrm>
          <a:custGeom>
            <a:avLst/>
            <a:gdLst/>
            <a:ahLst/>
            <a:cxnLst/>
            <a:rect l="l" t="t" r="r" b="b"/>
            <a:pathLst>
              <a:path w="3332479">
                <a:moveTo>
                  <a:pt x="0" y="0"/>
                </a:moveTo>
                <a:lnTo>
                  <a:pt x="3331971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78612" y="1207769"/>
            <a:ext cx="15487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二</a:t>
            </a:r>
            <a:r>
              <a:rPr sz="28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.</a:t>
            </a: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鹰嘴型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3450" y="2575686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1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27226" y="2741802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2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88516" y="3686302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3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0727" y="2167127"/>
            <a:ext cx="144779" cy="14630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1895" y="2243327"/>
            <a:ext cx="216408" cy="2164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438566" y="3081974"/>
            <a:ext cx="2374900" cy="0"/>
          </a:xfrm>
          <a:custGeom>
            <a:avLst/>
            <a:gdLst/>
            <a:ahLst/>
            <a:cxnLst/>
            <a:rect l="l" t="t" r="r" b="b"/>
            <a:pathLst>
              <a:path w="2374900">
                <a:moveTo>
                  <a:pt x="0" y="0"/>
                </a:moveTo>
                <a:lnTo>
                  <a:pt x="0" y="0"/>
                </a:lnTo>
                <a:lnTo>
                  <a:pt x="2374371" y="0"/>
                </a:lnTo>
              </a:path>
            </a:pathLst>
          </a:custGeom>
          <a:ln w="382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438566" y="2125780"/>
            <a:ext cx="1536700" cy="956310"/>
          </a:xfrm>
          <a:custGeom>
            <a:avLst/>
            <a:gdLst/>
            <a:ahLst/>
            <a:cxnLst/>
            <a:rect l="l" t="t" r="r" b="b"/>
            <a:pathLst>
              <a:path w="1536700" h="956310">
                <a:moveTo>
                  <a:pt x="0" y="956193"/>
                </a:moveTo>
                <a:lnTo>
                  <a:pt x="0" y="956193"/>
                </a:lnTo>
                <a:lnTo>
                  <a:pt x="1536318" y="0"/>
                </a:lnTo>
              </a:path>
            </a:pathLst>
          </a:custGeom>
          <a:ln w="382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349036" y="2125780"/>
            <a:ext cx="1626235" cy="1900555"/>
          </a:xfrm>
          <a:custGeom>
            <a:avLst/>
            <a:gdLst/>
            <a:ahLst/>
            <a:cxnLst/>
            <a:rect l="l" t="t" r="r" b="b"/>
            <a:pathLst>
              <a:path w="1626234" h="1900554">
                <a:moveTo>
                  <a:pt x="1625849" y="0"/>
                </a:moveTo>
                <a:lnTo>
                  <a:pt x="1625849" y="0"/>
                </a:lnTo>
                <a:lnTo>
                  <a:pt x="0" y="1900013"/>
                </a:lnTo>
              </a:path>
            </a:pathLst>
          </a:custGeom>
          <a:ln w="381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349036" y="4025793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0" y="0"/>
                </a:lnTo>
                <a:lnTo>
                  <a:pt x="2514423" y="0"/>
                </a:lnTo>
              </a:path>
            </a:pathLst>
          </a:custGeom>
          <a:ln w="382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419526" y="3062852"/>
            <a:ext cx="38100" cy="38735"/>
          </a:xfrm>
          <a:custGeom>
            <a:avLst/>
            <a:gdLst/>
            <a:ahLst/>
            <a:cxnLst/>
            <a:rect l="l" t="t" r="r" b="b"/>
            <a:pathLst>
              <a:path w="38100" h="38735">
                <a:moveTo>
                  <a:pt x="19040" y="0"/>
                </a:moveTo>
                <a:lnTo>
                  <a:pt x="11647" y="1508"/>
                </a:lnTo>
                <a:lnTo>
                  <a:pt x="5593" y="5616"/>
                </a:lnTo>
                <a:lnTo>
                  <a:pt x="1502" y="11697"/>
                </a:lnTo>
                <a:lnTo>
                  <a:pt x="0" y="19121"/>
                </a:lnTo>
                <a:lnTo>
                  <a:pt x="1502" y="26546"/>
                </a:lnTo>
                <a:lnTo>
                  <a:pt x="5593" y="32626"/>
                </a:lnTo>
                <a:lnTo>
                  <a:pt x="11647" y="36734"/>
                </a:lnTo>
                <a:lnTo>
                  <a:pt x="19040" y="38243"/>
                </a:lnTo>
                <a:lnTo>
                  <a:pt x="26441" y="36734"/>
                </a:lnTo>
                <a:lnTo>
                  <a:pt x="32499" y="32626"/>
                </a:lnTo>
                <a:lnTo>
                  <a:pt x="36591" y="26546"/>
                </a:lnTo>
                <a:lnTo>
                  <a:pt x="38094" y="19121"/>
                </a:lnTo>
                <a:lnTo>
                  <a:pt x="36591" y="11697"/>
                </a:lnTo>
                <a:lnTo>
                  <a:pt x="32499" y="5616"/>
                </a:lnTo>
                <a:lnTo>
                  <a:pt x="26441" y="1508"/>
                </a:lnTo>
                <a:lnTo>
                  <a:pt x="190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793897" y="3062852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19040" y="0"/>
                </a:moveTo>
                <a:lnTo>
                  <a:pt x="11674" y="1508"/>
                </a:lnTo>
                <a:lnTo>
                  <a:pt x="5617" y="5616"/>
                </a:lnTo>
                <a:lnTo>
                  <a:pt x="1511" y="11697"/>
                </a:lnTo>
                <a:lnTo>
                  <a:pt x="0" y="19121"/>
                </a:lnTo>
                <a:lnTo>
                  <a:pt x="1511" y="26546"/>
                </a:lnTo>
                <a:lnTo>
                  <a:pt x="5617" y="32626"/>
                </a:lnTo>
                <a:lnTo>
                  <a:pt x="11674" y="36734"/>
                </a:lnTo>
                <a:lnTo>
                  <a:pt x="19040" y="38243"/>
                </a:lnTo>
                <a:lnTo>
                  <a:pt x="26480" y="36734"/>
                </a:lnTo>
                <a:lnTo>
                  <a:pt x="32575" y="32626"/>
                </a:lnTo>
                <a:lnTo>
                  <a:pt x="36695" y="26546"/>
                </a:lnTo>
                <a:lnTo>
                  <a:pt x="38208" y="19121"/>
                </a:lnTo>
                <a:lnTo>
                  <a:pt x="36695" y="11697"/>
                </a:lnTo>
                <a:lnTo>
                  <a:pt x="32575" y="5616"/>
                </a:lnTo>
                <a:lnTo>
                  <a:pt x="26480" y="1508"/>
                </a:lnTo>
                <a:lnTo>
                  <a:pt x="190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955845" y="2106659"/>
            <a:ext cx="38100" cy="38735"/>
          </a:xfrm>
          <a:custGeom>
            <a:avLst/>
            <a:gdLst/>
            <a:ahLst/>
            <a:cxnLst/>
            <a:rect l="l" t="t" r="r" b="b"/>
            <a:pathLst>
              <a:path w="38100" h="38735">
                <a:moveTo>
                  <a:pt x="19040" y="0"/>
                </a:moveTo>
                <a:lnTo>
                  <a:pt x="11620" y="1499"/>
                </a:lnTo>
                <a:lnTo>
                  <a:pt x="5569" y="5593"/>
                </a:lnTo>
                <a:lnTo>
                  <a:pt x="1493" y="11670"/>
                </a:lnTo>
                <a:lnTo>
                  <a:pt x="0" y="19121"/>
                </a:lnTo>
                <a:lnTo>
                  <a:pt x="1493" y="26519"/>
                </a:lnTo>
                <a:lnTo>
                  <a:pt x="5569" y="32602"/>
                </a:lnTo>
                <a:lnTo>
                  <a:pt x="11620" y="36725"/>
                </a:lnTo>
                <a:lnTo>
                  <a:pt x="19040" y="38243"/>
                </a:lnTo>
                <a:lnTo>
                  <a:pt x="26407" y="36725"/>
                </a:lnTo>
                <a:lnTo>
                  <a:pt x="32464" y="32602"/>
                </a:lnTo>
                <a:lnTo>
                  <a:pt x="36570" y="26519"/>
                </a:lnTo>
                <a:lnTo>
                  <a:pt x="38081" y="19121"/>
                </a:lnTo>
                <a:lnTo>
                  <a:pt x="36570" y="11670"/>
                </a:lnTo>
                <a:lnTo>
                  <a:pt x="32464" y="5593"/>
                </a:lnTo>
                <a:lnTo>
                  <a:pt x="26407" y="1499"/>
                </a:lnTo>
                <a:lnTo>
                  <a:pt x="190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29992" y="4006668"/>
            <a:ext cx="38100" cy="38735"/>
          </a:xfrm>
          <a:custGeom>
            <a:avLst/>
            <a:gdLst/>
            <a:ahLst/>
            <a:cxnLst/>
            <a:rect l="l" t="t" r="r" b="b"/>
            <a:pathLst>
              <a:path w="38100" h="38735">
                <a:moveTo>
                  <a:pt x="19044" y="0"/>
                </a:moveTo>
                <a:lnTo>
                  <a:pt x="11650" y="1508"/>
                </a:lnTo>
                <a:lnTo>
                  <a:pt x="5595" y="5617"/>
                </a:lnTo>
                <a:lnTo>
                  <a:pt x="1503" y="11698"/>
                </a:lnTo>
                <a:lnTo>
                  <a:pt x="0" y="19125"/>
                </a:lnTo>
                <a:lnTo>
                  <a:pt x="1503" y="26551"/>
                </a:lnTo>
                <a:lnTo>
                  <a:pt x="5595" y="32632"/>
                </a:lnTo>
                <a:lnTo>
                  <a:pt x="11650" y="36741"/>
                </a:lnTo>
                <a:lnTo>
                  <a:pt x="19044" y="38250"/>
                </a:lnTo>
                <a:lnTo>
                  <a:pt x="26846" y="36741"/>
                </a:lnTo>
                <a:lnTo>
                  <a:pt x="32860" y="32632"/>
                </a:lnTo>
                <a:lnTo>
                  <a:pt x="36729" y="26551"/>
                </a:lnTo>
                <a:lnTo>
                  <a:pt x="38098" y="19125"/>
                </a:lnTo>
                <a:lnTo>
                  <a:pt x="36729" y="11698"/>
                </a:lnTo>
                <a:lnTo>
                  <a:pt x="32860" y="5617"/>
                </a:lnTo>
                <a:lnTo>
                  <a:pt x="26846" y="1508"/>
                </a:lnTo>
                <a:lnTo>
                  <a:pt x="190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844418" y="4006668"/>
            <a:ext cx="38100" cy="38735"/>
          </a:xfrm>
          <a:custGeom>
            <a:avLst/>
            <a:gdLst/>
            <a:ahLst/>
            <a:cxnLst/>
            <a:rect l="l" t="t" r="r" b="b"/>
            <a:pathLst>
              <a:path w="38100" h="38735">
                <a:moveTo>
                  <a:pt x="19040" y="0"/>
                </a:moveTo>
                <a:lnTo>
                  <a:pt x="11674" y="1508"/>
                </a:lnTo>
                <a:lnTo>
                  <a:pt x="5617" y="5617"/>
                </a:lnTo>
                <a:lnTo>
                  <a:pt x="1511" y="11698"/>
                </a:lnTo>
                <a:lnTo>
                  <a:pt x="0" y="19125"/>
                </a:lnTo>
                <a:lnTo>
                  <a:pt x="1511" y="26551"/>
                </a:lnTo>
                <a:lnTo>
                  <a:pt x="5617" y="32632"/>
                </a:lnTo>
                <a:lnTo>
                  <a:pt x="11674" y="36741"/>
                </a:lnTo>
                <a:lnTo>
                  <a:pt x="19040" y="38250"/>
                </a:lnTo>
                <a:lnTo>
                  <a:pt x="26835" y="36741"/>
                </a:lnTo>
                <a:lnTo>
                  <a:pt x="32845" y="32632"/>
                </a:lnTo>
                <a:lnTo>
                  <a:pt x="36713" y="26551"/>
                </a:lnTo>
                <a:lnTo>
                  <a:pt x="38081" y="19125"/>
                </a:lnTo>
                <a:lnTo>
                  <a:pt x="36713" y="11698"/>
                </a:lnTo>
                <a:lnTo>
                  <a:pt x="32845" y="5617"/>
                </a:lnTo>
                <a:lnTo>
                  <a:pt x="26835" y="1508"/>
                </a:lnTo>
                <a:lnTo>
                  <a:pt x="190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54779" y="2955035"/>
            <a:ext cx="1010919" cy="245745"/>
          </a:xfrm>
          <a:custGeom>
            <a:avLst/>
            <a:gdLst/>
            <a:ahLst/>
            <a:cxnLst/>
            <a:rect l="l" t="t" r="r" b="b"/>
            <a:pathLst>
              <a:path w="1010920" h="245744">
                <a:moveTo>
                  <a:pt x="887730" y="0"/>
                </a:moveTo>
                <a:lnTo>
                  <a:pt x="887730" y="61340"/>
                </a:lnTo>
                <a:lnTo>
                  <a:pt x="0" y="61340"/>
                </a:lnTo>
                <a:lnTo>
                  <a:pt x="0" y="184023"/>
                </a:lnTo>
                <a:lnTo>
                  <a:pt x="887730" y="184023"/>
                </a:lnTo>
                <a:lnTo>
                  <a:pt x="887730" y="245363"/>
                </a:lnTo>
                <a:lnTo>
                  <a:pt x="1010412" y="122681"/>
                </a:lnTo>
                <a:lnTo>
                  <a:pt x="887730" y="0"/>
                </a:lnTo>
                <a:close/>
              </a:path>
            </a:pathLst>
          </a:custGeom>
          <a:solidFill>
            <a:srgbClr val="73736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981194" y="2129789"/>
            <a:ext cx="3332479" cy="0"/>
          </a:xfrm>
          <a:custGeom>
            <a:avLst/>
            <a:gdLst/>
            <a:ahLst/>
            <a:cxnLst/>
            <a:rect l="l" t="t" r="r" b="b"/>
            <a:pathLst>
              <a:path w="3332479">
                <a:moveTo>
                  <a:pt x="0" y="0"/>
                </a:moveTo>
                <a:lnTo>
                  <a:pt x="3331972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444234" y="2400426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1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72505" y="3754628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2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90946" y="2812161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3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469379" y="2135123"/>
            <a:ext cx="216408" cy="216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897623" y="2060448"/>
            <a:ext cx="149351" cy="1493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046175" y="4114859"/>
            <a:ext cx="6624955" cy="1546225"/>
          </a:xfrm>
          <a:prstGeom prst="rect">
            <a:avLst/>
          </a:prstGeom>
        </p:spPr>
        <p:txBody>
          <a:bodyPr vert="horz" wrap="square" lIns="0" tIns="2406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1895"/>
              </a:spcBef>
              <a:tabLst>
                <a:tab pos="4319905" algn="l"/>
              </a:tabLst>
            </a:pP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1+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3=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2	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1+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3=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2</a:t>
            </a:r>
            <a:endParaRPr sz="3200">
              <a:latin typeface="Times New Roman"/>
              <a:cs typeface="Times New Roman"/>
            </a:endParaRPr>
          </a:p>
          <a:p>
            <a:pPr marR="369570" algn="ctr">
              <a:lnSpc>
                <a:spcPct val="100000"/>
              </a:lnSpc>
              <a:spcBef>
                <a:spcPts val="2015"/>
              </a:spcBef>
            </a:pPr>
            <a:r>
              <a:rPr sz="36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鹰嘴＋小＝大</a:t>
            </a:r>
            <a:endParaRPr sz="3600">
              <a:latin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57095" y="2219327"/>
            <a:ext cx="1896110" cy="0"/>
          </a:xfrm>
          <a:custGeom>
            <a:avLst/>
            <a:gdLst/>
            <a:ahLst/>
            <a:cxnLst/>
            <a:rect l="l" t="t" r="r" b="b"/>
            <a:pathLst>
              <a:path w="1896109">
                <a:moveTo>
                  <a:pt x="0" y="0"/>
                </a:moveTo>
                <a:lnTo>
                  <a:pt x="0" y="0"/>
                </a:lnTo>
                <a:lnTo>
                  <a:pt x="1895492" y="0"/>
                </a:lnTo>
              </a:path>
            </a:pathLst>
          </a:custGeom>
          <a:ln w="380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552587" y="2219327"/>
            <a:ext cx="432434" cy="445134"/>
          </a:xfrm>
          <a:custGeom>
            <a:avLst/>
            <a:gdLst/>
            <a:ahLst/>
            <a:cxnLst/>
            <a:rect l="l" t="t" r="r" b="b"/>
            <a:pathLst>
              <a:path w="432434" h="445135">
                <a:moveTo>
                  <a:pt x="0" y="0"/>
                </a:moveTo>
                <a:lnTo>
                  <a:pt x="0" y="0"/>
                </a:lnTo>
                <a:lnTo>
                  <a:pt x="432065" y="444564"/>
                </a:lnTo>
              </a:path>
            </a:pathLst>
          </a:custGeom>
          <a:ln w="381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984652" y="2663891"/>
            <a:ext cx="13970" cy="596265"/>
          </a:xfrm>
          <a:custGeom>
            <a:avLst/>
            <a:gdLst/>
            <a:ahLst/>
            <a:cxnLst/>
            <a:rect l="l" t="t" r="r" b="b"/>
            <a:pathLst>
              <a:path w="13970" h="596264">
                <a:moveTo>
                  <a:pt x="0" y="0"/>
                </a:moveTo>
                <a:lnTo>
                  <a:pt x="0" y="0"/>
                </a:lnTo>
                <a:lnTo>
                  <a:pt x="13351" y="595975"/>
                </a:lnTo>
              </a:path>
            </a:pathLst>
          </a:custGeom>
          <a:ln w="38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52587" y="3259866"/>
            <a:ext cx="445770" cy="368935"/>
          </a:xfrm>
          <a:custGeom>
            <a:avLst/>
            <a:gdLst/>
            <a:ahLst/>
            <a:cxnLst/>
            <a:rect l="l" t="t" r="r" b="b"/>
            <a:pathLst>
              <a:path w="445770" h="368935">
                <a:moveTo>
                  <a:pt x="0" y="368439"/>
                </a:moveTo>
                <a:lnTo>
                  <a:pt x="0" y="368439"/>
                </a:lnTo>
                <a:lnTo>
                  <a:pt x="445416" y="0"/>
                </a:lnTo>
              </a:path>
            </a:pathLst>
          </a:custGeom>
          <a:ln w="381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638017" y="2200292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9078" y="0"/>
                </a:moveTo>
                <a:lnTo>
                  <a:pt x="11670" y="1493"/>
                </a:lnTo>
                <a:lnTo>
                  <a:pt x="5604" y="5567"/>
                </a:lnTo>
                <a:lnTo>
                  <a:pt x="1505" y="11616"/>
                </a:lnTo>
                <a:lnTo>
                  <a:pt x="0" y="19034"/>
                </a:lnTo>
                <a:lnTo>
                  <a:pt x="1505" y="26398"/>
                </a:lnTo>
                <a:lnTo>
                  <a:pt x="5604" y="32453"/>
                </a:lnTo>
                <a:lnTo>
                  <a:pt x="11670" y="36557"/>
                </a:lnTo>
                <a:lnTo>
                  <a:pt x="19078" y="38068"/>
                </a:lnTo>
                <a:lnTo>
                  <a:pt x="26887" y="36557"/>
                </a:lnTo>
                <a:lnTo>
                  <a:pt x="32912" y="32453"/>
                </a:lnTo>
                <a:lnTo>
                  <a:pt x="36790" y="26398"/>
                </a:lnTo>
                <a:lnTo>
                  <a:pt x="38163" y="19034"/>
                </a:lnTo>
                <a:lnTo>
                  <a:pt x="36790" y="11616"/>
                </a:lnTo>
                <a:lnTo>
                  <a:pt x="32912" y="5567"/>
                </a:lnTo>
                <a:lnTo>
                  <a:pt x="26887" y="1493"/>
                </a:lnTo>
                <a:lnTo>
                  <a:pt x="190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533514" y="2200292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4" h="38100">
                <a:moveTo>
                  <a:pt x="19072" y="0"/>
                </a:moveTo>
                <a:lnTo>
                  <a:pt x="11640" y="1493"/>
                </a:lnTo>
                <a:lnTo>
                  <a:pt x="5578" y="5567"/>
                </a:lnTo>
                <a:lnTo>
                  <a:pt x="1496" y="11616"/>
                </a:lnTo>
                <a:lnTo>
                  <a:pt x="0" y="19034"/>
                </a:lnTo>
                <a:lnTo>
                  <a:pt x="1496" y="26398"/>
                </a:lnTo>
                <a:lnTo>
                  <a:pt x="5578" y="32453"/>
                </a:lnTo>
                <a:lnTo>
                  <a:pt x="11640" y="36557"/>
                </a:lnTo>
                <a:lnTo>
                  <a:pt x="19072" y="38068"/>
                </a:lnTo>
                <a:lnTo>
                  <a:pt x="26451" y="36557"/>
                </a:lnTo>
                <a:lnTo>
                  <a:pt x="32519" y="32453"/>
                </a:lnTo>
                <a:lnTo>
                  <a:pt x="36631" y="26398"/>
                </a:lnTo>
                <a:lnTo>
                  <a:pt x="38145" y="19034"/>
                </a:lnTo>
                <a:lnTo>
                  <a:pt x="36631" y="11616"/>
                </a:lnTo>
                <a:lnTo>
                  <a:pt x="32519" y="5567"/>
                </a:lnTo>
                <a:lnTo>
                  <a:pt x="26451" y="1493"/>
                </a:lnTo>
                <a:lnTo>
                  <a:pt x="19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651371" y="3609259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9074" y="0"/>
                </a:moveTo>
                <a:lnTo>
                  <a:pt x="11668" y="1503"/>
                </a:lnTo>
                <a:lnTo>
                  <a:pt x="5603" y="5597"/>
                </a:lnTo>
                <a:lnTo>
                  <a:pt x="1505" y="11654"/>
                </a:lnTo>
                <a:lnTo>
                  <a:pt x="0" y="19046"/>
                </a:lnTo>
                <a:lnTo>
                  <a:pt x="1505" y="26438"/>
                </a:lnTo>
                <a:lnTo>
                  <a:pt x="5603" y="32492"/>
                </a:lnTo>
                <a:lnTo>
                  <a:pt x="11668" y="36582"/>
                </a:lnTo>
                <a:lnTo>
                  <a:pt x="19074" y="38085"/>
                </a:lnTo>
                <a:lnTo>
                  <a:pt x="26487" y="36582"/>
                </a:lnTo>
                <a:lnTo>
                  <a:pt x="32555" y="32492"/>
                </a:lnTo>
                <a:lnTo>
                  <a:pt x="36654" y="26438"/>
                </a:lnTo>
                <a:lnTo>
                  <a:pt x="38159" y="19046"/>
                </a:lnTo>
                <a:lnTo>
                  <a:pt x="36654" y="11654"/>
                </a:lnTo>
                <a:lnTo>
                  <a:pt x="32555" y="5597"/>
                </a:lnTo>
                <a:lnTo>
                  <a:pt x="26487" y="1503"/>
                </a:lnTo>
                <a:lnTo>
                  <a:pt x="190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33514" y="3609259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4" h="38100">
                <a:moveTo>
                  <a:pt x="19072" y="0"/>
                </a:moveTo>
                <a:lnTo>
                  <a:pt x="11640" y="1503"/>
                </a:lnTo>
                <a:lnTo>
                  <a:pt x="5578" y="5597"/>
                </a:lnTo>
                <a:lnTo>
                  <a:pt x="1496" y="11654"/>
                </a:lnTo>
                <a:lnTo>
                  <a:pt x="0" y="19046"/>
                </a:lnTo>
                <a:lnTo>
                  <a:pt x="1496" y="26438"/>
                </a:lnTo>
                <a:lnTo>
                  <a:pt x="5578" y="32492"/>
                </a:lnTo>
                <a:lnTo>
                  <a:pt x="11640" y="36582"/>
                </a:lnTo>
                <a:lnTo>
                  <a:pt x="19072" y="38085"/>
                </a:lnTo>
                <a:lnTo>
                  <a:pt x="26451" y="36582"/>
                </a:lnTo>
                <a:lnTo>
                  <a:pt x="32519" y="32492"/>
                </a:lnTo>
                <a:lnTo>
                  <a:pt x="36631" y="26438"/>
                </a:lnTo>
                <a:lnTo>
                  <a:pt x="38145" y="19046"/>
                </a:lnTo>
                <a:lnTo>
                  <a:pt x="36631" y="11654"/>
                </a:lnTo>
                <a:lnTo>
                  <a:pt x="32519" y="5597"/>
                </a:lnTo>
                <a:lnTo>
                  <a:pt x="26451" y="1503"/>
                </a:lnTo>
                <a:lnTo>
                  <a:pt x="19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965579" y="2644844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4" h="38100">
                <a:moveTo>
                  <a:pt x="19072" y="0"/>
                </a:moveTo>
                <a:lnTo>
                  <a:pt x="11694" y="1368"/>
                </a:lnTo>
                <a:lnTo>
                  <a:pt x="5626" y="5236"/>
                </a:lnTo>
                <a:lnTo>
                  <a:pt x="1513" y="11247"/>
                </a:lnTo>
                <a:lnTo>
                  <a:pt x="0" y="19046"/>
                </a:lnTo>
                <a:lnTo>
                  <a:pt x="1513" y="26437"/>
                </a:lnTo>
                <a:lnTo>
                  <a:pt x="5626" y="32489"/>
                </a:lnTo>
                <a:lnTo>
                  <a:pt x="11694" y="36579"/>
                </a:lnTo>
                <a:lnTo>
                  <a:pt x="19072" y="38081"/>
                </a:lnTo>
                <a:lnTo>
                  <a:pt x="26880" y="36579"/>
                </a:lnTo>
                <a:lnTo>
                  <a:pt x="32900" y="32489"/>
                </a:lnTo>
                <a:lnTo>
                  <a:pt x="36774" y="26437"/>
                </a:lnTo>
                <a:lnTo>
                  <a:pt x="38145" y="19046"/>
                </a:lnTo>
                <a:lnTo>
                  <a:pt x="36774" y="11247"/>
                </a:lnTo>
                <a:lnTo>
                  <a:pt x="32900" y="5236"/>
                </a:lnTo>
                <a:lnTo>
                  <a:pt x="26880" y="1368"/>
                </a:lnTo>
                <a:lnTo>
                  <a:pt x="19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978930" y="3240820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4" h="38100">
                <a:moveTo>
                  <a:pt x="19072" y="0"/>
                </a:moveTo>
                <a:lnTo>
                  <a:pt x="11694" y="1502"/>
                </a:lnTo>
                <a:lnTo>
                  <a:pt x="5626" y="5592"/>
                </a:lnTo>
                <a:lnTo>
                  <a:pt x="1513" y="11648"/>
                </a:lnTo>
                <a:lnTo>
                  <a:pt x="0" y="19046"/>
                </a:lnTo>
                <a:lnTo>
                  <a:pt x="1513" y="26437"/>
                </a:lnTo>
                <a:lnTo>
                  <a:pt x="5626" y="32489"/>
                </a:lnTo>
                <a:lnTo>
                  <a:pt x="11694" y="36579"/>
                </a:lnTo>
                <a:lnTo>
                  <a:pt x="19072" y="38081"/>
                </a:lnTo>
                <a:lnTo>
                  <a:pt x="26505" y="36579"/>
                </a:lnTo>
                <a:lnTo>
                  <a:pt x="32567" y="32489"/>
                </a:lnTo>
                <a:lnTo>
                  <a:pt x="36649" y="26437"/>
                </a:lnTo>
                <a:lnTo>
                  <a:pt x="38145" y="19046"/>
                </a:lnTo>
                <a:lnTo>
                  <a:pt x="36649" y="11648"/>
                </a:lnTo>
                <a:lnTo>
                  <a:pt x="32567" y="5592"/>
                </a:lnTo>
                <a:lnTo>
                  <a:pt x="26505" y="1502"/>
                </a:lnTo>
                <a:lnTo>
                  <a:pt x="19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496305" y="2678429"/>
            <a:ext cx="3100070" cy="0"/>
          </a:xfrm>
          <a:custGeom>
            <a:avLst/>
            <a:gdLst/>
            <a:ahLst/>
            <a:cxnLst/>
            <a:rect l="l" t="t" r="r" b="b"/>
            <a:pathLst>
              <a:path w="3100070">
                <a:moveTo>
                  <a:pt x="0" y="0"/>
                </a:moveTo>
                <a:lnTo>
                  <a:pt x="3099816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379207" y="3435096"/>
            <a:ext cx="193675" cy="147955"/>
          </a:xfrm>
          <a:custGeom>
            <a:avLst/>
            <a:gdLst/>
            <a:ahLst/>
            <a:cxnLst/>
            <a:rect l="l" t="t" r="r" b="b"/>
            <a:pathLst>
              <a:path w="193675" h="147954">
                <a:moveTo>
                  <a:pt x="96774" y="0"/>
                </a:moveTo>
                <a:lnTo>
                  <a:pt x="0" y="147827"/>
                </a:lnTo>
                <a:lnTo>
                  <a:pt x="193548" y="147827"/>
                </a:lnTo>
                <a:lnTo>
                  <a:pt x="96774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729532" y="2786289"/>
            <a:ext cx="203045" cy="15960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743249" y="3124617"/>
            <a:ext cx="203045" cy="15960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042822" y="1312925"/>
            <a:ext cx="19030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三</a:t>
            </a:r>
            <a:r>
              <a:rPr sz="2800" b="1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.</a:t>
            </a:r>
            <a:r>
              <a:rPr sz="2800" b="1" spc="-5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铅笔头型</a:t>
            </a:r>
            <a:endParaRPr sz="2800">
              <a:latin typeface="微软雅黑" charset="-122"/>
              <a:cs typeface="微软雅黑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037076" y="2877311"/>
            <a:ext cx="1010919" cy="245745"/>
          </a:xfrm>
          <a:custGeom>
            <a:avLst/>
            <a:gdLst/>
            <a:ahLst/>
            <a:cxnLst/>
            <a:rect l="l" t="t" r="r" b="b"/>
            <a:pathLst>
              <a:path w="1010920" h="245744">
                <a:moveTo>
                  <a:pt x="887729" y="0"/>
                </a:moveTo>
                <a:lnTo>
                  <a:pt x="887729" y="61340"/>
                </a:lnTo>
                <a:lnTo>
                  <a:pt x="0" y="61340"/>
                </a:lnTo>
                <a:lnTo>
                  <a:pt x="0" y="184023"/>
                </a:lnTo>
                <a:lnTo>
                  <a:pt x="887729" y="184023"/>
                </a:lnTo>
                <a:lnTo>
                  <a:pt x="887729" y="245363"/>
                </a:lnTo>
                <a:lnTo>
                  <a:pt x="1010412" y="122682"/>
                </a:lnTo>
                <a:lnTo>
                  <a:pt x="887729" y="0"/>
                </a:lnTo>
                <a:close/>
              </a:path>
            </a:pathLst>
          </a:custGeom>
          <a:solidFill>
            <a:srgbClr val="73736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85005" y="2379265"/>
            <a:ext cx="1933575" cy="0"/>
          </a:xfrm>
          <a:custGeom>
            <a:avLst/>
            <a:gdLst/>
            <a:ahLst/>
            <a:cxnLst/>
            <a:rect l="l" t="t" r="r" b="b"/>
            <a:pathLst>
              <a:path w="1933575">
                <a:moveTo>
                  <a:pt x="0" y="0"/>
                </a:moveTo>
                <a:lnTo>
                  <a:pt x="0" y="0"/>
                </a:lnTo>
                <a:lnTo>
                  <a:pt x="1933045" y="0"/>
                </a:lnTo>
              </a:path>
            </a:pathLst>
          </a:custGeom>
          <a:ln w="460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18050" y="2379265"/>
            <a:ext cx="552450" cy="629920"/>
          </a:xfrm>
          <a:custGeom>
            <a:avLst/>
            <a:gdLst/>
            <a:ahLst/>
            <a:cxnLst/>
            <a:rect l="l" t="t" r="r" b="b"/>
            <a:pathLst>
              <a:path w="552450" h="629919">
                <a:moveTo>
                  <a:pt x="0" y="0"/>
                </a:moveTo>
                <a:lnTo>
                  <a:pt x="0" y="0"/>
                </a:lnTo>
                <a:lnTo>
                  <a:pt x="552342" y="629550"/>
                </a:lnTo>
              </a:path>
            </a:pathLst>
          </a:custGeom>
          <a:ln w="460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49179" y="3008815"/>
            <a:ext cx="521334" cy="598805"/>
          </a:xfrm>
          <a:custGeom>
            <a:avLst/>
            <a:gdLst/>
            <a:ahLst/>
            <a:cxnLst/>
            <a:rect l="l" t="t" r="r" b="b"/>
            <a:pathLst>
              <a:path w="521335" h="598804">
                <a:moveTo>
                  <a:pt x="0" y="598494"/>
                </a:moveTo>
                <a:lnTo>
                  <a:pt x="0" y="598494"/>
                </a:lnTo>
                <a:lnTo>
                  <a:pt x="521213" y="0"/>
                </a:lnTo>
              </a:path>
            </a:pathLst>
          </a:custGeom>
          <a:ln w="460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61994" y="2356244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5" h="46355">
                <a:moveTo>
                  <a:pt x="23010" y="0"/>
                </a:moveTo>
                <a:lnTo>
                  <a:pt x="14076" y="1815"/>
                </a:lnTo>
                <a:lnTo>
                  <a:pt x="6760" y="6759"/>
                </a:lnTo>
                <a:lnTo>
                  <a:pt x="1815" y="14078"/>
                </a:lnTo>
                <a:lnTo>
                  <a:pt x="0" y="23020"/>
                </a:lnTo>
                <a:lnTo>
                  <a:pt x="1815" y="31954"/>
                </a:lnTo>
                <a:lnTo>
                  <a:pt x="6760" y="39275"/>
                </a:lnTo>
                <a:lnTo>
                  <a:pt x="14076" y="44222"/>
                </a:lnTo>
                <a:lnTo>
                  <a:pt x="23010" y="46040"/>
                </a:lnTo>
                <a:lnTo>
                  <a:pt x="32435" y="44222"/>
                </a:lnTo>
                <a:lnTo>
                  <a:pt x="39700" y="39275"/>
                </a:lnTo>
                <a:lnTo>
                  <a:pt x="44374" y="31954"/>
                </a:lnTo>
                <a:lnTo>
                  <a:pt x="46027" y="23020"/>
                </a:lnTo>
                <a:lnTo>
                  <a:pt x="44374" y="14078"/>
                </a:lnTo>
                <a:lnTo>
                  <a:pt x="39700" y="6759"/>
                </a:lnTo>
                <a:lnTo>
                  <a:pt x="32435" y="1815"/>
                </a:lnTo>
                <a:lnTo>
                  <a:pt x="230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95049" y="2356244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5" h="46355">
                <a:moveTo>
                  <a:pt x="23001" y="0"/>
                </a:moveTo>
                <a:lnTo>
                  <a:pt x="14102" y="1815"/>
                </a:lnTo>
                <a:lnTo>
                  <a:pt x="6785" y="6759"/>
                </a:lnTo>
                <a:lnTo>
                  <a:pt x="1825" y="14078"/>
                </a:lnTo>
                <a:lnTo>
                  <a:pt x="0" y="23020"/>
                </a:lnTo>
                <a:lnTo>
                  <a:pt x="1825" y="31954"/>
                </a:lnTo>
                <a:lnTo>
                  <a:pt x="6785" y="39275"/>
                </a:lnTo>
                <a:lnTo>
                  <a:pt x="14102" y="44222"/>
                </a:lnTo>
                <a:lnTo>
                  <a:pt x="23001" y="46040"/>
                </a:lnTo>
                <a:lnTo>
                  <a:pt x="32417" y="44222"/>
                </a:lnTo>
                <a:lnTo>
                  <a:pt x="39677" y="39275"/>
                </a:lnTo>
                <a:lnTo>
                  <a:pt x="44349" y="31954"/>
                </a:lnTo>
                <a:lnTo>
                  <a:pt x="46002" y="23020"/>
                </a:lnTo>
                <a:lnTo>
                  <a:pt x="44349" y="14078"/>
                </a:lnTo>
                <a:lnTo>
                  <a:pt x="39677" y="6759"/>
                </a:lnTo>
                <a:lnTo>
                  <a:pt x="32417" y="1815"/>
                </a:lnTo>
                <a:lnTo>
                  <a:pt x="23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61994" y="35842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5" h="46354">
                <a:moveTo>
                  <a:pt x="23010" y="0"/>
                </a:moveTo>
                <a:lnTo>
                  <a:pt x="14076" y="1815"/>
                </a:lnTo>
                <a:lnTo>
                  <a:pt x="6760" y="6759"/>
                </a:lnTo>
                <a:lnTo>
                  <a:pt x="1815" y="14078"/>
                </a:lnTo>
                <a:lnTo>
                  <a:pt x="0" y="23020"/>
                </a:lnTo>
                <a:lnTo>
                  <a:pt x="1815" y="31957"/>
                </a:lnTo>
                <a:lnTo>
                  <a:pt x="6760" y="39276"/>
                </a:lnTo>
                <a:lnTo>
                  <a:pt x="14076" y="44222"/>
                </a:lnTo>
                <a:lnTo>
                  <a:pt x="23010" y="46038"/>
                </a:lnTo>
                <a:lnTo>
                  <a:pt x="32435" y="44222"/>
                </a:lnTo>
                <a:lnTo>
                  <a:pt x="39700" y="39276"/>
                </a:lnTo>
                <a:lnTo>
                  <a:pt x="44374" y="31957"/>
                </a:lnTo>
                <a:lnTo>
                  <a:pt x="46027" y="23020"/>
                </a:lnTo>
                <a:lnTo>
                  <a:pt x="44374" y="14078"/>
                </a:lnTo>
                <a:lnTo>
                  <a:pt x="39700" y="6759"/>
                </a:lnTo>
                <a:lnTo>
                  <a:pt x="32435" y="1815"/>
                </a:lnTo>
                <a:lnTo>
                  <a:pt x="230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26178" y="35842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5" h="46354">
                <a:moveTo>
                  <a:pt x="23001" y="0"/>
                </a:moveTo>
                <a:lnTo>
                  <a:pt x="14038" y="1815"/>
                </a:lnTo>
                <a:lnTo>
                  <a:pt x="6727" y="6759"/>
                </a:lnTo>
                <a:lnTo>
                  <a:pt x="1804" y="14078"/>
                </a:lnTo>
                <a:lnTo>
                  <a:pt x="0" y="23020"/>
                </a:lnTo>
                <a:lnTo>
                  <a:pt x="1804" y="31957"/>
                </a:lnTo>
                <a:lnTo>
                  <a:pt x="6727" y="39276"/>
                </a:lnTo>
                <a:lnTo>
                  <a:pt x="14038" y="44222"/>
                </a:lnTo>
                <a:lnTo>
                  <a:pt x="23001" y="46038"/>
                </a:lnTo>
                <a:lnTo>
                  <a:pt x="31900" y="44222"/>
                </a:lnTo>
                <a:lnTo>
                  <a:pt x="39217" y="39276"/>
                </a:lnTo>
                <a:lnTo>
                  <a:pt x="44177" y="31957"/>
                </a:lnTo>
                <a:lnTo>
                  <a:pt x="46002" y="23020"/>
                </a:lnTo>
                <a:lnTo>
                  <a:pt x="44177" y="14078"/>
                </a:lnTo>
                <a:lnTo>
                  <a:pt x="39217" y="6759"/>
                </a:lnTo>
                <a:lnTo>
                  <a:pt x="31900" y="1815"/>
                </a:lnTo>
                <a:lnTo>
                  <a:pt x="23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547391" y="2985795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3001" y="0"/>
                </a:moveTo>
                <a:lnTo>
                  <a:pt x="14102" y="1817"/>
                </a:lnTo>
                <a:lnTo>
                  <a:pt x="6785" y="6765"/>
                </a:lnTo>
                <a:lnTo>
                  <a:pt x="1825" y="14085"/>
                </a:lnTo>
                <a:lnTo>
                  <a:pt x="0" y="23020"/>
                </a:lnTo>
                <a:lnTo>
                  <a:pt x="1825" y="31961"/>
                </a:lnTo>
                <a:lnTo>
                  <a:pt x="6785" y="39280"/>
                </a:lnTo>
                <a:lnTo>
                  <a:pt x="14102" y="44224"/>
                </a:lnTo>
                <a:lnTo>
                  <a:pt x="23001" y="46040"/>
                </a:lnTo>
                <a:lnTo>
                  <a:pt x="32417" y="44224"/>
                </a:lnTo>
                <a:lnTo>
                  <a:pt x="39677" y="39280"/>
                </a:lnTo>
                <a:lnTo>
                  <a:pt x="44349" y="31961"/>
                </a:lnTo>
                <a:lnTo>
                  <a:pt x="46002" y="23020"/>
                </a:lnTo>
                <a:lnTo>
                  <a:pt x="44349" y="14085"/>
                </a:lnTo>
                <a:lnTo>
                  <a:pt x="39677" y="6765"/>
                </a:lnTo>
                <a:lnTo>
                  <a:pt x="32417" y="1817"/>
                </a:lnTo>
                <a:lnTo>
                  <a:pt x="23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28294" y="3004566"/>
            <a:ext cx="3100070" cy="0"/>
          </a:xfrm>
          <a:custGeom>
            <a:avLst/>
            <a:gdLst/>
            <a:ahLst/>
            <a:cxnLst/>
            <a:rect l="l" t="t" r="r" b="b"/>
            <a:pathLst>
              <a:path w="3100070">
                <a:moveTo>
                  <a:pt x="0" y="0"/>
                </a:moveTo>
                <a:lnTo>
                  <a:pt x="3099816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470147" y="2926079"/>
            <a:ext cx="149351" cy="1478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746248" y="2432304"/>
            <a:ext cx="216407" cy="216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71444" y="2763011"/>
            <a:ext cx="216407" cy="2164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188012" y="3068249"/>
            <a:ext cx="203045" cy="1611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764316" y="3423341"/>
            <a:ext cx="204600" cy="16110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910585" y="2372360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1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36416" y="2852673"/>
            <a:ext cx="150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2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72305" y="3352927"/>
            <a:ext cx="201231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95"/>
              </a:spcBef>
              <a:tabLst>
                <a:tab pos="1873885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微软雅黑" charset="-122"/>
                <a:cs typeface="微软雅黑" charset="-122"/>
              </a:rPr>
              <a:t> 	3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897368" y="2599944"/>
            <a:ext cx="146303" cy="1463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06973" y="3295650"/>
            <a:ext cx="3100070" cy="0"/>
          </a:xfrm>
          <a:custGeom>
            <a:avLst/>
            <a:gdLst/>
            <a:ahLst/>
            <a:cxnLst/>
            <a:rect l="l" t="t" r="r" b="b"/>
            <a:pathLst>
              <a:path w="3100070">
                <a:moveTo>
                  <a:pt x="0" y="0"/>
                </a:moveTo>
                <a:lnTo>
                  <a:pt x="3099816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921752" y="3218688"/>
            <a:ext cx="147827" cy="146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7418323" y="2257755"/>
            <a:ext cx="1511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1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751444" y="2512821"/>
            <a:ext cx="284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2</a:t>
            </a:r>
            <a:r>
              <a:rPr sz="1600" b="1" spc="-310" dirty="0">
                <a:latin typeface="微软雅黑" charset="-122"/>
                <a:cs typeface="微软雅黑" charset="-122"/>
              </a:rPr>
              <a:t> </a:t>
            </a:r>
            <a:r>
              <a:rPr sz="2700" baseline="200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endParaRPr sz="2700" baseline="2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740142" y="3106039"/>
            <a:ext cx="3206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微软雅黑" charset="-122"/>
                <a:cs typeface="微软雅黑" charset="-122"/>
              </a:rPr>
              <a:t>3</a:t>
            </a:r>
            <a:r>
              <a:rPr sz="1600" b="1" spc="-35" dirty="0">
                <a:latin typeface="微软雅黑" charset="-122"/>
                <a:cs typeface="微软雅黑" charset="-122"/>
              </a:rPr>
              <a:t> </a:t>
            </a:r>
            <a:r>
              <a:rPr sz="2700" baseline="-500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endParaRPr sz="2700" baseline="-5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57746" y="3377565"/>
            <a:ext cx="19437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-635">
              <a:lnSpc>
                <a:spcPct val="100000"/>
              </a:lnSpc>
              <a:spcBef>
                <a:spcPts val="95"/>
              </a:spcBef>
              <a:tabLst>
                <a:tab pos="1805305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微软雅黑" charset="-122"/>
                <a:cs typeface="微软雅黑" charset="-122"/>
              </a:rPr>
              <a:t> 	4</a:t>
            </a:r>
            <a:endParaRPr sz="1600">
              <a:latin typeface="微软雅黑" charset="-122"/>
              <a:cs typeface="微软雅黑" charset="-122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286243" y="2246376"/>
            <a:ext cx="216407" cy="216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554468" y="2415539"/>
            <a:ext cx="216407" cy="21640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594092" y="3323844"/>
            <a:ext cx="193675" cy="149860"/>
          </a:xfrm>
          <a:custGeom>
            <a:avLst/>
            <a:gdLst/>
            <a:ahLst/>
            <a:cxnLst/>
            <a:rect l="l" t="t" r="r" b="b"/>
            <a:pathLst>
              <a:path w="193675" h="149860">
                <a:moveTo>
                  <a:pt x="96774" y="0"/>
                </a:moveTo>
                <a:lnTo>
                  <a:pt x="0" y="149351"/>
                </a:lnTo>
                <a:lnTo>
                  <a:pt x="193548" y="149351"/>
                </a:lnTo>
                <a:lnTo>
                  <a:pt x="96774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49046" y="4059427"/>
            <a:ext cx="35236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1+ 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2</a:t>
            </a:r>
            <a:r>
              <a:rPr sz="3200" spc="-80" dirty="0">
                <a:solidFill>
                  <a:srgbClr val="252524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+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3=360</a:t>
            </a:r>
            <a:r>
              <a:rPr sz="320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°</a:t>
            </a:r>
            <a:endParaRPr sz="3200">
              <a:latin typeface="微软雅黑" charset="-122"/>
              <a:cs typeface="微软雅黑" charset="-122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97348" y="4036517"/>
            <a:ext cx="43618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1+ 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2</a:t>
            </a:r>
            <a:r>
              <a:rPr sz="3200" spc="-100" dirty="0">
                <a:solidFill>
                  <a:srgbClr val="252524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+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3+</a:t>
            </a:r>
            <a:r>
              <a:rPr sz="3200" dirty="0">
                <a:solidFill>
                  <a:srgbClr val="252524"/>
                </a:solidFill>
                <a:latin typeface="宋体" pitchFamily="2" charset="-122"/>
                <a:cs typeface="宋体" pitchFamily="2" charset="-122"/>
              </a:rPr>
              <a:t>∠</a:t>
            </a:r>
            <a:r>
              <a:rPr sz="3200" dirty="0">
                <a:solidFill>
                  <a:srgbClr val="252524"/>
                </a:solidFill>
                <a:latin typeface="Times New Roman"/>
                <a:cs typeface="Times New Roman"/>
              </a:rPr>
              <a:t>4=540</a:t>
            </a:r>
            <a:r>
              <a:rPr sz="3200" dirty="0">
                <a:solidFill>
                  <a:srgbClr val="252524"/>
                </a:solidFill>
                <a:latin typeface="微软雅黑" charset="-122"/>
                <a:cs typeface="微软雅黑" charset="-122"/>
              </a:rPr>
              <a:t>°</a:t>
            </a:r>
            <a:endParaRPr sz="3200">
              <a:latin typeface="微软雅黑" charset="-122"/>
              <a:cs typeface="微软雅黑" charset="-122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238755" y="4789932"/>
            <a:ext cx="4578096" cy="11551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654558"/>
            <a:ext cx="3657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03.</a:t>
            </a:r>
            <a:r>
              <a:rPr sz="3600" b="1" dirty="0" smtClean="0">
                <a:solidFill>
                  <a:srgbClr val="007964"/>
                </a:solidFill>
                <a:latin typeface="微软雅黑" charset="-122"/>
                <a:cs typeface="微软雅黑" charset="-122"/>
              </a:rPr>
              <a:t>等积变换模型</a:t>
            </a:r>
            <a:endParaRPr sz="3600" dirty="0">
              <a:latin typeface="微软雅黑" charset="-122"/>
              <a:cs typeface="微软雅黑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9891" y="2346960"/>
            <a:ext cx="5436108" cy="251917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295897" y="3198368"/>
            <a:ext cx="30359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6600" spc="7" baseline="1300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4350" spc="7" baseline="-20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△</a:t>
            </a:r>
            <a:r>
              <a:rPr sz="2650" spc="5" dirty="0">
                <a:solidFill>
                  <a:srgbClr val="FF0000"/>
                </a:solidFill>
                <a:latin typeface="Verdana"/>
                <a:cs typeface="Verdana"/>
              </a:rPr>
              <a:t>ACD</a:t>
            </a:r>
            <a:r>
              <a:rPr sz="4200" spc="7" baseline="20000" dirty="0">
                <a:solidFill>
                  <a:srgbClr val="FF0000"/>
                </a:solidFill>
                <a:latin typeface="Verdana"/>
                <a:cs typeface="Verdana"/>
              </a:rPr>
              <a:t>=</a:t>
            </a:r>
            <a:r>
              <a:rPr sz="6600" spc="7" baseline="1300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4350" spc="7" baseline="-2000" dirty="0">
                <a:solidFill>
                  <a:srgbClr val="FF0000"/>
                </a:solidFill>
                <a:latin typeface="微软雅黑" charset="-122"/>
                <a:cs typeface="微软雅黑" charset="-122"/>
              </a:rPr>
              <a:t>△</a:t>
            </a:r>
            <a:r>
              <a:rPr sz="2650" spc="5" dirty="0">
                <a:solidFill>
                  <a:srgbClr val="FF0000"/>
                </a:solidFill>
                <a:latin typeface="Verdana"/>
                <a:cs typeface="Verdana"/>
              </a:rPr>
              <a:t>BCD</a:t>
            </a:r>
            <a:endParaRPr sz="26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3129" y="2831414"/>
            <a:ext cx="5285740" cy="1018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300" dirty="0"/>
              <a:t>初二数学模</a:t>
            </a:r>
            <a:endParaRPr spc="3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6215" y="2082165"/>
            <a:ext cx="9182735" cy="2162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2390</Words>
  <Application>WPS 演示</Application>
  <PresentationFormat>自定义</PresentationFormat>
  <Paragraphs>710</Paragraphs>
  <Slides>55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55</vt:i4>
      </vt:variant>
    </vt:vector>
  </HeadingPairs>
  <TitlesOfParts>
    <vt:vector size="56" baseType="lpstr">
      <vt:lpstr>Office Theme</vt:lpstr>
      <vt:lpstr>PowerPoint 演示文稿</vt:lpstr>
      <vt:lpstr>PowerPoint 演示文稿</vt:lpstr>
      <vt:lpstr>PowerPoint 演示文稿</vt:lpstr>
      <vt:lpstr>01.三线八角</vt:lpstr>
      <vt:lpstr>02.拐角模型</vt:lpstr>
      <vt:lpstr>PowerPoint 演示文稿</vt:lpstr>
      <vt:lpstr>PowerPoint 演示文稿</vt:lpstr>
      <vt:lpstr>PowerPoint 演示文稿</vt:lpstr>
      <vt:lpstr>初二数学模型</vt:lpstr>
      <vt:lpstr>04.八字模型</vt:lpstr>
      <vt:lpstr>05.飞镖模型</vt:lpstr>
      <vt:lpstr>06.内内角平分线模型</vt:lpstr>
      <vt:lpstr>07.内外角平分线模型</vt:lpstr>
      <vt:lpstr>08.外外角平分线模型</vt:lpstr>
      <vt:lpstr>09.平行平分出等腰模型</vt:lpstr>
      <vt:lpstr>10.等面积模型:D是BC的中点</vt:lpstr>
      <vt:lpstr>11.倍长中线模型：D是BC的中点</vt:lpstr>
      <vt:lpstr>PowerPoint 演示文稿</vt:lpstr>
      <vt:lpstr>二.角平分线垂中间</vt:lpstr>
      <vt:lpstr>三.角平分线构造轴对称</vt:lpstr>
      <vt:lpstr>13.三垂模型</vt:lpstr>
      <vt:lpstr>14.手拉手模型</vt:lpstr>
      <vt:lpstr>四.大小等腰三角形（顶角为α）</vt:lpstr>
      <vt:lpstr>三. 大小等腰直角三角形</vt:lpstr>
      <vt:lpstr>二.大小正方形</vt:lpstr>
      <vt:lpstr>15.半角模型</vt:lpstr>
      <vt:lpstr>PowerPoint 演示文稿</vt:lpstr>
      <vt:lpstr>条件：AB=AD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18.中位线模型</vt:lpstr>
      <vt:lpstr>19.斜边中线模型</vt:lpstr>
      <vt:lpstr>20.平移构造全等</vt:lpstr>
      <vt:lpstr>PowerPoint 演示文稿</vt:lpstr>
      <vt:lpstr>旋转半角模型</vt:lpstr>
      <vt:lpstr>PowerPoint 演示文稿</vt:lpstr>
      <vt:lpstr>初三数学模型</vt:lpstr>
      <vt:lpstr>22.射影定理模型</vt:lpstr>
      <vt:lpstr>23.相似八大模型</vt:lpstr>
      <vt:lpstr>PowerPoint 演示文稿</vt:lpstr>
      <vt:lpstr>24.二次函数中等积变换模型</vt:lpstr>
      <vt:lpstr>PowerPoint 演示文稿</vt:lpstr>
      <vt:lpstr>M t, t2  5t </vt:lpstr>
      <vt:lpstr>27.二次函数中等腰三角形存在性模型</vt:lpstr>
      <vt:lpstr>28.二次函数中直角三角形存在性模型</vt:lpstr>
      <vt:lpstr>29.二次函数中平行四边形存在性模型</vt:lpstr>
      <vt:lpstr>30.二次函数中平行四边形存在性模型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2019新东方中考 解析专题讲座</dc:title>
  <dc:creator>Microsoft Office 用户</dc:creator>
  <cp:lastModifiedBy>45055</cp:lastModifiedBy>
  <cp:revision>7</cp:revision>
  <dcterms:created xsi:type="dcterms:W3CDTF">2020-02-20T09:22:00Z</dcterms:created>
  <dcterms:modified xsi:type="dcterms:W3CDTF">2022-07-06T04:36:54Z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2020-02-20T00:00:00Z</vt:filetime>
  </property>
  <property fmtid="{D5CDD505-2E9C-101B-9397-08002B2CF9AE}" pid="5" name="KSOProductBuildVer">
    <vt:lpwstr>2052-10.1.0.5740</vt:lpwstr>
  </property>
</Properties>
</file>