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318" r:id="rId3"/>
    <p:sldId id="288" r:id="rId4"/>
    <p:sldId id="289" r:id="rId5"/>
    <p:sldId id="306" r:id="rId6"/>
    <p:sldId id="257" r:id="rId7"/>
    <p:sldId id="294" r:id="rId8"/>
    <p:sldId id="295" r:id="rId9"/>
    <p:sldId id="296" r:id="rId10"/>
    <p:sldId id="297" r:id="rId11"/>
    <p:sldId id="260" r:id="rId12"/>
    <p:sldId id="299" r:id="rId13"/>
    <p:sldId id="300" r:id="rId14"/>
    <p:sldId id="301" r:id="rId15"/>
    <p:sldId id="302" r:id="rId16"/>
    <p:sldId id="298" r:id="rId17"/>
    <p:sldId id="303" r:id="rId18"/>
    <p:sldId id="304" r:id="rId19"/>
    <p:sldId id="261" r:id="rId20"/>
    <p:sldId id="305" r:id="rId21"/>
    <p:sldId id="307" r:id="rId22"/>
    <p:sldId id="308" r:id="rId23"/>
    <p:sldId id="262" r:id="rId24"/>
    <p:sldId id="309" r:id="rId25"/>
    <p:sldId id="310" r:id="rId26"/>
    <p:sldId id="290" r:id="rId27"/>
    <p:sldId id="311" r:id="rId28"/>
    <p:sldId id="291" r:id="rId29"/>
    <p:sldId id="292" r:id="rId30"/>
    <p:sldId id="263" r:id="rId31"/>
    <p:sldId id="313" r:id="rId32"/>
    <p:sldId id="312" r:id="rId33"/>
    <p:sldId id="314" r:id="rId34"/>
    <p:sldId id="315" r:id="rId35"/>
    <p:sldId id="316" r:id="rId36"/>
    <p:sldId id="317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7" r:id="rId55"/>
    <p:sldId id="281" r:id="rId56"/>
    <p:sldId id="282" r:id="rId57"/>
    <p:sldId id="283" r:id="rId58"/>
    <p:sldId id="293" r:id="rId59"/>
    <p:sldId id="284" r:id="rId60"/>
    <p:sldId id="286" r:id="rId61"/>
    <p:sldId id="285" r:id="rId6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FF99FF"/>
    <a:srgbClr val="FF00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2"/>
    <p:restoredTop sz="94636"/>
  </p:normalViewPr>
  <p:slideViewPr>
    <p:cSldViewPr showGuides="1">
      <p:cViewPr varScale="1">
        <p:scale>
          <a:sx n="84" d="100"/>
          <a:sy n="84" d="100"/>
        </p:scale>
        <p:origin x="-102" y="-78"/>
      </p:cViewPr>
      <p:guideLst>
        <p:guide orient="horz" pos="2232"/>
        <p:guide pos="2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8130" name="Rectangle 2"/>
          <p:cNvSpPr>
            <a:spLocks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48131" name="Rectangle 3"/>
          <p:cNvSpPr/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尝试学习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3250" name="Rectangle 2"/>
          <p:cNvSpPr>
            <a:spLocks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53251" name="Rectangle 3"/>
          <p:cNvSpPr/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日本空白图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5298" name="Rectangle 2"/>
          <p:cNvSpPr>
            <a:spLocks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55299" name="Rectangle 3"/>
          <p:cNvSpPr/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工业分布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57346" name="Rectangle 2"/>
          <p:cNvSpPr>
            <a:spLocks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57347" name="Rectangle 3"/>
          <p:cNvSpPr/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日本填图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0418" name="Rectangle 2"/>
          <p:cNvSpPr>
            <a:spLocks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60419" name="Rectangle 3"/>
          <p:cNvSpPr/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海陆位置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NULL" TargetMode="Externa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NULL" TargetMode="External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NULL" TargetMode="External"/><Relationship Id="rId1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3.wav"/><Relationship Id="rId7" Type="http://schemas.openxmlformats.org/officeDocument/2006/relationships/audio" Target="../media/audio8.wav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NULL" TargetMode="External"/><Relationship Id="rId1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8.wav"/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5.wav"/><Relationship Id="rId2" Type="http://schemas.openxmlformats.org/officeDocument/2006/relationships/image" Target="NULL" TargetMode="External"/><Relationship Id="rId1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NULL" TargetMode="External"/><Relationship Id="rId1" Type="http://schemas.openxmlformats.org/officeDocument/2006/relationships/image" Target="../media/image1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098" name="TextBox 1"/>
          <p:cNvSpPr txBox="1"/>
          <p:nvPr/>
        </p:nvSpPr>
        <p:spPr>
          <a:xfrm>
            <a:off x="2339340" y="332740"/>
            <a:ext cx="4606290" cy="3830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50000"/>
              </a:lnSpc>
            </a:pP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七年级下册</a:t>
            </a:r>
            <a:r>
              <a:rPr lang="en-US" altLang="zh-CN" sz="54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5400" b="1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地理</a:t>
            </a:r>
            <a:r>
              <a:rPr lang="en-US" altLang="zh-CN" sz="54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5400" b="1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知识点梳理</a:t>
            </a:r>
            <a:endParaRPr lang="zh-CN" altLang="en-US" sz="5400" b="1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523" y="4653280"/>
            <a:ext cx="752856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sz="36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lang="zh-CN" sz="3600" b="1" u="sng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不用背厚课本</a:t>
            </a:r>
            <a:r>
              <a:rPr lang="zh-CN" sz="36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</a:t>
            </a:r>
            <a:r>
              <a:rPr lang="zh-CN" sz="3600" b="1" u="sng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只需要掌握重点</a:t>
            </a:r>
            <a:r>
              <a:rPr lang="zh-CN" sz="3600" b="1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endParaRPr lang="zh-CN" sz="3600" b="1" noProof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 descr="温带海洋性气候"/>
          <p:cNvPicPr>
            <a:picLocks noChangeAspect="1"/>
          </p:cNvPicPr>
          <p:nvPr/>
        </p:nvPicPr>
        <p:blipFill>
          <a:blip r:embed="rId1"/>
          <a:srcRect l="11073" r="19754" b="10489"/>
          <a:stretch>
            <a:fillRect/>
          </a:stretch>
        </p:blipFill>
        <p:spPr>
          <a:xfrm>
            <a:off x="381000" y="533400"/>
            <a:ext cx="3009900" cy="426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3" descr="地中海气候"/>
          <p:cNvPicPr>
            <a:picLocks noChangeAspect="1"/>
          </p:cNvPicPr>
          <p:nvPr/>
        </p:nvPicPr>
        <p:blipFill>
          <a:blip r:embed="rId2"/>
          <a:srcRect l="10896" t="2330" r="15857" b="10291"/>
          <a:stretch>
            <a:fillRect/>
          </a:stretch>
        </p:blipFill>
        <p:spPr>
          <a:xfrm>
            <a:off x="4419600" y="533400"/>
            <a:ext cx="31242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6"/>
          <p:cNvSpPr txBox="1"/>
          <p:nvPr/>
        </p:nvSpPr>
        <p:spPr>
          <a:xfrm>
            <a:off x="762000" y="4876800"/>
            <a:ext cx="22955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66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温带海洋性气候</a:t>
            </a:r>
            <a:endParaRPr lang="zh-CN" altLang="en-US" b="1" dirty="0">
              <a:solidFill>
                <a:srgbClr val="66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5257800" y="4724400"/>
            <a:ext cx="16922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地中海气候</a:t>
            </a:r>
            <a:endParaRPr lang="zh-CN" altLang="en-US" b="1" dirty="0">
              <a:solidFill>
                <a:srgbClr val="CC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609600" y="5327650"/>
            <a:ext cx="300990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特征：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66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夏季凉爽，冬季</a:t>
            </a:r>
            <a:endParaRPr lang="zh-CN" altLang="en-US" sz="2800" b="1" dirty="0">
              <a:solidFill>
                <a:srgbClr val="6666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6666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温和，降水均匀。</a:t>
            </a:r>
            <a:endParaRPr lang="zh-CN" altLang="en-US" sz="2800" b="1" dirty="0">
              <a:solidFill>
                <a:srgbClr val="6666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5181600" y="5181600"/>
            <a:ext cx="2654300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特征：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CC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夏季炎热干燥</a:t>
            </a:r>
            <a:endParaRPr lang="zh-CN" altLang="en-US" sz="2800" b="1" dirty="0">
              <a:solidFill>
                <a:srgbClr val="CC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CC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冬季温和多雨。</a:t>
            </a:r>
            <a:endParaRPr lang="zh-CN" altLang="en-US" sz="2800" b="1" dirty="0">
              <a:solidFill>
                <a:srgbClr val="CC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2"/>
          <p:cNvSpPr txBox="1"/>
          <p:nvPr/>
        </p:nvSpPr>
        <p:spPr>
          <a:xfrm>
            <a:off x="242888" y="762000"/>
            <a:ext cx="733425" cy="25146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亚洲的河流</a:t>
            </a:r>
            <a:endParaRPr lang="zh-CN" altLang="en-US" sz="3600" b="1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4" name="Picture 3" descr="亚洲地形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95400" y="0"/>
            <a:ext cx="7848600" cy="6867525"/>
          </a:xfrm>
        </p:spPr>
      </p:pic>
      <p:sp>
        <p:nvSpPr>
          <p:cNvPr id="52228" name="Freeform 4"/>
          <p:cNvSpPr/>
          <p:nvPr/>
        </p:nvSpPr>
        <p:spPr>
          <a:xfrm>
            <a:off x="4038600" y="1346200"/>
            <a:ext cx="806450" cy="1177925"/>
          </a:xfrm>
          <a:custGeom>
            <a:avLst/>
            <a:gdLst/>
            <a:ahLst/>
            <a:cxnLst>
              <a:cxn ang="0">
                <a:pos x="144" y="16"/>
              </a:cxn>
              <a:cxn ang="0">
                <a:pos x="48" y="16"/>
              </a:cxn>
              <a:cxn ang="0">
                <a:pos x="48" y="112"/>
              </a:cxn>
              <a:cxn ang="0">
                <a:pos x="0" y="160"/>
              </a:cxn>
              <a:cxn ang="0">
                <a:pos x="48" y="256"/>
              </a:cxn>
              <a:cxn ang="0">
                <a:pos x="192" y="256"/>
              </a:cxn>
              <a:cxn ang="0">
                <a:pos x="384" y="400"/>
              </a:cxn>
              <a:cxn ang="0">
                <a:pos x="432" y="496"/>
              </a:cxn>
              <a:cxn ang="0">
                <a:pos x="396" y="605"/>
              </a:cxn>
              <a:cxn ang="0">
                <a:pos x="508" y="742"/>
              </a:cxn>
            </a:cxnLst>
            <a:pathLst>
              <a:path w="508" h="742">
                <a:moveTo>
                  <a:pt x="144" y="16"/>
                </a:moveTo>
                <a:cubicBezTo>
                  <a:pt x="104" y="8"/>
                  <a:pt x="64" y="0"/>
                  <a:pt x="48" y="16"/>
                </a:cubicBezTo>
                <a:cubicBezTo>
                  <a:pt x="32" y="32"/>
                  <a:pt x="56" y="88"/>
                  <a:pt x="48" y="112"/>
                </a:cubicBezTo>
                <a:cubicBezTo>
                  <a:pt x="40" y="136"/>
                  <a:pt x="0" y="136"/>
                  <a:pt x="0" y="160"/>
                </a:cubicBezTo>
                <a:cubicBezTo>
                  <a:pt x="0" y="184"/>
                  <a:pt x="16" y="240"/>
                  <a:pt x="48" y="256"/>
                </a:cubicBezTo>
                <a:cubicBezTo>
                  <a:pt x="80" y="272"/>
                  <a:pt x="136" y="232"/>
                  <a:pt x="192" y="256"/>
                </a:cubicBezTo>
                <a:cubicBezTo>
                  <a:pt x="248" y="280"/>
                  <a:pt x="344" y="360"/>
                  <a:pt x="384" y="400"/>
                </a:cubicBezTo>
                <a:cubicBezTo>
                  <a:pt x="424" y="440"/>
                  <a:pt x="430" y="462"/>
                  <a:pt x="432" y="496"/>
                </a:cubicBezTo>
                <a:cubicBezTo>
                  <a:pt x="434" y="530"/>
                  <a:pt x="383" y="564"/>
                  <a:pt x="396" y="605"/>
                </a:cubicBezTo>
                <a:cubicBezTo>
                  <a:pt x="409" y="646"/>
                  <a:pt x="485" y="714"/>
                  <a:pt x="508" y="742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29" name="Freeform 5"/>
          <p:cNvSpPr/>
          <p:nvPr/>
        </p:nvSpPr>
        <p:spPr>
          <a:xfrm>
            <a:off x="4648200" y="1066800"/>
            <a:ext cx="1066800" cy="1295400"/>
          </a:xfrm>
          <a:custGeom>
            <a:avLst/>
            <a:gdLst/>
            <a:ahLst/>
            <a:cxnLst>
              <a:cxn ang="0">
                <a:pos x="672" y="816"/>
              </a:cxn>
              <a:cxn ang="0">
                <a:pos x="576" y="768"/>
              </a:cxn>
              <a:cxn ang="0">
                <a:pos x="554" y="652"/>
              </a:cxn>
              <a:cxn ang="0">
                <a:pos x="494" y="532"/>
              </a:cxn>
              <a:cxn ang="0">
                <a:pos x="384" y="528"/>
              </a:cxn>
              <a:cxn ang="0">
                <a:pos x="240" y="576"/>
              </a:cxn>
              <a:cxn ang="0">
                <a:pos x="144" y="432"/>
              </a:cxn>
              <a:cxn ang="0">
                <a:pos x="96" y="336"/>
              </a:cxn>
              <a:cxn ang="0">
                <a:pos x="96" y="192"/>
              </a:cxn>
              <a:cxn ang="0">
                <a:pos x="48" y="144"/>
              </a:cxn>
              <a:cxn ang="0">
                <a:pos x="48" y="48"/>
              </a:cxn>
              <a:cxn ang="0">
                <a:pos x="0" y="0"/>
              </a:cxn>
            </a:cxnLst>
            <a:pathLst>
              <a:path w="672" h="816">
                <a:moveTo>
                  <a:pt x="672" y="816"/>
                </a:moveTo>
                <a:cubicBezTo>
                  <a:pt x="636" y="804"/>
                  <a:pt x="596" y="795"/>
                  <a:pt x="576" y="768"/>
                </a:cubicBezTo>
                <a:cubicBezTo>
                  <a:pt x="556" y="741"/>
                  <a:pt x="568" y="691"/>
                  <a:pt x="554" y="652"/>
                </a:cubicBezTo>
                <a:cubicBezTo>
                  <a:pt x="540" y="613"/>
                  <a:pt x="522" y="553"/>
                  <a:pt x="494" y="532"/>
                </a:cubicBezTo>
                <a:cubicBezTo>
                  <a:pt x="466" y="511"/>
                  <a:pt x="426" y="521"/>
                  <a:pt x="384" y="528"/>
                </a:cubicBezTo>
                <a:cubicBezTo>
                  <a:pt x="342" y="535"/>
                  <a:pt x="280" y="592"/>
                  <a:pt x="240" y="576"/>
                </a:cubicBezTo>
                <a:cubicBezTo>
                  <a:pt x="200" y="560"/>
                  <a:pt x="168" y="472"/>
                  <a:pt x="144" y="432"/>
                </a:cubicBezTo>
                <a:cubicBezTo>
                  <a:pt x="120" y="392"/>
                  <a:pt x="104" y="376"/>
                  <a:pt x="96" y="336"/>
                </a:cubicBezTo>
                <a:cubicBezTo>
                  <a:pt x="88" y="296"/>
                  <a:pt x="104" y="224"/>
                  <a:pt x="96" y="192"/>
                </a:cubicBezTo>
                <a:cubicBezTo>
                  <a:pt x="88" y="160"/>
                  <a:pt x="56" y="168"/>
                  <a:pt x="48" y="144"/>
                </a:cubicBezTo>
                <a:cubicBezTo>
                  <a:pt x="40" y="120"/>
                  <a:pt x="56" y="72"/>
                  <a:pt x="48" y="48"/>
                </a:cubicBezTo>
                <a:cubicBezTo>
                  <a:pt x="40" y="24"/>
                  <a:pt x="8" y="8"/>
                  <a:pt x="0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0" name="Text Box 6"/>
          <p:cNvSpPr txBox="1"/>
          <p:nvPr/>
        </p:nvSpPr>
        <p:spPr>
          <a:xfrm>
            <a:off x="3495675" y="2224088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鄂毕河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1" name="Text Box 7"/>
          <p:cNvSpPr txBox="1"/>
          <p:nvPr/>
        </p:nvSpPr>
        <p:spPr>
          <a:xfrm>
            <a:off x="5334000" y="14478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叶尼塞河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2" name="Line 8"/>
          <p:cNvSpPr/>
          <p:nvPr/>
        </p:nvSpPr>
        <p:spPr>
          <a:xfrm flipH="1" flipV="1">
            <a:off x="4191000" y="533400"/>
            <a:ext cx="228600" cy="914400"/>
          </a:xfrm>
          <a:prstGeom prst="line">
            <a:avLst/>
          </a:prstGeom>
          <a:ln w="7620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2233" name="Freeform 9"/>
          <p:cNvSpPr/>
          <p:nvPr/>
        </p:nvSpPr>
        <p:spPr>
          <a:xfrm>
            <a:off x="5562600" y="3071813"/>
            <a:ext cx="1219200" cy="671512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72" y="335"/>
              </a:cxn>
              <a:cxn ang="0">
                <a:pos x="144" y="417"/>
              </a:cxn>
              <a:cxn ang="0">
                <a:pos x="240" y="369"/>
              </a:cxn>
              <a:cxn ang="0">
                <a:pos x="150" y="343"/>
              </a:cxn>
              <a:cxn ang="0">
                <a:pos x="141" y="274"/>
              </a:cxn>
              <a:cxn ang="0">
                <a:pos x="240" y="273"/>
              </a:cxn>
              <a:cxn ang="0">
                <a:pos x="288" y="225"/>
              </a:cxn>
              <a:cxn ang="0">
                <a:pos x="322" y="94"/>
              </a:cxn>
              <a:cxn ang="0">
                <a:pos x="339" y="25"/>
              </a:cxn>
              <a:cxn ang="0">
                <a:pos x="480" y="33"/>
              </a:cxn>
              <a:cxn ang="0">
                <a:pos x="528" y="225"/>
              </a:cxn>
              <a:cxn ang="0">
                <a:pos x="624" y="225"/>
              </a:cxn>
              <a:cxn ang="0">
                <a:pos x="691" y="145"/>
              </a:cxn>
              <a:cxn ang="0">
                <a:pos x="768" y="33"/>
              </a:cxn>
            </a:cxnLst>
            <a:pathLst>
              <a:path w="768" h="423">
                <a:moveTo>
                  <a:pt x="0" y="369"/>
                </a:moveTo>
                <a:cubicBezTo>
                  <a:pt x="12" y="363"/>
                  <a:pt x="48" y="327"/>
                  <a:pt x="72" y="335"/>
                </a:cubicBezTo>
                <a:cubicBezTo>
                  <a:pt x="96" y="343"/>
                  <a:pt x="116" y="411"/>
                  <a:pt x="144" y="417"/>
                </a:cubicBezTo>
                <a:cubicBezTo>
                  <a:pt x="172" y="423"/>
                  <a:pt x="239" y="381"/>
                  <a:pt x="240" y="369"/>
                </a:cubicBezTo>
                <a:cubicBezTo>
                  <a:pt x="241" y="357"/>
                  <a:pt x="166" y="359"/>
                  <a:pt x="150" y="343"/>
                </a:cubicBezTo>
                <a:cubicBezTo>
                  <a:pt x="134" y="327"/>
                  <a:pt x="126" y="286"/>
                  <a:pt x="141" y="274"/>
                </a:cubicBezTo>
                <a:cubicBezTo>
                  <a:pt x="156" y="262"/>
                  <a:pt x="216" y="281"/>
                  <a:pt x="240" y="273"/>
                </a:cubicBezTo>
                <a:cubicBezTo>
                  <a:pt x="264" y="265"/>
                  <a:pt x="274" y="255"/>
                  <a:pt x="288" y="225"/>
                </a:cubicBezTo>
                <a:cubicBezTo>
                  <a:pt x="302" y="195"/>
                  <a:pt x="313" y="127"/>
                  <a:pt x="322" y="94"/>
                </a:cubicBezTo>
                <a:cubicBezTo>
                  <a:pt x="331" y="61"/>
                  <a:pt x="313" y="35"/>
                  <a:pt x="339" y="25"/>
                </a:cubicBezTo>
                <a:cubicBezTo>
                  <a:pt x="365" y="15"/>
                  <a:pt x="448" y="0"/>
                  <a:pt x="480" y="33"/>
                </a:cubicBezTo>
                <a:cubicBezTo>
                  <a:pt x="512" y="66"/>
                  <a:pt x="504" y="193"/>
                  <a:pt x="528" y="225"/>
                </a:cubicBezTo>
                <a:cubicBezTo>
                  <a:pt x="552" y="257"/>
                  <a:pt x="597" y="238"/>
                  <a:pt x="624" y="225"/>
                </a:cubicBezTo>
                <a:cubicBezTo>
                  <a:pt x="651" y="212"/>
                  <a:pt x="667" y="177"/>
                  <a:pt x="691" y="145"/>
                </a:cubicBezTo>
                <a:cubicBezTo>
                  <a:pt x="715" y="113"/>
                  <a:pt x="752" y="56"/>
                  <a:pt x="768" y="33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4" name="Text Box 10"/>
          <p:cNvSpPr txBox="1"/>
          <p:nvPr/>
        </p:nvSpPr>
        <p:spPr>
          <a:xfrm>
            <a:off x="5191125" y="28194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黄河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5" name="Freeform 11"/>
          <p:cNvSpPr/>
          <p:nvPr/>
        </p:nvSpPr>
        <p:spPr>
          <a:xfrm>
            <a:off x="5638800" y="3479800"/>
            <a:ext cx="1524000" cy="749300"/>
          </a:xfrm>
          <a:custGeom>
            <a:avLst/>
            <a:gdLst/>
            <a:ahLst/>
            <a:cxnLst>
              <a:cxn ang="0">
                <a:pos x="960" y="16"/>
              </a:cxn>
              <a:cxn ang="0">
                <a:pos x="816" y="16"/>
              </a:cxn>
              <a:cxn ang="0">
                <a:pos x="768" y="112"/>
              </a:cxn>
              <a:cxn ang="0">
                <a:pos x="672" y="160"/>
              </a:cxn>
              <a:cxn ang="0">
                <a:pos x="624" y="208"/>
              </a:cxn>
              <a:cxn ang="0">
                <a:pos x="528" y="160"/>
              </a:cxn>
              <a:cxn ang="0">
                <a:pos x="384" y="256"/>
              </a:cxn>
              <a:cxn ang="0">
                <a:pos x="368" y="344"/>
              </a:cxn>
              <a:cxn ang="0">
                <a:pos x="288" y="352"/>
              </a:cxn>
              <a:cxn ang="0">
                <a:pos x="240" y="448"/>
              </a:cxn>
              <a:cxn ang="0">
                <a:pos x="144" y="448"/>
              </a:cxn>
              <a:cxn ang="0">
                <a:pos x="0" y="304"/>
              </a:cxn>
            </a:cxnLst>
            <a:pathLst>
              <a:path w="960" h="472">
                <a:moveTo>
                  <a:pt x="960" y="16"/>
                </a:moveTo>
                <a:cubicBezTo>
                  <a:pt x="904" y="8"/>
                  <a:pt x="848" y="0"/>
                  <a:pt x="816" y="16"/>
                </a:cubicBezTo>
                <a:cubicBezTo>
                  <a:pt x="784" y="32"/>
                  <a:pt x="792" y="88"/>
                  <a:pt x="768" y="112"/>
                </a:cubicBezTo>
                <a:cubicBezTo>
                  <a:pt x="744" y="136"/>
                  <a:pt x="696" y="144"/>
                  <a:pt x="672" y="160"/>
                </a:cubicBezTo>
                <a:cubicBezTo>
                  <a:pt x="648" y="176"/>
                  <a:pt x="648" y="208"/>
                  <a:pt x="624" y="208"/>
                </a:cubicBezTo>
                <a:cubicBezTo>
                  <a:pt x="600" y="208"/>
                  <a:pt x="568" y="152"/>
                  <a:pt x="528" y="160"/>
                </a:cubicBezTo>
                <a:cubicBezTo>
                  <a:pt x="488" y="168"/>
                  <a:pt x="411" y="225"/>
                  <a:pt x="384" y="256"/>
                </a:cubicBezTo>
                <a:cubicBezTo>
                  <a:pt x="357" y="287"/>
                  <a:pt x="384" y="328"/>
                  <a:pt x="368" y="344"/>
                </a:cubicBezTo>
                <a:cubicBezTo>
                  <a:pt x="352" y="360"/>
                  <a:pt x="309" y="335"/>
                  <a:pt x="288" y="352"/>
                </a:cubicBezTo>
                <a:cubicBezTo>
                  <a:pt x="267" y="369"/>
                  <a:pt x="264" y="432"/>
                  <a:pt x="240" y="448"/>
                </a:cubicBezTo>
                <a:cubicBezTo>
                  <a:pt x="216" y="464"/>
                  <a:pt x="184" y="472"/>
                  <a:pt x="144" y="448"/>
                </a:cubicBezTo>
                <a:cubicBezTo>
                  <a:pt x="104" y="424"/>
                  <a:pt x="52" y="364"/>
                  <a:pt x="0" y="304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6" name="Text Box 12"/>
          <p:cNvSpPr txBox="1"/>
          <p:nvPr/>
        </p:nvSpPr>
        <p:spPr>
          <a:xfrm>
            <a:off x="6172200" y="38100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长江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7" name="Freeform 13"/>
          <p:cNvSpPr/>
          <p:nvPr/>
        </p:nvSpPr>
        <p:spPr>
          <a:xfrm>
            <a:off x="5691188" y="4203700"/>
            <a:ext cx="722312" cy="113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" y="88"/>
              </a:cxn>
              <a:cxn ang="0">
                <a:pos x="111" y="88"/>
              </a:cxn>
              <a:cxn ang="0">
                <a:pos x="159" y="136"/>
              </a:cxn>
              <a:cxn ang="0">
                <a:pos x="159" y="184"/>
              </a:cxn>
              <a:cxn ang="0">
                <a:pos x="207" y="232"/>
              </a:cxn>
              <a:cxn ang="0">
                <a:pos x="159" y="280"/>
              </a:cxn>
              <a:cxn ang="0">
                <a:pos x="159" y="328"/>
              </a:cxn>
              <a:cxn ang="0">
                <a:pos x="207" y="328"/>
              </a:cxn>
              <a:cxn ang="0">
                <a:pos x="258" y="327"/>
              </a:cxn>
              <a:cxn ang="0">
                <a:pos x="303" y="376"/>
              </a:cxn>
              <a:cxn ang="0">
                <a:pos x="351" y="376"/>
              </a:cxn>
              <a:cxn ang="0">
                <a:pos x="351" y="424"/>
              </a:cxn>
              <a:cxn ang="0">
                <a:pos x="399" y="472"/>
              </a:cxn>
              <a:cxn ang="0">
                <a:pos x="447" y="568"/>
              </a:cxn>
              <a:cxn ang="0">
                <a:pos x="447" y="616"/>
              </a:cxn>
              <a:cxn ang="0">
                <a:pos x="399" y="664"/>
              </a:cxn>
              <a:cxn ang="0">
                <a:pos x="447" y="712"/>
              </a:cxn>
            </a:cxnLst>
            <a:pathLst>
              <a:path w="455" h="712">
                <a:moveTo>
                  <a:pt x="0" y="0"/>
                </a:moveTo>
                <a:cubicBezTo>
                  <a:pt x="9" y="15"/>
                  <a:pt x="45" y="73"/>
                  <a:pt x="63" y="88"/>
                </a:cubicBezTo>
                <a:cubicBezTo>
                  <a:pt x="81" y="103"/>
                  <a:pt x="95" y="80"/>
                  <a:pt x="111" y="88"/>
                </a:cubicBezTo>
                <a:cubicBezTo>
                  <a:pt x="127" y="96"/>
                  <a:pt x="151" y="120"/>
                  <a:pt x="159" y="136"/>
                </a:cubicBezTo>
                <a:cubicBezTo>
                  <a:pt x="167" y="152"/>
                  <a:pt x="151" y="168"/>
                  <a:pt x="159" y="184"/>
                </a:cubicBezTo>
                <a:cubicBezTo>
                  <a:pt x="167" y="200"/>
                  <a:pt x="207" y="216"/>
                  <a:pt x="207" y="232"/>
                </a:cubicBezTo>
                <a:cubicBezTo>
                  <a:pt x="207" y="248"/>
                  <a:pt x="167" y="264"/>
                  <a:pt x="159" y="280"/>
                </a:cubicBezTo>
                <a:cubicBezTo>
                  <a:pt x="151" y="296"/>
                  <a:pt x="151" y="320"/>
                  <a:pt x="159" y="328"/>
                </a:cubicBezTo>
                <a:cubicBezTo>
                  <a:pt x="167" y="336"/>
                  <a:pt x="191" y="328"/>
                  <a:pt x="207" y="328"/>
                </a:cubicBezTo>
                <a:cubicBezTo>
                  <a:pt x="223" y="328"/>
                  <a:pt x="242" y="319"/>
                  <a:pt x="258" y="327"/>
                </a:cubicBezTo>
                <a:cubicBezTo>
                  <a:pt x="274" y="335"/>
                  <a:pt x="288" y="368"/>
                  <a:pt x="303" y="376"/>
                </a:cubicBezTo>
                <a:cubicBezTo>
                  <a:pt x="318" y="384"/>
                  <a:pt x="343" y="368"/>
                  <a:pt x="351" y="376"/>
                </a:cubicBezTo>
                <a:cubicBezTo>
                  <a:pt x="359" y="384"/>
                  <a:pt x="343" y="408"/>
                  <a:pt x="351" y="424"/>
                </a:cubicBezTo>
                <a:cubicBezTo>
                  <a:pt x="359" y="440"/>
                  <a:pt x="383" y="448"/>
                  <a:pt x="399" y="472"/>
                </a:cubicBezTo>
                <a:cubicBezTo>
                  <a:pt x="415" y="496"/>
                  <a:pt x="439" y="544"/>
                  <a:pt x="447" y="568"/>
                </a:cubicBezTo>
                <a:cubicBezTo>
                  <a:pt x="455" y="592"/>
                  <a:pt x="455" y="600"/>
                  <a:pt x="447" y="616"/>
                </a:cubicBezTo>
                <a:cubicBezTo>
                  <a:pt x="439" y="632"/>
                  <a:pt x="399" y="648"/>
                  <a:pt x="399" y="664"/>
                </a:cubicBezTo>
                <a:cubicBezTo>
                  <a:pt x="399" y="680"/>
                  <a:pt x="439" y="704"/>
                  <a:pt x="447" y="712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38" name="Text Box 14"/>
          <p:cNvSpPr txBox="1"/>
          <p:nvPr/>
        </p:nvSpPr>
        <p:spPr>
          <a:xfrm>
            <a:off x="6477000" y="4648200"/>
            <a:ext cx="9144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湄公河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9" name="Line 15"/>
          <p:cNvSpPr/>
          <p:nvPr/>
        </p:nvSpPr>
        <p:spPr>
          <a:xfrm>
            <a:off x="6248400" y="4457700"/>
            <a:ext cx="1752600" cy="0"/>
          </a:xfrm>
          <a:prstGeom prst="line">
            <a:avLst/>
          </a:prstGeom>
          <a:ln w="7620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2240" name="Freeform 16"/>
          <p:cNvSpPr/>
          <p:nvPr/>
        </p:nvSpPr>
        <p:spPr>
          <a:xfrm>
            <a:off x="4352925" y="4038600"/>
            <a:ext cx="904875" cy="533400"/>
          </a:xfrm>
          <a:custGeom>
            <a:avLst/>
            <a:gdLst/>
            <a:ahLst/>
            <a:cxnLst>
              <a:cxn ang="0">
                <a:pos x="570" y="336"/>
              </a:cxn>
              <a:cxn ang="0">
                <a:pos x="482" y="250"/>
              </a:cxn>
              <a:cxn ang="0">
                <a:pos x="426" y="240"/>
              </a:cxn>
              <a:cxn ang="0">
                <a:pos x="330" y="240"/>
              </a:cxn>
              <a:cxn ang="0">
                <a:pos x="282" y="240"/>
              </a:cxn>
              <a:cxn ang="0">
                <a:pos x="186" y="240"/>
              </a:cxn>
              <a:cxn ang="0">
                <a:pos x="138" y="240"/>
              </a:cxn>
              <a:cxn ang="0">
                <a:pos x="61" y="198"/>
              </a:cxn>
              <a:cxn ang="0">
                <a:pos x="9" y="147"/>
              </a:cxn>
              <a:cxn ang="0">
                <a:pos x="9" y="61"/>
              </a:cxn>
              <a:cxn ang="0">
                <a:pos x="42" y="0"/>
              </a:cxn>
            </a:cxnLst>
            <a:pathLst>
              <a:path w="570" h="336">
                <a:moveTo>
                  <a:pt x="570" y="336"/>
                </a:moveTo>
                <a:cubicBezTo>
                  <a:pt x="555" y="322"/>
                  <a:pt x="506" y="266"/>
                  <a:pt x="482" y="250"/>
                </a:cubicBezTo>
                <a:cubicBezTo>
                  <a:pt x="458" y="234"/>
                  <a:pt x="451" y="242"/>
                  <a:pt x="426" y="240"/>
                </a:cubicBezTo>
                <a:cubicBezTo>
                  <a:pt x="401" y="238"/>
                  <a:pt x="354" y="240"/>
                  <a:pt x="330" y="240"/>
                </a:cubicBezTo>
                <a:cubicBezTo>
                  <a:pt x="306" y="240"/>
                  <a:pt x="306" y="240"/>
                  <a:pt x="282" y="240"/>
                </a:cubicBezTo>
                <a:cubicBezTo>
                  <a:pt x="258" y="240"/>
                  <a:pt x="210" y="240"/>
                  <a:pt x="186" y="240"/>
                </a:cubicBezTo>
                <a:cubicBezTo>
                  <a:pt x="162" y="240"/>
                  <a:pt x="159" y="247"/>
                  <a:pt x="138" y="240"/>
                </a:cubicBezTo>
                <a:cubicBezTo>
                  <a:pt x="117" y="233"/>
                  <a:pt x="82" y="213"/>
                  <a:pt x="61" y="198"/>
                </a:cubicBezTo>
                <a:cubicBezTo>
                  <a:pt x="40" y="183"/>
                  <a:pt x="18" y="170"/>
                  <a:pt x="9" y="147"/>
                </a:cubicBezTo>
                <a:cubicBezTo>
                  <a:pt x="0" y="124"/>
                  <a:pt x="4" y="85"/>
                  <a:pt x="9" y="61"/>
                </a:cubicBezTo>
                <a:cubicBezTo>
                  <a:pt x="14" y="37"/>
                  <a:pt x="35" y="13"/>
                  <a:pt x="42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41" name="Text Box 17"/>
          <p:cNvSpPr txBox="1"/>
          <p:nvPr/>
        </p:nvSpPr>
        <p:spPr>
          <a:xfrm>
            <a:off x="4381500" y="436721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恒河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42" name="Freeform 18"/>
          <p:cNvSpPr/>
          <p:nvPr/>
        </p:nvSpPr>
        <p:spPr>
          <a:xfrm>
            <a:off x="3657600" y="3644900"/>
            <a:ext cx="685800" cy="850900"/>
          </a:xfrm>
          <a:custGeom>
            <a:avLst/>
            <a:gdLst/>
            <a:ahLst/>
            <a:cxnLst>
              <a:cxn ang="0">
                <a:pos x="432" y="8"/>
              </a:cxn>
              <a:cxn ang="0">
                <a:pos x="336" y="8"/>
              </a:cxn>
              <a:cxn ang="0">
                <a:pos x="288" y="56"/>
              </a:cxn>
              <a:cxn ang="0">
                <a:pos x="192" y="152"/>
              </a:cxn>
              <a:cxn ang="0">
                <a:pos x="172" y="249"/>
              </a:cxn>
              <a:cxn ang="0">
                <a:pos x="155" y="326"/>
              </a:cxn>
              <a:cxn ang="0">
                <a:pos x="48" y="392"/>
              </a:cxn>
              <a:cxn ang="0">
                <a:pos x="48" y="488"/>
              </a:cxn>
              <a:cxn ang="0">
                <a:pos x="0" y="536"/>
              </a:cxn>
            </a:cxnLst>
            <a:pathLst>
              <a:path w="432" h="536">
                <a:moveTo>
                  <a:pt x="432" y="8"/>
                </a:moveTo>
                <a:cubicBezTo>
                  <a:pt x="396" y="4"/>
                  <a:pt x="360" y="0"/>
                  <a:pt x="336" y="8"/>
                </a:cubicBezTo>
                <a:cubicBezTo>
                  <a:pt x="312" y="16"/>
                  <a:pt x="312" y="32"/>
                  <a:pt x="288" y="56"/>
                </a:cubicBezTo>
                <a:cubicBezTo>
                  <a:pt x="264" y="80"/>
                  <a:pt x="211" y="120"/>
                  <a:pt x="192" y="152"/>
                </a:cubicBezTo>
                <a:cubicBezTo>
                  <a:pt x="173" y="184"/>
                  <a:pt x="178" y="220"/>
                  <a:pt x="172" y="249"/>
                </a:cubicBezTo>
                <a:cubicBezTo>
                  <a:pt x="166" y="278"/>
                  <a:pt x="176" y="302"/>
                  <a:pt x="155" y="326"/>
                </a:cubicBezTo>
                <a:cubicBezTo>
                  <a:pt x="134" y="350"/>
                  <a:pt x="66" y="365"/>
                  <a:pt x="48" y="392"/>
                </a:cubicBezTo>
                <a:cubicBezTo>
                  <a:pt x="30" y="419"/>
                  <a:pt x="56" y="464"/>
                  <a:pt x="48" y="488"/>
                </a:cubicBezTo>
                <a:cubicBezTo>
                  <a:pt x="40" y="512"/>
                  <a:pt x="8" y="528"/>
                  <a:pt x="0" y="536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43" name="Text Box 19"/>
          <p:cNvSpPr txBox="1"/>
          <p:nvPr/>
        </p:nvSpPr>
        <p:spPr>
          <a:xfrm rot="1189928">
            <a:off x="3251200" y="3376613"/>
            <a:ext cx="611188" cy="1524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印度河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44" name="Line 20"/>
          <p:cNvSpPr/>
          <p:nvPr/>
        </p:nvSpPr>
        <p:spPr>
          <a:xfrm flipH="1">
            <a:off x="3886200" y="4191000"/>
            <a:ext cx="228600" cy="1295400"/>
          </a:xfrm>
          <a:prstGeom prst="line">
            <a:avLst/>
          </a:prstGeom>
          <a:ln w="7620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33" name="Text Box 22"/>
          <p:cNvSpPr txBox="1"/>
          <p:nvPr/>
        </p:nvSpPr>
        <p:spPr>
          <a:xfrm>
            <a:off x="4064000" y="762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4" name="Text Box 23"/>
          <p:cNvSpPr txBox="1"/>
          <p:nvPr/>
        </p:nvSpPr>
        <p:spPr>
          <a:xfrm>
            <a:off x="4749800" y="-254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冰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5" name="Text Box 24"/>
          <p:cNvSpPr txBox="1"/>
          <p:nvPr/>
        </p:nvSpPr>
        <p:spPr>
          <a:xfrm>
            <a:off x="5283200" y="-635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7" name="Text Box 26"/>
          <p:cNvSpPr txBox="1"/>
          <p:nvPr/>
        </p:nvSpPr>
        <p:spPr>
          <a:xfrm>
            <a:off x="8382000" y="48768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8" name="Text Box 27"/>
          <p:cNvSpPr txBox="1"/>
          <p:nvPr/>
        </p:nvSpPr>
        <p:spPr>
          <a:xfrm>
            <a:off x="8305800" y="33528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9" name="Text Box 28"/>
          <p:cNvSpPr txBox="1"/>
          <p:nvPr/>
        </p:nvSpPr>
        <p:spPr>
          <a:xfrm>
            <a:off x="8153400" y="16764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41" name="Text Box 30"/>
          <p:cNvSpPr txBox="1"/>
          <p:nvPr/>
        </p:nvSpPr>
        <p:spPr>
          <a:xfrm>
            <a:off x="4991100" y="58674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42" name="Text Box 31"/>
          <p:cNvSpPr txBox="1"/>
          <p:nvPr/>
        </p:nvSpPr>
        <p:spPr>
          <a:xfrm>
            <a:off x="3517900" y="58039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度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43" name="Text Box 32"/>
          <p:cNvSpPr txBox="1"/>
          <p:nvPr/>
        </p:nvSpPr>
        <p:spPr>
          <a:xfrm>
            <a:off x="2057400" y="5753100"/>
            <a:ext cx="48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</a:t>
            </a:r>
            <a:endParaRPr lang="zh-CN" altLang="en-US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/>
      <p:bldP spid="52231" grpId="0"/>
      <p:bldP spid="52233" grpId="0" animBg="1"/>
      <p:bldP spid="52234" grpId="0"/>
      <p:bldP spid="52235" grpId="0" animBg="1"/>
      <p:bldP spid="52236" grpId="0"/>
      <p:bldP spid="52237" grpId="0" animBg="1"/>
      <p:bldP spid="52238" grpId="0"/>
      <p:bldP spid="52240" grpId="0" animBg="1"/>
      <p:bldP spid="52241" grpId="0"/>
      <p:bldP spid="52242" grpId="0" animBg="1"/>
      <p:bldP spid="52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781800" cy="762000"/>
          </a:xfrm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 sz="4000" b="1" dirty="0"/>
              <a:t>请你概括亚洲河流的特点</a:t>
            </a:r>
            <a:endParaRPr lang="zh-CN" altLang="en-US" sz="4000" b="1" dirty="0"/>
          </a:p>
        </p:txBody>
      </p:sp>
      <p:sp>
        <p:nvSpPr>
          <p:cNvPr id="53251" name="Text Box 3"/>
          <p:cNvSpPr txBox="1"/>
          <p:nvPr/>
        </p:nvSpPr>
        <p:spPr>
          <a:xfrm>
            <a:off x="1187450" y="1268413"/>
            <a:ext cx="5040313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亚洲河流多发源于哪里？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3252" name="Text Box 4"/>
          <p:cNvSpPr txBox="1"/>
          <p:nvPr/>
        </p:nvSpPr>
        <p:spPr>
          <a:xfrm>
            <a:off x="1258888" y="1988503"/>
            <a:ext cx="3095625" cy="1168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中部山地高原</a:t>
            </a:r>
            <a:endParaRPr lang="zh-CN" altLang="en-US" sz="2800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内流区面积广大</a:t>
            </a:r>
            <a:endParaRPr lang="zh-CN" altLang="en-US" sz="28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1116013" y="3357563"/>
            <a:ext cx="432117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流向有什么特点？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042988" y="3933825"/>
            <a:ext cx="5256212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呈放射状流向四周海洋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2" name="AutoShape 7"/>
          <p:cNvSpPr/>
          <p:nvPr/>
        </p:nvSpPr>
        <p:spPr>
          <a:xfrm>
            <a:off x="533400" y="304800"/>
            <a:ext cx="8382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6" name="Text Box 8"/>
          <p:cNvSpPr txBox="1"/>
          <p:nvPr/>
        </p:nvSpPr>
        <p:spPr>
          <a:xfrm>
            <a:off x="1116013" y="5084763"/>
            <a:ext cx="266382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原因？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1187450" y="5589588"/>
            <a:ext cx="475297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亚洲地势中高周低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/>
      <p:bldP spid="53254" grpId="0"/>
      <p:bldP spid="53256" grpId="0"/>
      <p:bldP spid="532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1981200" y="5715000"/>
            <a:ext cx="6019800" cy="1143000"/>
          </a:xfrm>
        </p:spPr>
        <p:txBody>
          <a:bodyPr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/>
            <a:r>
              <a:rPr lang="zh-CN" altLang="en-US" sz="4000" b="1" dirty="0">
                <a:ea typeface="华文新魏" panose="02010800040101010101" pitchFamily="2" charset="-122"/>
              </a:rPr>
              <a:t>读图归纳欧洲河流的特征。</a:t>
            </a:r>
            <a:endParaRPr lang="zh-CN" altLang="en-US" sz="4000" b="1" dirty="0">
              <a:ea typeface="华文新魏" panose="02010800040101010101" pitchFamily="2" charset="-122"/>
            </a:endParaRPr>
          </a:p>
        </p:txBody>
      </p:sp>
      <p:pic>
        <p:nvPicPr>
          <p:cNvPr id="15362" name="Picture 3" descr="西欧的地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8610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Freeform 4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3903663" y="3294063"/>
            <a:ext cx="1757362" cy="773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37"/>
              </a:cxn>
              <a:cxn ang="0">
                <a:pos x="247" y="55"/>
              </a:cxn>
              <a:cxn ang="0">
                <a:pos x="293" y="128"/>
              </a:cxn>
              <a:cxn ang="0">
                <a:pos x="247" y="192"/>
              </a:cxn>
              <a:cxn ang="0">
                <a:pos x="330" y="293"/>
              </a:cxn>
              <a:cxn ang="0">
                <a:pos x="357" y="311"/>
              </a:cxn>
              <a:cxn ang="0">
                <a:pos x="384" y="320"/>
              </a:cxn>
              <a:cxn ang="0">
                <a:pos x="403" y="339"/>
              </a:cxn>
              <a:cxn ang="0">
                <a:pos x="467" y="357"/>
              </a:cxn>
              <a:cxn ang="0">
                <a:pos x="567" y="421"/>
              </a:cxn>
              <a:cxn ang="0">
                <a:pos x="613" y="448"/>
              </a:cxn>
              <a:cxn ang="0">
                <a:pos x="659" y="476"/>
              </a:cxn>
              <a:cxn ang="0">
                <a:pos x="823" y="458"/>
              </a:cxn>
              <a:cxn ang="0">
                <a:pos x="970" y="357"/>
              </a:cxn>
              <a:cxn ang="0">
                <a:pos x="1107" y="311"/>
              </a:cxn>
            </a:cxnLst>
            <a:pathLst>
              <a:path w="1107" h="487">
                <a:moveTo>
                  <a:pt x="0" y="0"/>
                </a:moveTo>
                <a:cubicBezTo>
                  <a:pt x="67" y="9"/>
                  <a:pt x="125" y="24"/>
                  <a:pt x="192" y="37"/>
                </a:cubicBezTo>
                <a:cubicBezTo>
                  <a:pt x="211" y="41"/>
                  <a:pt x="247" y="55"/>
                  <a:pt x="247" y="55"/>
                </a:cubicBezTo>
                <a:cubicBezTo>
                  <a:pt x="270" y="78"/>
                  <a:pt x="283" y="97"/>
                  <a:pt x="293" y="128"/>
                </a:cubicBezTo>
                <a:cubicBezTo>
                  <a:pt x="272" y="150"/>
                  <a:pt x="269" y="171"/>
                  <a:pt x="247" y="192"/>
                </a:cubicBezTo>
                <a:cubicBezTo>
                  <a:pt x="222" y="270"/>
                  <a:pt x="268" y="278"/>
                  <a:pt x="330" y="293"/>
                </a:cubicBezTo>
                <a:cubicBezTo>
                  <a:pt x="339" y="299"/>
                  <a:pt x="347" y="306"/>
                  <a:pt x="357" y="311"/>
                </a:cubicBezTo>
                <a:cubicBezTo>
                  <a:pt x="365" y="315"/>
                  <a:pt x="376" y="315"/>
                  <a:pt x="384" y="320"/>
                </a:cubicBezTo>
                <a:cubicBezTo>
                  <a:pt x="392" y="325"/>
                  <a:pt x="395" y="335"/>
                  <a:pt x="403" y="339"/>
                </a:cubicBezTo>
                <a:cubicBezTo>
                  <a:pt x="423" y="349"/>
                  <a:pt x="446" y="350"/>
                  <a:pt x="467" y="357"/>
                </a:cubicBezTo>
                <a:cubicBezTo>
                  <a:pt x="502" y="381"/>
                  <a:pt x="526" y="407"/>
                  <a:pt x="567" y="421"/>
                </a:cubicBezTo>
                <a:cubicBezTo>
                  <a:pt x="622" y="473"/>
                  <a:pt x="546" y="407"/>
                  <a:pt x="613" y="448"/>
                </a:cubicBezTo>
                <a:cubicBezTo>
                  <a:pt x="673" y="486"/>
                  <a:pt x="583" y="451"/>
                  <a:pt x="659" y="476"/>
                </a:cubicBezTo>
                <a:cubicBezTo>
                  <a:pt x="714" y="472"/>
                  <a:pt x="776" y="487"/>
                  <a:pt x="823" y="458"/>
                </a:cubicBezTo>
                <a:cubicBezTo>
                  <a:pt x="874" y="427"/>
                  <a:pt x="912" y="376"/>
                  <a:pt x="970" y="357"/>
                </a:cubicBezTo>
                <a:cubicBezTo>
                  <a:pt x="1009" y="331"/>
                  <a:pt x="1059" y="311"/>
                  <a:pt x="1107" y="311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4" name="Freeform 5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3043238" y="2655888"/>
            <a:ext cx="311150" cy="668337"/>
          </a:xfrm>
          <a:custGeom>
            <a:avLst/>
            <a:gdLst/>
            <a:ahLst/>
            <a:cxnLst>
              <a:cxn ang="0">
                <a:pos x="49" y="421"/>
              </a:cxn>
              <a:cxn ang="0">
                <a:pos x="168" y="256"/>
              </a:cxn>
              <a:cxn ang="0">
                <a:pos x="177" y="165"/>
              </a:cxn>
              <a:cxn ang="0">
                <a:pos x="104" y="128"/>
              </a:cxn>
              <a:cxn ang="0">
                <a:pos x="21" y="46"/>
              </a:cxn>
              <a:cxn ang="0">
                <a:pos x="3" y="0"/>
              </a:cxn>
            </a:cxnLst>
            <a:pathLst>
              <a:path w="196" h="421">
                <a:moveTo>
                  <a:pt x="49" y="421"/>
                </a:moveTo>
                <a:cubicBezTo>
                  <a:pt x="69" y="358"/>
                  <a:pt x="120" y="301"/>
                  <a:pt x="168" y="256"/>
                </a:cubicBezTo>
                <a:cubicBezTo>
                  <a:pt x="181" y="216"/>
                  <a:pt x="196" y="203"/>
                  <a:pt x="177" y="165"/>
                </a:cubicBezTo>
                <a:cubicBezTo>
                  <a:pt x="165" y="141"/>
                  <a:pt x="104" y="128"/>
                  <a:pt x="104" y="128"/>
                </a:cubicBezTo>
                <a:cubicBezTo>
                  <a:pt x="67" y="93"/>
                  <a:pt x="71" y="62"/>
                  <a:pt x="21" y="46"/>
                </a:cubicBezTo>
                <a:cubicBezTo>
                  <a:pt x="0" y="13"/>
                  <a:pt x="3" y="29"/>
                  <a:pt x="3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5" name="Freeform 6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7191375" y="1901825"/>
            <a:ext cx="617538" cy="1392238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51" y="45"/>
              </a:cxn>
              <a:cxn ang="0">
                <a:pos x="133" y="100"/>
              </a:cxn>
              <a:cxn ang="0">
                <a:pos x="124" y="128"/>
              </a:cxn>
              <a:cxn ang="0">
                <a:pos x="69" y="439"/>
              </a:cxn>
              <a:cxn ang="0">
                <a:pos x="14" y="548"/>
              </a:cxn>
              <a:cxn ang="0">
                <a:pos x="41" y="621"/>
              </a:cxn>
              <a:cxn ang="0">
                <a:pos x="87" y="658"/>
              </a:cxn>
              <a:cxn ang="0">
                <a:pos x="215" y="804"/>
              </a:cxn>
              <a:cxn ang="0">
                <a:pos x="389" y="877"/>
              </a:cxn>
            </a:cxnLst>
            <a:pathLst>
              <a:path w="389" h="877">
                <a:moveTo>
                  <a:pt x="224" y="0"/>
                </a:moveTo>
                <a:cubicBezTo>
                  <a:pt x="159" y="21"/>
                  <a:pt x="180" y="2"/>
                  <a:pt x="151" y="45"/>
                </a:cubicBezTo>
                <a:cubicBezTo>
                  <a:pt x="145" y="63"/>
                  <a:pt x="139" y="82"/>
                  <a:pt x="133" y="100"/>
                </a:cubicBezTo>
                <a:cubicBezTo>
                  <a:pt x="130" y="109"/>
                  <a:pt x="124" y="128"/>
                  <a:pt x="124" y="128"/>
                </a:cubicBezTo>
                <a:cubicBezTo>
                  <a:pt x="136" y="236"/>
                  <a:pt x="149" y="355"/>
                  <a:pt x="69" y="439"/>
                </a:cubicBezTo>
                <a:cubicBezTo>
                  <a:pt x="57" y="476"/>
                  <a:pt x="36" y="515"/>
                  <a:pt x="14" y="548"/>
                </a:cubicBezTo>
                <a:cubicBezTo>
                  <a:pt x="0" y="591"/>
                  <a:pt x="8" y="595"/>
                  <a:pt x="41" y="621"/>
                </a:cubicBezTo>
                <a:cubicBezTo>
                  <a:pt x="106" y="673"/>
                  <a:pt x="7" y="605"/>
                  <a:pt x="87" y="658"/>
                </a:cubicBezTo>
                <a:cubicBezTo>
                  <a:pt x="108" y="724"/>
                  <a:pt x="146" y="781"/>
                  <a:pt x="215" y="804"/>
                </a:cubicBezTo>
                <a:cubicBezTo>
                  <a:pt x="259" y="850"/>
                  <a:pt x="325" y="877"/>
                  <a:pt x="389" y="877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6" name="Freeform 7"/>
          <p:cNvSpPr/>
          <p:nvPr/>
        </p:nvSpPr>
        <p:spPr>
          <a:xfrm>
            <a:off x="855663" y="4035425"/>
            <a:ext cx="581025" cy="144463"/>
          </a:xfrm>
          <a:custGeom>
            <a:avLst/>
            <a:gdLst/>
            <a:ahLst/>
            <a:cxnLst>
              <a:cxn ang="0">
                <a:pos x="366" y="0"/>
              </a:cxn>
              <a:cxn ang="0">
                <a:pos x="284" y="18"/>
              </a:cxn>
              <a:cxn ang="0">
                <a:pos x="174" y="36"/>
              </a:cxn>
              <a:cxn ang="0">
                <a:pos x="147" y="45"/>
              </a:cxn>
              <a:cxn ang="0">
                <a:pos x="128" y="64"/>
              </a:cxn>
              <a:cxn ang="0">
                <a:pos x="0" y="91"/>
              </a:cxn>
            </a:cxnLst>
            <a:pathLst>
              <a:path w="366" h="91">
                <a:moveTo>
                  <a:pt x="366" y="0"/>
                </a:moveTo>
                <a:cubicBezTo>
                  <a:pt x="339" y="5"/>
                  <a:pt x="312" y="13"/>
                  <a:pt x="284" y="18"/>
                </a:cubicBezTo>
                <a:cubicBezTo>
                  <a:pt x="247" y="25"/>
                  <a:pt x="174" y="36"/>
                  <a:pt x="174" y="36"/>
                </a:cubicBezTo>
                <a:cubicBezTo>
                  <a:pt x="165" y="39"/>
                  <a:pt x="155" y="40"/>
                  <a:pt x="147" y="45"/>
                </a:cubicBezTo>
                <a:cubicBezTo>
                  <a:pt x="139" y="50"/>
                  <a:pt x="136" y="60"/>
                  <a:pt x="128" y="64"/>
                </a:cubicBezTo>
                <a:cubicBezTo>
                  <a:pt x="90" y="83"/>
                  <a:pt x="42" y="91"/>
                  <a:pt x="0" y="9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7" name="Freeform 8"/>
          <p:cNvSpPr/>
          <p:nvPr/>
        </p:nvSpPr>
        <p:spPr>
          <a:xfrm>
            <a:off x="2032000" y="3054350"/>
            <a:ext cx="363538" cy="123825"/>
          </a:xfrm>
          <a:custGeom>
            <a:avLst/>
            <a:gdLst/>
            <a:ahLst/>
            <a:cxnLst>
              <a:cxn ang="0">
                <a:pos x="229" y="5"/>
              </a:cxn>
              <a:cxn ang="0">
                <a:pos x="82" y="14"/>
              </a:cxn>
              <a:cxn ang="0">
                <a:pos x="37" y="60"/>
              </a:cxn>
              <a:cxn ang="0">
                <a:pos x="0" y="78"/>
              </a:cxn>
            </a:cxnLst>
            <a:pathLst>
              <a:path w="229" h="78">
                <a:moveTo>
                  <a:pt x="229" y="5"/>
                </a:moveTo>
                <a:cubicBezTo>
                  <a:pt x="180" y="8"/>
                  <a:pt x="129" y="0"/>
                  <a:pt x="82" y="14"/>
                </a:cubicBezTo>
                <a:cubicBezTo>
                  <a:pt x="61" y="20"/>
                  <a:pt x="52" y="45"/>
                  <a:pt x="37" y="60"/>
                </a:cubicBezTo>
                <a:cubicBezTo>
                  <a:pt x="27" y="70"/>
                  <a:pt x="10" y="68"/>
                  <a:pt x="0" y="7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8" name="Freeform 9"/>
          <p:cNvSpPr/>
          <p:nvPr/>
        </p:nvSpPr>
        <p:spPr>
          <a:xfrm>
            <a:off x="3425825" y="2540000"/>
            <a:ext cx="231775" cy="290513"/>
          </a:xfrm>
          <a:custGeom>
            <a:avLst/>
            <a:gdLst/>
            <a:ahLst/>
            <a:cxnLst>
              <a:cxn ang="0">
                <a:pos x="146" y="183"/>
              </a:cxn>
              <a:cxn ang="0">
                <a:pos x="82" y="101"/>
              </a:cxn>
              <a:cxn ang="0">
                <a:pos x="64" y="82"/>
              </a:cxn>
              <a:cxn ang="0">
                <a:pos x="36" y="73"/>
              </a:cxn>
              <a:cxn ang="0">
                <a:pos x="27" y="46"/>
              </a:cxn>
              <a:cxn ang="0">
                <a:pos x="9" y="27"/>
              </a:cxn>
              <a:cxn ang="0">
                <a:pos x="0" y="0"/>
              </a:cxn>
            </a:cxnLst>
            <a:pathLst>
              <a:path w="146" h="183">
                <a:moveTo>
                  <a:pt x="146" y="183"/>
                </a:moveTo>
                <a:cubicBezTo>
                  <a:pt x="129" y="131"/>
                  <a:pt x="133" y="118"/>
                  <a:pt x="82" y="101"/>
                </a:cubicBezTo>
                <a:cubicBezTo>
                  <a:pt x="76" y="95"/>
                  <a:pt x="71" y="87"/>
                  <a:pt x="64" y="82"/>
                </a:cubicBezTo>
                <a:cubicBezTo>
                  <a:pt x="56" y="77"/>
                  <a:pt x="43" y="80"/>
                  <a:pt x="36" y="73"/>
                </a:cubicBezTo>
                <a:cubicBezTo>
                  <a:pt x="29" y="66"/>
                  <a:pt x="32" y="54"/>
                  <a:pt x="27" y="46"/>
                </a:cubicBezTo>
                <a:cubicBezTo>
                  <a:pt x="23" y="38"/>
                  <a:pt x="15" y="33"/>
                  <a:pt x="9" y="27"/>
                </a:cubicBezTo>
                <a:cubicBezTo>
                  <a:pt x="6" y="18"/>
                  <a:pt x="0" y="0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9" name="Freeform 10"/>
          <p:cNvSpPr/>
          <p:nvPr/>
        </p:nvSpPr>
        <p:spPr>
          <a:xfrm>
            <a:off x="5283200" y="3367088"/>
            <a:ext cx="381000" cy="290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9"/>
              </a:cxn>
              <a:cxn ang="0">
                <a:pos x="46" y="28"/>
              </a:cxn>
              <a:cxn ang="0">
                <a:pos x="101" y="46"/>
              </a:cxn>
              <a:cxn ang="0">
                <a:pos x="128" y="55"/>
              </a:cxn>
              <a:cxn ang="0">
                <a:pos x="219" y="156"/>
              </a:cxn>
              <a:cxn ang="0">
                <a:pos x="238" y="183"/>
              </a:cxn>
            </a:cxnLst>
            <a:pathLst>
              <a:path w="240" h="183">
                <a:moveTo>
                  <a:pt x="0" y="0"/>
                </a:moveTo>
                <a:cubicBezTo>
                  <a:pt x="9" y="3"/>
                  <a:pt x="19" y="4"/>
                  <a:pt x="27" y="9"/>
                </a:cubicBezTo>
                <a:cubicBezTo>
                  <a:pt x="35" y="14"/>
                  <a:pt x="38" y="24"/>
                  <a:pt x="46" y="28"/>
                </a:cubicBezTo>
                <a:cubicBezTo>
                  <a:pt x="63" y="37"/>
                  <a:pt x="83" y="40"/>
                  <a:pt x="101" y="46"/>
                </a:cubicBezTo>
                <a:cubicBezTo>
                  <a:pt x="110" y="49"/>
                  <a:pt x="128" y="55"/>
                  <a:pt x="128" y="55"/>
                </a:cubicBezTo>
                <a:cubicBezTo>
                  <a:pt x="141" y="95"/>
                  <a:pt x="180" y="142"/>
                  <a:pt x="219" y="156"/>
                </a:cubicBezTo>
                <a:cubicBezTo>
                  <a:pt x="240" y="176"/>
                  <a:pt x="238" y="165"/>
                  <a:pt x="238" y="18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70" name="Freeform 11"/>
          <p:cNvSpPr/>
          <p:nvPr/>
        </p:nvSpPr>
        <p:spPr>
          <a:xfrm>
            <a:off x="5892800" y="1247775"/>
            <a:ext cx="276225" cy="43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" y="192"/>
              </a:cxn>
              <a:cxn ang="0">
                <a:pos x="128" y="220"/>
              </a:cxn>
              <a:cxn ang="0">
                <a:pos x="174" y="275"/>
              </a:cxn>
            </a:cxnLst>
            <a:pathLst>
              <a:path w="174" h="275">
                <a:moveTo>
                  <a:pt x="0" y="0"/>
                </a:moveTo>
                <a:cubicBezTo>
                  <a:pt x="79" y="26"/>
                  <a:pt x="96" y="122"/>
                  <a:pt x="119" y="192"/>
                </a:cubicBezTo>
                <a:cubicBezTo>
                  <a:pt x="122" y="201"/>
                  <a:pt x="123" y="212"/>
                  <a:pt x="128" y="220"/>
                </a:cubicBezTo>
                <a:cubicBezTo>
                  <a:pt x="142" y="242"/>
                  <a:pt x="157" y="256"/>
                  <a:pt x="174" y="27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71" name="Freeform 12"/>
          <p:cNvSpPr/>
          <p:nvPr/>
        </p:nvSpPr>
        <p:spPr>
          <a:xfrm>
            <a:off x="3976688" y="2582863"/>
            <a:ext cx="231775" cy="392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165"/>
              </a:cxn>
              <a:cxn ang="0">
                <a:pos x="146" y="247"/>
              </a:cxn>
            </a:cxnLst>
            <a:pathLst>
              <a:path w="146" h="247">
                <a:moveTo>
                  <a:pt x="0" y="0"/>
                </a:moveTo>
                <a:cubicBezTo>
                  <a:pt x="13" y="69"/>
                  <a:pt x="21" y="125"/>
                  <a:pt x="82" y="165"/>
                </a:cubicBezTo>
                <a:cubicBezTo>
                  <a:pt x="99" y="210"/>
                  <a:pt x="127" y="210"/>
                  <a:pt x="146" y="2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72" name="Freeform 13"/>
          <p:cNvSpPr/>
          <p:nvPr/>
        </p:nvSpPr>
        <p:spPr>
          <a:xfrm>
            <a:off x="4964113" y="2206625"/>
            <a:ext cx="434975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4" y="73"/>
              </a:cxn>
            </a:cxnLst>
            <a:pathLst>
              <a:path w="274" h="116">
                <a:moveTo>
                  <a:pt x="0" y="0"/>
                </a:moveTo>
                <a:cubicBezTo>
                  <a:pt x="39" y="116"/>
                  <a:pt x="176" y="73"/>
                  <a:pt x="274" y="7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6" name="Text Box 14"/>
          <p:cNvSpPr txBox="1"/>
          <p:nvPr/>
        </p:nvSpPr>
        <p:spPr>
          <a:xfrm>
            <a:off x="2438400" y="2963863"/>
            <a:ext cx="914400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莱茵河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87" name="Text Box 15"/>
          <p:cNvSpPr txBox="1"/>
          <p:nvPr/>
        </p:nvSpPr>
        <p:spPr>
          <a:xfrm>
            <a:off x="4343400" y="3505200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多瑙河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5" name="Freeform 16">
            <a:hlinkClick r:id="" action="ppaction://noaction">
              <a:snd r:embed="rId3" name="type.wav"/>
            </a:hlinkClick>
          </p:cNvPr>
          <p:cNvSpPr/>
          <p:nvPr/>
        </p:nvSpPr>
        <p:spPr>
          <a:xfrm>
            <a:off x="5341938" y="2641600"/>
            <a:ext cx="855662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9"/>
              </a:cxn>
              <a:cxn ang="0">
                <a:pos x="109" y="27"/>
              </a:cxn>
              <a:cxn ang="0">
                <a:pos x="137" y="46"/>
              </a:cxn>
              <a:cxn ang="0">
                <a:pos x="192" y="64"/>
              </a:cxn>
              <a:cxn ang="0">
                <a:pos x="237" y="101"/>
              </a:cxn>
              <a:cxn ang="0">
                <a:pos x="246" y="128"/>
              </a:cxn>
              <a:cxn ang="0">
                <a:pos x="283" y="165"/>
              </a:cxn>
              <a:cxn ang="0">
                <a:pos x="356" y="256"/>
              </a:cxn>
              <a:cxn ang="0">
                <a:pos x="493" y="366"/>
              </a:cxn>
              <a:cxn ang="0">
                <a:pos x="539" y="439"/>
              </a:cxn>
              <a:cxn ang="0">
                <a:pos x="466" y="485"/>
              </a:cxn>
              <a:cxn ang="0">
                <a:pos x="411" y="521"/>
              </a:cxn>
              <a:cxn ang="0">
                <a:pos x="356" y="585"/>
              </a:cxn>
            </a:cxnLst>
            <a:pathLst>
              <a:path w="539" h="585">
                <a:moveTo>
                  <a:pt x="0" y="0"/>
                </a:moveTo>
                <a:cubicBezTo>
                  <a:pt x="18" y="3"/>
                  <a:pt x="36" y="5"/>
                  <a:pt x="54" y="9"/>
                </a:cubicBezTo>
                <a:cubicBezTo>
                  <a:pt x="73" y="14"/>
                  <a:pt x="109" y="27"/>
                  <a:pt x="109" y="27"/>
                </a:cubicBezTo>
                <a:cubicBezTo>
                  <a:pt x="118" y="33"/>
                  <a:pt x="127" y="41"/>
                  <a:pt x="137" y="46"/>
                </a:cubicBezTo>
                <a:cubicBezTo>
                  <a:pt x="155" y="54"/>
                  <a:pt x="192" y="64"/>
                  <a:pt x="192" y="64"/>
                </a:cubicBezTo>
                <a:cubicBezTo>
                  <a:pt x="207" y="74"/>
                  <a:pt x="227" y="85"/>
                  <a:pt x="237" y="101"/>
                </a:cubicBezTo>
                <a:cubicBezTo>
                  <a:pt x="242" y="109"/>
                  <a:pt x="241" y="120"/>
                  <a:pt x="246" y="128"/>
                </a:cubicBezTo>
                <a:cubicBezTo>
                  <a:pt x="255" y="143"/>
                  <a:pt x="271" y="152"/>
                  <a:pt x="283" y="165"/>
                </a:cubicBezTo>
                <a:cubicBezTo>
                  <a:pt x="297" y="208"/>
                  <a:pt x="319" y="231"/>
                  <a:pt x="356" y="256"/>
                </a:cubicBezTo>
                <a:cubicBezTo>
                  <a:pt x="385" y="299"/>
                  <a:pt x="444" y="350"/>
                  <a:pt x="493" y="366"/>
                </a:cubicBezTo>
                <a:cubicBezTo>
                  <a:pt x="517" y="389"/>
                  <a:pt x="529" y="407"/>
                  <a:pt x="539" y="439"/>
                </a:cubicBezTo>
                <a:cubicBezTo>
                  <a:pt x="510" y="482"/>
                  <a:pt x="506" y="463"/>
                  <a:pt x="466" y="485"/>
                </a:cubicBezTo>
                <a:cubicBezTo>
                  <a:pt x="447" y="496"/>
                  <a:pt x="411" y="521"/>
                  <a:pt x="411" y="521"/>
                </a:cubicBezTo>
                <a:cubicBezTo>
                  <a:pt x="394" y="547"/>
                  <a:pt x="377" y="564"/>
                  <a:pt x="356" y="585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9" name="Text Box 17"/>
          <p:cNvSpPr txBox="1"/>
          <p:nvPr/>
        </p:nvSpPr>
        <p:spPr>
          <a:xfrm>
            <a:off x="5715000" y="27432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第聂伯河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90" name="Text Box 18"/>
          <p:cNvSpPr txBox="1"/>
          <p:nvPr/>
        </p:nvSpPr>
        <p:spPr>
          <a:xfrm>
            <a:off x="7239000" y="25908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伏尔加河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9" name="Text Box 20"/>
          <p:cNvSpPr txBox="1"/>
          <p:nvPr/>
        </p:nvSpPr>
        <p:spPr>
          <a:xfrm>
            <a:off x="457200" y="533400"/>
            <a:ext cx="5257800" cy="946150"/>
          </a:xfrm>
          <a:prstGeom prst="rect">
            <a:avLst/>
          </a:prstGeom>
          <a:gradFill rotWithShape="0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多瑙河流经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个国家，是世界上干流流经国家最多的河流。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80" name="Line 21"/>
          <p:cNvSpPr/>
          <p:nvPr/>
        </p:nvSpPr>
        <p:spPr>
          <a:xfrm>
            <a:off x="2971800" y="1447800"/>
            <a:ext cx="1295400" cy="1981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15381" name="Freeform 22"/>
          <p:cNvSpPr/>
          <p:nvPr/>
        </p:nvSpPr>
        <p:spPr>
          <a:xfrm>
            <a:off x="6545263" y="479425"/>
            <a:ext cx="312737" cy="60960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0" y="164"/>
              </a:cxn>
              <a:cxn ang="0">
                <a:pos x="138" y="164"/>
              </a:cxn>
              <a:cxn ang="0">
                <a:pos x="165" y="146"/>
              </a:cxn>
              <a:cxn ang="0">
                <a:pos x="147" y="228"/>
              </a:cxn>
              <a:cxn ang="0">
                <a:pos x="101" y="301"/>
              </a:cxn>
              <a:cxn ang="0">
                <a:pos x="83" y="384"/>
              </a:cxn>
            </a:cxnLst>
            <a:pathLst>
              <a:path w="197" h="384">
                <a:moveTo>
                  <a:pt x="55" y="0"/>
                </a:moveTo>
                <a:cubicBezTo>
                  <a:pt x="46" y="58"/>
                  <a:pt x="21" y="109"/>
                  <a:pt x="0" y="164"/>
                </a:cubicBezTo>
                <a:cubicBezTo>
                  <a:pt x="39" y="203"/>
                  <a:pt x="90" y="179"/>
                  <a:pt x="138" y="164"/>
                </a:cubicBezTo>
                <a:cubicBezTo>
                  <a:pt x="147" y="158"/>
                  <a:pt x="155" y="143"/>
                  <a:pt x="165" y="146"/>
                </a:cubicBezTo>
                <a:cubicBezTo>
                  <a:pt x="197" y="154"/>
                  <a:pt x="152" y="220"/>
                  <a:pt x="147" y="228"/>
                </a:cubicBezTo>
                <a:cubicBezTo>
                  <a:pt x="137" y="260"/>
                  <a:pt x="119" y="273"/>
                  <a:pt x="101" y="301"/>
                </a:cubicBezTo>
                <a:cubicBezTo>
                  <a:pt x="80" y="365"/>
                  <a:pt x="83" y="337"/>
                  <a:pt x="83" y="38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82" name="Freeform 23"/>
          <p:cNvSpPr/>
          <p:nvPr/>
        </p:nvSpPr>
        <p:spPr>
          <a:xfrm>
            <a:off x="6218238" y="885825"/>
            <a:ext cx="269875" cy="3619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8" y="109"/>
              </a:cxn>
              <a:cxn ang="0">
                <a:pos x="124" y="192"/>
              </a:cxn>
              <a:cxn ang="0">
                <a:pos x="170" y="228"/>
              </a:cxn>
            </a:cxnLst>
            <a:pathLst>
              <a:path w="170" h="228">
                <a:moveTo>
                  <a:pt x="14" y="0"/>
                </a:moveTo>
                <a:cubicBezTo>
                  <a:pt x="36" y="118"/>
                  <a:pt x="0" y="95"/>
                  <a:pt x="88" y="109"/>
                </a:cubicBezTo>
                <a:cubicBezTo>
                  <a:pt x="116" y="138"/>
                  <a:pt x="104" y="168"/>
                  <a:pt x="124" y="192"/>
                </a:cubicBezTo>
                <a:cubicBezTo>
                  <a:pt x="136" y="207"/>
                  <a:pt x="156" y="214"/>
                  <a:pt x="170" y="22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83" name="Freeform 24"/>
          <p:cNvSpPr/>
          <p:nvPr/>
        </p:nvSpPr>
        <p:spPr>
          <a:xfrm>
            <a:off x="6996113" y="1408113"/>
            <a:ext cx="541337" cy="666750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256" y="347"/>
              </a:cxn>
              <a:cxn ang="0">
                <a:pos x="283" y="247"/>
              </a:cxn>
              <a:cxn ang="0">
                <a:pos x="338" y="174"/>
              </a:cxn>
              <a:cxn ang="0">
                <a:pos x="302" y="0"/>
              </a:cxn>
            </a:cxnLst>
            <a:pathLst>
              <a:path w="341" h="420">
                <a:moveTo>
                  <a:pt x="0" y="375"/>
                </a:moveTo>
                <a:cubicBezTo>
                  <a:pt x="86" y="372"/>
                  <a:pt x="211" y="420"/>
                  <a:pt x="256" y="347"/>
                </a:cubicBezTo>
                <a:cubicBezTo>
                  <a:pt x="295" y="285"/>
                  <a:pt x="258" y="305"/>
                  <a:pt x="283" y="247"/>
                </a:cubicBezTo>
                <a:cubicBezTo>
                  <a:pt x="295" y="219"/>
                  <a:pt x="338" y="174"/>
                  <a:pt x="338" y="174"/>
                </a:cubicBezTo>
                <a:cubicBezTo>
                  <a:pt x="334" y="131"/>
                  <a:pt x="341" y="39"/>
                  <a:pt x="302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84" name="Freeform 25"/>
          <p:cNvSpPr/>
          <p:nvPr/>
        </p:nvSpPr>
        <p:spPr>
          <a:xfrm>
            <a:off x="7010400" y="1117600"/>
            <a:ext cx="341313" cy="581025"/>
          </a:xfrm>
          <a:custGeom>
            <a:avLst/>
            <a:gdLst/>
            <a:ahLst/>
            <a:cxnLst>
              <a:cxn ang="0">
                <a:pos x="183" y="0"/>
              </a:cxn>
              <a:cxn ang="0">
                <a:pos x="192" y="183"/>
              </a:cxn>
              <a:cxn ang="0">
                <a:pos x="165" y="192"/>
              </a:cxn>
              <a:cxn ang="0">
                <a:pos x="18" y="210"/>
              </a:cxn>
              <a:cxn ang="0">
                <a:pos x="0" y="366"/>
              </a:cxn>
            </a:cxnLst>
            <a:pathLst>
              <a:path w="215" h="366">
                <a:moveTo>
                  <a:pt x="183" y="0"/>
                </a:moveTo>
                <a:cubicBezTo>
                  <a:pt x="192" y="62"/>
                  <a:pt x="215" y="120"/>
                  <a:pt x="192" y="183"/>
                </a:cubicBezTo>
                <a:cubicBezTo>
                  <a:pt x="189" y="192"/>
                  <a:pt x="174" y="189"/>
                  <a:pt x="165" y="192"/>
                </a:cubicBezTo>
                <a:cubicBezTo>
                  <a:pt x="93" y="186"/>
                  <a:pt x="64" y="166"/>
                  <a:pt x="18" y="210"/>
                </a:cubicBezTo>
                <a:cubicBezTo>
                  <a:pt x="8" y="262"/>
                  <a:pt x="0" y="313"/>
                  <a:pt x="0" y="36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85" name="AutoShape 26"/>
          <p:cNvSpPr/>
          <p:nvPr/>
        </p:nvSpPr>
        <p:spPr>
          <a:xfrm>
            <a:off x="685800" y="5867400"/>
            <a:ext cx="1295400" cy="685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/>
      <p:bldP spid="54287" grpId="0"/>
      <p:bldP spid="54289" grpId="0"/>
      <p:bldP spid="54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1187450" y="260350"/>
            <a:ext cx="6858000" cy="2590800"/>
          </a:xfrm>
          <a:ln w="57150" cmpd="thinThick">
            <a:solidFill>
              <a:srgbClr val="FF9900"/>
            </a:solidFill>
            <a:miter/>
          </a:ln>
        </p:spPr>
        <p:txBody>
          <a:bodyPr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/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欧洲河流的特征：</a:t>
            </a:r>
            <a:b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、河网稠密，水流平缓。</a:t>
            </a:r>
            <a:b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、河流短小，水量丰富。</a:t>
            </a:r>
            <a:b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、航运价值高。</a:t>
            </a:r>
            <a:endParaRPr lang="zh-CN" altLang="en-US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86" name="AutoShape 3"/>
          <p:cNvSpPr/>
          <p:nvPr/>
        </p:nvSpPr>
        <p:spPr>
          <a:xfrm>
            <a:off x="381000" y="1295400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99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0" name="Text Box 4"/>
          <p:cNvSpPr txBox="1"/>
          <p:nvPr/>
        </p:nvSpPr>
        <p:spPr>
          <a:xfrm>
            <a:off x="179388" y="3284538"/>
            <a:ext cx="48958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、亚洲最长的河流：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1" name="Text Box 5"/>
          <p:cNvSpPr txBox="1"/>
          <p:nvPr/>
        </p:nvSpPr>
        <p:spPr>
          <a:xfrm>
            <a:off x="4643438" y="3284538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长江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2" name="Text Box 6"/>
          <p:cNvSpPr txBox="1"/>
          <p:nvPr/>
        </p:nvSpPr>
        <p:spPr>
          <a:xfrm>
            <a:off x="179388" y="4221163"/>
            <a:ext cx="67691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、亚洲流经国家最多的河流：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3" name="Text Box 7"/>
          <p:cNvSpPr txBox="1"/>
          <p:nvPr/>
        </p:nvSpPr>
        <p:spPr>
          <a:xfrm>
            <a:off x="6516370" y="4197985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湄公河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4" name="Text Box 8"/>
          <p:cNvSpPr txBox="1"/>
          <p:nvPr/>
        </p:nvSpPr>
        <p:spPr>
          <a:xfrm>
            <a:off x="179388" y="5084763"/>
            <a:ext cx="475297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、欧洲最长的河流：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5" name="Text Box 9"/>
          <p:cNvSpPr txBox="1"/>
          <p:nvPr/>
        </p:nvSpPr>
        <p:spPr>
          <a:xfrm>
            <a:off x="4643120" y="5077460"/>
            <a:ext cx="2449513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伏尔加河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6" name="Text Box 10"/>
          <p:cNvSpPr txBox="1"/>
          <p:nvPr/>
        </p:nvSpPr>
        <p:spPr>
          <a:xfrm>
            <a:off x="179388" y="5876925"/>
            <a:ext cx="705643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、欧洲流经国家最多的河流：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7" name="Text Box 11"/>
          <p:cNvSpPr txBox="1"/>
          <p:nvPr/>
        </p:nvSpPr>
        <p:spPr>
          <a:xfrm>
            <a:off x="6516370" y="5877560"/>
            <a:ext cx="23050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多瑙河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  <p:bldP spid="55306" grpId="0"/>
      <p:bldP spid="553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2"/>
          <p:cNvSpPr txBox="1"/>
          <p:nvPr/>
        </p:nvSpPr>
        <p:spPr>
          <a:xfrm>
            <a:off x="358775" y="188913"/>
            <a:ext cx="85344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⑴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从东西半球看，亚洲主要在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半球；从南北半球看，亚洲主要在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半球。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3" name="Text Box 3"/>
          <p:cNvSpPr txBox="1"/>
          <p:nvPr/>
        </p:nvSpPr>
        <p:spPr>
          <a:xfrm>
            <a:off x="323850" y="1412875"/>
            <a:ext cx="8212138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⑵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亚洲北临 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洋，东临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洋，南临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洋；亚洲在太平洋的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方，在印度洋的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方。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4" name="Text Box 4"/>
          <p:cNvSpPr txBox="1"/>
          <p:nvPr/>
        </p:nvSpPr>
        <p:spPr>
          <a:xfrm>
            <a:off x="0" y="2781300"/>
            <a:ext cx="9144000" cy="2227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⑶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欧洲在亚洲的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方，它们的分界线是：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北美洲在亚洲的 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方，它们的分界线是：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非洲在亚洲的 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方，它们的分界线是：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南与亚洲隔海相望的大洲是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洲。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5" name="Text Box 5"/>
          <p:cNvSpPr txBox="1"/>
          <p:nvPr/>
        </p:nvSpPr>
        <p:spPr>
          <a:xfrm>
            <a:off x="323850" y="5084763"/>
            <a:ext cx="8569325" cy="13731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⑷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从地球五带分析 ，亚洲所跨的温度带是 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，和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；其中大部分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地处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带。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6" name="Text Box 6"/>
          <p:cNvSpPr txBox="1"/>
          <p:nvPr/>
        </p:nvSpPr>
        <p:spPr>
          <a:xfrm>
            <a:off x="5003483" y="116205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东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7" name="Text Box 7"/>
          <p:cNvSpPr txBox="1"/>
          <p:nvPr/>
        </p:nvSpPr>
        <p:spPr>
          <a:xfrm>
            <a:off x="2195513" y="551815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8" name="Text Box 8"/>
          <p:cNvSpPr txBox="1"/>
          <p:nvPr/>
        </p:nvSpPr>
        <p:spPr>
          <a:xfrm>
            <a:off x="2195513" y="1412875"/>
            <a:ext cx="13684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北冰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09" name="Text Box 9"/>
          <p:cNvSpPr txBox="1"/>
          <p:nvPr/>
        </p:nvSpPr>
        <p:spPr>
          <a:xfrm>
            <a:off x="4356100" y="1412875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太平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0" name="Text Box 10"/>
          <p:cNvSpPr txBox="1"/>
          <p:nvPr/>
        </p:nvSpPr>
        <p:spPr>
          <a:xfrm>
            <a:off x="6516688" y="1412875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印度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1" name="Text Box 11"/>
          <p:cNvSpPr txBox="1"/>
          <p:nvPr/>
        </p:nvSpPr>
        <p:spPr>
          <a:xfrm>
            <a:off x="2484438" y="1844675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西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2" name="Text Box 12"/>
          <p:cNvSpPr txBox="1"/>
          <p:nvPr/>
        </p:nvSpPr>
        <p:spPr>
          <a:xfrm>
            <a:off x="5795963" y="1773238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3" name="Text Box 13"/>
          <p:cNvSpPr txBox="1"/>
          <p:nvPr/>
        </p:nvSpPr>
        <p:spPr>
          <a:xfrm>
            <a:off x="2627313" y="2781300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西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4" name="Text Box 14"/>
          <p:cNvSpPr txBox="1"/>
          <p:nvPr/>
        </p:nvSpPr>
        <p:spPr>
          <a:xfrm>
            <a:off x="6731953" y="2277110"/>
            <a:ext cx="2230437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乌拉尔山脉、乌拉尔河、大高加索山脉、土耳其海峡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5" name="Text Box 15"/>
          <p:cNvSpPr txBox="1"/>
          <p:nvPr/>
        </p:nvSpPr>
        <p:spPr>
          <a:xfrm>
            <a:off x="2771775" y="3644900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东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6" name="Text Box 16"/>
          <p:cNvSpPr txBox="1"/>
          <p:nvPr/>
        </p:nvSpPr>
        <p:spPr>
          <a:xfrm>
            <a:off x="7019925" y="3644900"/>
            <a:ext cx="15128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白令海峡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7" name="Text Box 17"/>
          <p:cNvSpPr txBox="1"/>
          <p:nvPr/>
        </p:nvSpPr>
        <p:spPr>
          <a:xfrm>
            <a:off x="2339975" y="4076700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西南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8" name="Text Box 18"/>
          <p:cNvSpPr txBox="1"/>
          <p:nvPr/>
        </p:nvSpPr>
        <p:spPr>
          <a:xfrm>
            <a:off x="6732588" y="4076700"/>
            <a:ext cx="18716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苏伊士运河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19" name="Text Box 19"/>
          <p:cNvSpPr txBox="1"/>
          <p:nvPr/>
        </p:nvSpPr>
        <p:spPr>
          <a:xfrm>
            <a:off x="4716463" y="4508500"/>
            <a:ext cx="14398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大洋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20" name="Text Box 20"/>
          <p:cNvSpPr txBox="1"/>
          <p:nvPr/>
        </p:nvSpPr>
        <p:spPr>
          <a:xfrm>
            <a:off x="755650" y="5445125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热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21" name="Text Box 21"/>
          <p:cNvSpPr txBox="1"/>
          <p:nvPr/>
        </p:nvSpPr>
        <p:spPr>
          <a:xfrm>
            <a:off x="1908175" y="5516563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22" name="Text Box 22"/>
          <p:cNvSpPr txBox="1"/>
          <p:nvPr/>
        </p:nvSpPr>
        <p:spPr>
          <a:xfrm>
            <a:off x="3708400" y="5516563"/>
            <a:ext cx="10810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寒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23" name="Text Box 23"/>
          <p:cNvSpPr txBox="1"/>
          <p:nvPr/>
        </p:nvSpPr>
        <p:spPr>
          <a:xfrm>
            <a:off x="1331913" y="5949950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/>
      <p:bldP spid="51213" grpId="0"/>
      <p:bldP spid="51214" grpId="0"/>
      <p:bldP spid="51215" grpId="0"/>
      <p:bldP spid="51216" grpId="0"/>
      <p:bldP spid="51217" grpId="0"/>
      <p:bldP spid="51218" grpId="0"/>
      <p:bldP spid="51219" grpId="0"/>
      <p:bldP spid="51220" grpId="0"/>
      <p:bldP spid="51221" grpId="0"/>
      <p:bldP spid="51222" grpId="0"/>
      <p:bldP spid="512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3" name="Rectangle 3"/>
          <p:cNvSpPr/>
          <p:nvPr/>
        </p:nvSpPr>
        <p:spPr>
          <a:xfrm>
            <a:off x="539750" y="549275"/>
            <a:ext cx="7843838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⑵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世界最高大的山脉是：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；它的主峰是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，为世界最高峰。</a:t>
            </a:r>
            <a:endParaRPr lang="zh-CN" altLang="en-US" b="1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4" name="Rectangle 4"/>
          <p:cNvSpPr/>
          <p:nvPr/>
        </p:nvSpPr>
        <p:spPr>
          <a:xfrm>
            <a:off x="323850" y="1628775"/>
            <a:ext cx="84978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⑶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有“世界屋脊”之称的是 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，它是世界最高大的高原。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5" name="Rectangle 5"/>
          <p:cNvSpPr/>
          <p:nvPr/>
        </p:nvSpPr>
        <p:spPr>
          <a:xfrm>
            <a:off x="323850" y="2349500"/>
            <a:ext cx="8153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⑷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西西伯利亚平原是 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最大的平原 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6" name="Text Box 6"/>
          <p:cNvSpPr txBox="1"/>
          <p:nvPr/>
        </p:nvSpPr>
        <p:spPr>
          <a:xfrm>
            <a:off x="323850" y="2924175"/>
            <a:ext cx="7997825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⑸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世界最大半岛是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世界最大的群岛是 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7" name="Text Box 7"/>
          <p:cNvSpPr txBox="1"/>
          <p:nvPr/>
        </p:nvSpPr>
        <p:spPr>
          <a:xfrm>
            <a:off x="323850" y="3933825"/>
            <a:ext cx="7807325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⑹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世界最大的湖泊是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，世界最大的淡水湖是  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；世界最深和蓄水量最大的淡水湖是 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8" name="Text Box 8"/>
          <p:cNvSpPr txBox="1"/>
          <p:nvPr/>
        </p:nvSpPr>
        <p:spPr>
          <a:xfrm>
            <a:off x="250825" y="5589588"/>
            <a:ext cx="74961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⑺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世界最低点在 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，它也是世界最</a:t>
            </a:r>
            <a:r>
              <a:rPr lang="zh-CN" altLang="en-US" b="1" u="sng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的湖。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9" name="Text Box 9"/>
          <p:cNvSpPr txBox="1"/>
          <p:nvPr/>
        </p:nvSpPr>
        <p:spPr>
          <a:xfrm>
            <a:off x="3924300" y="476250"/>
            <a:ext cx="23764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喜马拉雅山脉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0" name="Text Box 10"/>
          <p:cNvSpPr txBox="1"/>
          <p:nvPr/>
        </p:nvSpPr>
        <p:spPr>
          <a:xfrm>
            <a:off x="900113" y="908050"/>
            <a:ext cx="23764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珠穆朗玛峰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1" name="Text Box 11"/>
          <p:cNvSpPr txBox="1"/>
          <p:nvPr/>
        </p:nvSpPr>
        <p:spPr>
          <a:xfrm>
            <a:off x="4067810" y="1559878"/>
            <a:ext cx="23764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青藏高原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2" name="Text Box 12"/>
          <p:cNvSpPr txBox="1"/>
          <p:nvPr/>
        </p:nvSpPr>
        <p:spPr>
          <a:xfrm>
            <a:off x="3276600" y="2276475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亚洲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3" name="Text Box 13"/>
          <p:cNvSpPr txBox="1"/>
          <p:nvPr/>
        </p:nvSpPr>
        <p:spPr>
          <a:xfrm>
            <a:off x="2987675" y="2852738"/>
            <a:ext cx="23764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阿拉伯半岛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4" name="Text Box 14"/>
          <p:cNvSpPr txBox="1"/>
          <p:nvPr/>
        </p:nvSpPr>
        <p:spPr>
          <a:xfrm>
            <a:off x="3059113" y="3284538"/>
            <a:ext cx="23764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马来群岛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5" name="Text Box 15"/>
          <p:cNvSpPr txBox="1"/>
          <p:nvPr/>
        </p:nvSpPr>
        <p:spPr>
          <a:xfrm>
            <a:off x="3132138" y="3789363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里海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6" name="Text Box 16"/>
          <p:cNvSpPr txBox="1"/>
          <p:nvPr/>
        </p:nvSpPr>
        <p:spPr>
          <a:xfrm>
            <a:off x="827088" y="4292600"/>
            <a:ext cx="23764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苏必利尔湖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7" name="Text Box 17"/>
          <p:cNvSpPr txBox="1"/>
          <p:nvPr/>
        </p:nvSpPr>
        <p:spPr>
          <a:xfrm>
            <a:off x="900113" y="4652963"/>
            <a:ext cx="23764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贝加尔湖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8" name="Text Box 18"/>
          <p:cNvSpPr txBox="1"/>
          <p:nvPr/>
        </p:nvSpPr>
        <p:spPr>
          <a:xfrm>
            <a:off x="2484438" y="5516563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死海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9" name="Text Box 19"/>
          <p:cNvSpPr txBox="1"/>
          <p:nvPr/>
        </p:nvSpPr>
        <p:spPr>
          <a:xfrm>
            <a:off x="6011863" y="5516563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咸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  <p:bldP spid="56325" grpId="0"/>
      <p:bldP spid="56326" grpId="0"/>
      <p:bldP spid="56327" grpId="0"/>
      <p:bldP spid="56328" grpId="0"/>
      <p:bldP spid="56329" grpId="0"/>
      <p:bldP spid="56330" grpId="0"/>
      <p:bldP spid="56331" grpId="0"/>
      <p:bldP spid="56332" grpId="0"/>
      <p:bldP spid="56333" grpId="0"/>
      <p:bldP spid="56334" grpId="0"/>
      <p:bldP spid="56335" grpId="0"/>
      <p:bldP spid="56336" grpId="0"/>
      <p:bldP spid="56337" grpId="0"/>
      <p:bldP spid="56338" grpId="0"/>
      <p:bldP spid="563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http://61.142.127.153:8081/resource/Images/world/fz/fz0130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0" y="0"/>
            <a:ext cx="65151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 Box 3"/>
          <p:cNvSpPr txBox="1"/>
          <p:nvPr/>
        </p:nvSpPr>
        <p:spPr>
          <a:xfrm>
            <a:off x="228600" y="408463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6019800" y="3581400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Text Box 5"/>
          <p:cNvSpPr txBox="1"/>
          <p:nvPr/>
        </p:nvSpPr>
        <p:spPr>
          <a:xfrm>
            <a:off x="4664075" y="123348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1" name="Text Box 6"/>
          <p:cNvSpPr txBox="1"/>
          <p:nvPr/>
        </p:nvSpPr>
        <p:spPr>
          <a:xfrm>
            <a:off x="2895600" y="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3" name="Text Box 8"/>
          <p:cNvSpPr txBox="1"/>
          <p:nvPr/>
        </p:nvSpPr>
        <p:spPr>
          <a:xfrm>
            <a:off x="685800" y="-61595"/>
            <a:ext cx="421005" cy="5187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4" name="Line 9"/>
          <p:cNvSpPr/>
          <p:nvPr/>
        </p:nvSpPr>
        <p:spPr>
          <a:xfrm>
            <a:off x="1066800" y="243205"/>
            <a:ext cx="381000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465" name="Text Box 10"/>
          <p:cNvSpPr txBox="1"/>
          <p:nvPr/>
        </p:nvSpPr>
        <p:spPr>
          <a:xfrm>
            <a:off x="6537325" y="287338"/>
            <a:ext cx="2851150" cy="5349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海。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海。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海峡。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岛。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湾。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运河。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半岛</a:t>
            </a:r>
            <a:endParaRPr lang="zh-CN" altLang="en-US" b="1" u="sng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6" name="Text Box 11"/>
          <p:cNvSpPr txBox="1"/>
          <p:nvPr/>
        </p:nvSpPr>
        <p:spPr>
          <a:xfrm>
            <a:off x="5334000" y="4876800"/>
            <a:ext cx="4016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7" name="Text Box 12"/>
          <p:cNvSpPr txBox="1"/>
          <p:nvPr/>
        </p:nvSpPr>
        <p:spPr>
          <a:xfrm>
            <a:off x="1463675" y="3048000"/>
            <a:ext cx="460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57" name="Text Box 13"/>
          <p:cNvSpPr txBox="1"/>
          <p:nvPr/>
        </p:nvSpPr>
        <p:spPr>
          <a:xfrm>
            <a:off x="7715250" y="24288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大西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7358" name="Text Box 14"/>
          <p:cNvSpPr txBox="1"/>
          <p:nvPr/>
        </p:nvSpPr>
        <p:spPr>
          <a:xfrm>
            <a:off x="7696200" y="709613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印度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7359" name="Text Box 15"/>
          <p:cNvSpPr txBox="1"/>
          <p:nvPr/>
        </p:nvSpPr>
        <p:spPr>
          <a:xfrm>
            <a:off x="7924800" y="1090613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红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7360" name="Text Box 16"/>
          <p:cNvSpPr txBox="1"/>
          <p:nvPr/>
        </p:nvSpPr>
        <p:spPr>
          <a:xfrm>
            <a:off x="7696200" y="1547813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地中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7361" name="Text Box 17"/>
          <p:cNvSpPr txBox="1"/>
          <p:nvPr/>
        </p:nvSpPr>
        <p:spPr>
          <a:xfrm>
            <a:off x="6705600" y="2462213"/>
            <a:ext cx="16192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直布罗陀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7362" name="Text Box 18"/>
          <p:cNvSpPr txBox="1"/>
          <p:nvPr/>
        </p:nvSpPr>
        <p:spPr>
          <a:xfrm>
            <a:off x="6705600" y="3300413"/>
            <a:ext cx="19780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马达加斯加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7363" name="Text Box 19"/>
          <p:cNvSpPr txBox="1"/>
          <p:nvPr/>
        </p:nvSpPr>
        <p:spPr>
          <a:xfrm>
            <a:off x="7467600" y="3757613"/>
            <a:ext cx="12604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几内亚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75" name="Text Box 20"/>
          <p:cNvSpPr txBox="1"/>
          <p:nvPr/>
        </p:nvSpPr>
        <p:spPr>
          <a:xfrm>
            <a:off x="4175125" y="482600"/>
            <a:ext cx="460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65" name="Text Box 21"/>
          <p:cNvSpPr txBox="1"/>
          <p:nvPr/>
        </p:nvSpPr>
        <p:spPr>
          <a:xfrm>
            <a:off x="7131050" y="461645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苏伊士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77" name="Text Box 22"/>
          <p:cNvSpPr txBox="1"/>
          <p:nvPr/>
        </p:nvSpPr>
        <p:spPr>
          <a:xfrm>
            <a:off x="5292725" y="2492375"/>
            <a:ext cx="3222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367" name="Text Box 23"/>
          <p:cNvSpPr txBox="1"/>
          <p:nvPr/>
        </p:nvSpPr>
        <p:spPr>
          <a:xfrm>
            <a:off x="7308850" y="5013325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索马里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  <p:bldP spid="57359" grpId="0"/>
      <p:bldP spid="57360" grpId="0"/>
      <p:bldP spid="57361" grpId="0"/>
      <p:bldP spid="57362" grpId="0"/>
      <p:bldP spid="57363" grpId="0"/>
      <p:bldP spid="57365" grpId="0"/>
      <p:bldP spid="573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8" descr="非洲地形空白"/>
          <p:cNvPicPr>
            <a:picLocks noChangeAspect="1"/>
          </p:cNvPicPr>
          <p:nvPr/>
        </p:nvPicPr>
        <p:blipFill>
          <a:blip r:embed="rId1">
            <a:lum bright="-12000" contrast="17999"/>
          </a:blip>
          <a:stretch>
            <a:fillRect/>
          </a:stretch>
        </p:blipFill>
        <p:spPr>
          <a:xfrm>
            <a:off x="3563620" y="3357245"/>
            <a:ext cx="3286760" cy="3382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 Box 2"/>
          <p:cNvSpPr txBox="1"/>
          <p:nvPr/>
        </p:nvSpPr>
        <p:spPr>
          <a:xfrm>
            <a:off x="288925" y="95250"/>
            <a:ext cx="7175500" cy="36814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endParaRPr lang="en-US" altLang="zh-CN" sz="2800" b="1" dirty="0">
              <a:solidFill>
                <a:srgbClr val="FF33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、非洲地形以</a:t>
            </a:r>
            <a:r>
              <a:rPr lang="zh-CN" altLang="en-US" sz="28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为主。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、非洲地势是</a:t>
            </a:r>
            <a:r>
              <a:rPr lang="zh-CN" altLang="en-US" sz="28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高</a:t>
            </a:r>
            <a:r>
              <a:rPr lang="zh-CN" altLang="en-US" sz="28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低。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、非洲北部有世界最大的</a:t>
            </a:r>
            <a:r>
              <a:rPr lang="zh-CN" altLang="en-US" sz="28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沙漠。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、非洲中部有一个典型的</a:t>
            </a:r>
            <a:r>
              <a:rPr lang="zh-CN" altLang="en-US" sz="28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盆地。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、非洲东部有一条陆地最长的裂谷带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-------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叫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28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裂谷带。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2819400" y="533400"/>
            <a:ext cx="10001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高原</a:t>
            </a:r>
            <a:endParaRPr lang="zh-CN" altLang="en-US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2819400" y="1066800"/>
            <a:ext cx="26162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东南    西北</a:t>
            </a:r>
            <a:endParaRPr lang="zh-CN" altLang="en-US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4572000" y="1600200"/>
            <a:ext cx="14081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撒哈拉</a:t>
            </a:r>
            <a:endParaRPr lang="zh-CN" altLang="en-US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4648200" y="2133600"/>
            <a:ext cx="10001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刚果</a:t>
            </a:r>
            <a:endParaRPr lang="zh-CN" altLang="en-US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1143000" y="3124200"/>
            <a:ext cx="10001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东非</a:t>
            </a:r>
            <a:endParaRPr lang="zh-CN" altLang="en-US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ctrTitle"/>
          </p:nvPr>
        </p:nvSpPr>
        <p:spPr>
          <a:xfrm>
            <a:off x="0" y="0"/>
            <a:ext cx="4800600" cy="838200"/>
          </a:xfrm>
        </p:spPr>
        <p:txBody>
          <a:bodyPr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dirty="0"/>
              <a:t>非洲气候类型图</a:t>
            </a:r>
            <a:endParaRPr lang="zh-CN" altLang="en-US" dirty="0"/>
          </a:p>
        </p:txBody>
      </p:sp>
      <p:pic>
        <p:nvPicPr>
          <p:cNvPr id="21506" name="Picture 3" descr="fz0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9138"/>
            <a:ext cx="4800600" cy="6138862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7" name="Text Box 4"/>
          <p:cNvSpPr txBox="1"/>
          <p:nvPr/>
        </p:nvSpPr>
        <p:spPr>
          <a:xfrm>
            <a:off x="4876800" y="9906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小结非洲的气候特征：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373" name="Text Box 5"/>
          <p:cNvSpPr txBox="1"/>
          <p:nvPr/>
        </p:nvSpPr>
        <p:spPr>
          <a:xfrm>
            <a:off x="4800600" y="1676400"/>
            <a:ext cx="39624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、气温高，被称为“热带大陆”。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4" name="Text Box 6"/>
          <p:cNvSpPr txBox="1"/>
          <p:nvPr/>
        </p:nvSpPr>
        <p:spPr>
          <a:xfrm>
            <a:off x="4876800" y="2743200"/>
            <a:ext cx="3505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、干旱地区广。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5" name="Text Box 7"/>
          <p:cNvSpPr txBox="1"/>
          <p:nvPr/>
        </p:nvSpPr>
        <p:spPr>
          <a:xfrm>
            <a:off x="4876800" y="3505200"/>
            <a:ext cx="42672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、气候类型呈南北对称分布，南北半球季节相反。</a:t>
            </a:r>
            <a:endParaRPr lang="zh-C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1" name="Freeform 8">
            <a:hlinkClick r:id="" action="ppaction://noaction">
              <a:snd r:embed="rId2" name="type.wav"/>
            </a:hlinkClick>
          </p:cNvPr>
          <p:cNvSpPr/>
          <p:nvPr/>
        </p:nvSpPr>
        <p:spPr>
          <a:xfrm>
            <a:off x="725488" y="3598863"/>
            <a:ext cx="2276475" cy="10445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46" y="74"/>
              </a:cxn>
              <a:cxn ang="0">
                <a:pos x="348" y="147"/>
              </a:cxn>
              <a:cxn ang="0">
                <a:pos x="503" y="174"/>
              </a:cxn>
              <a:cxn ang="0">
                <a:pos x="530" y="165"/>
              </a:cxn>
              <a:cxn ang="0">
                <a:pos x="549" y="147"/>
              </a:cxn>
              <a:cxn ang="0">
                <a:pos x="604" y="128"/>
              </a:cxn>
              <a:cxn ang="0">
                <a:pos x="631" y="119"/>
              </a:cxn>
              <a:cxn ang="0">
                <a:pos x="658" y="110"/>
              </a:cxn>
              <a:cxn ang="0">
                <a:pos x="805" y="119"/>
              </a:cxn>
              <a:cxn ang="0">
                <a:pos x="869" y="165"/>
              </a:cxn>
              <a:cxn ang="0">
                <a:pos x="951" y="202"/>
              </a:cxn>
              <a:cxn ang="0">
                <a:pos x="997" y="238"/>
              </a:cxn>
              <a:cxn ang="0">
                <a:pos x="1308" y="284"/>
              </a:cxn>
              <a:cxn ang="0">
                <a:pos x="1372" y="302"/>
              </a:cxn>
              <a:cxn ang="0">
                <a:pos x="1390" y="330"/>
              </a:cxn>
              <a:cxn ang="0">
                <a:pos x="1417" y="348"/>
              </a:cxn>
              <a:cxn ang="0">
                <a:pos x="1408" y="467"/>
              </a:cxn>
              <a:cxn ang="0">
                <a:pos x="1399" y="631"/>
              </a:cxn>
              <a:cxn ang="0">
                <a:pos x="1207" y="604"/>
              </a:cxn>
              <a:cxn ang="0">
                <a:pos x="1042" y="586"/>
              </a:cxn>
              <a:cxn ang="0">
                <a:pos x="969" y="540"/>
              </a:cxn>
              <a:cxn ang="0">
                <a:pos x="841" y="503"/>
              </a:cxn>
              <a:cxn ang="0">
                <a:pos x="850" y="348"/>
              </a:cxn>
              <a:cxn ang="0">
                <a:pos x="750" y="202"/>
              </a:cxn>
              <a:cxn ang="0">
                <a:pos x="722" y="229"/>
              </a:cxn>
              <a:cxn ang="0">
                <a:pos x="658" y="174"/>
              </a:cxn>
              <a:cxn ang="0">
                <a:pos x="485" y="147"/>
              </a:cxn>
              <a:cxn ang="0">
                <a:pos x="457" y="156"/>
              </a:cxn>
              <a:cxn ang="0">
                <a:pos x="402" y="192"/>
              </a:cxn>
              <a:cxn ang="0">
                <a:pos x="256" y="229"/>
              </a:cxn>
              <a:cxn ang="0">
                <a:pos x="156" y="229"/>
              </a:cxn>
              <a:cxn ang="0">
                <a:pos x="146" y="202"/>
              </a:cxn>
              <a:cxn ang="0">
                <a:pos x="128" y="183"/>
              </a:cxn>
              <a:cxn ang="0">
                <a:pos x="73" y="128"/>
              </a:cxn>
              <a:cxn ang="0">
                <a:pos x="0" y="28"/>
              </a:cxn>
              <a:cxn ang="0">
                <a:pos x="18" y="0"/>
              </a:cxn>
            </a:cxnLst>
            <a:pathLst>
              <a:path w="1434" h="658">
                <a:moveTo>
                  <a:pt x="18" y="0"/>
                </a:moveTo>
                <a:cubicBezTo>
                  <a:pt x="63" y="36"/>
                  <a:pt x="94" y="55"/>
                  <a:pt x="146" y="74"/>
                </a:cubicBezTo>
                <a:cubicBezTo>
                  <a:pt x="194" y="119"/>
                  <a:pt x="286" y="127"/>
                  <a:pt x="348" y="147"/>
                </a:cubicBezTo>
                <a:cubicBezTo>
                  <a:pt x="430" y="202"/>
                  <a:pt x="380" y="185"/>
                  <a:pt x="503" y="174"/>
                </a:cubicBezTo>
                <a:cubicBezTo>
                  <a:pt x="512" y="171"/>
                  <a:pt x="522" y="170"/>
                  <a:pt x="530" y="165"/>
                </a:cubicBezTo>
                <a:cubicBezTo>
                  <a:pt x="538" y="161"/>
                  <a:pt x="541" y="151"/>
                  <a:pt x="549" y="147"/>
                </a:cubicBezTo>
                <a:cubicBezTo>
                  <a:pt x="566" y="138"/>
                  <a:pt x="586" y="134"/>
                  <a:pt x="604" y="128"/>
                </a:cubicBezTo>
                <a:cubicBezTo>
                  <a:pt x="613" y="125"/>
                  <a:pt x="622" y="122"/>
                  <a:pt x="631" y="119"/>
                </a:cubicBezTo>
                <a:cubicBezTo>
                  <a:pt x="640" y="116"/>
                  <a:pt x="658" y="110"/>
                  <a:pt x="658" y="110"/>
                </a:cubicBezTo>
                <a:cubicBezTo>
                  <a:pt x="707" y="113"/>
                  <a:pt x="756" y="114"/>
                  <a:pt x="805" y="119"/>
                </a:cubicBezTo>
                <a:cubicBezTo>
                  <a:pt x="840" y="123"/>
                  <a:pt x="843" y="150"/>
                  <a:pt x="869" y="165"/>
                </a:cubicBezTo>
                <a:cubicBezTo>
                  <a:pt x="894" y="180"/>
                  <a:pt x="925" y="189"/>
                  <a:pt x="951" y="202"/>
                </a:cubicBezTo>
                <a:cubicBezTo>
                  <a:pt x="968" y="211"/>
                  <a:pt x="979" y="229"/>
                  <a:pt x="997" y="238"/>
                </a:cubicBezTo>
                <a:cubicBezTo>
                  <a:pt x="1088" y="282"/>
                  <a:pt x="1213" y="278"/>
                  <a:pt x="1308" y="284"/>
                </a:cubicBezTo>
                <a:cubicBezTo>
                  <a:pt x="1310" y="284"/>
                  <a:pt x="1367" y="298"/>
                  <a:pt x="1372" y="302"/>
                </a:cubicBezTo>
                <a:cubicBezTo>
                  <a:pt x="1381" y="309"/>
                  <a:pt x="1382" y="322"/>
                  <a:pt x="1390" y="330"/>
                </a:cubicBezTo>
                <a:cubicBezTo>
                  <a:pt x="1398" y="338"/>
                  <a:pt x="1408" y="342"/>
                  <a:pt x="1417" y="348"/>
                </a:cubicBezTo>
                <a:cubicBezTo>
                  <a:pt x="1431" y="390"/>
                  <a:pt x="1421" y="426"/>
                  <a:pt x="1408" y="467"/>
                </a:cubicBezTo>
                <a:cubicBezTo>
                  <a:pt x="1405" y="522"/>
                  <a:pt x="1434" y="589"/>
                  <a:pt x="1399" y="631"/>
                </a:cubicBezTo>
                <a:cubicBezTo>
                  <a:pt x="1377" y="658"/>
                  <a:pt x="1249" y="609"/>
                  <a:pt x="1207" y="604"/>
                </a:cubicBezTo>
                <a:cubicBezTo>
                  <a:pt x="1152" y="597"/>
                  <a:pt x="1042" y="586"/>
                  <a:pt x="1042" y="586"/>
                </a:cubicBezTo>
                <a:cubicBezTo>
                  <a:pt x="1010" y="574"/>
                  <a:pt x="995" y="553"/>
                  <a:pt x="969" y="540"/>
                </a:cubicBezTo>
                <a:cubicBezTo>
                  <a:pt x="932" y="522"/>
                  <a:pt x="881" y="513"/>
                  <a:pt x="841" y="503"/>
                </a:cubicBezTo>
                <a:cubicBezTo>
                  <a:pt x="805" y="448"/>
                  <a:pt x="814" y="401"/>
                  <a:pt x="850" y="348"/>
                </a:cubicBezTo>
                <a:cubicBezTo>
                  <a:pt x="842" y="210"/>
                  <a:pt x="875" y="156"/>
                  <a:pt x="750" y="202"/>
                </a:cubicBezTo>
                <a:cubicBezTo>
                  <a:pt x="741" y="211"/>
                  <a:pt x="734" y="225"/>
                  <a:pt x="722" y="229"/>
                </a:cubicBezTo>
                <a:cubicBezTo>
                  <a:pt x="695" y="238"/>
                  <a:pt x="673" y="188"/>
                  <a:pt x="658" y="174"/>
                </a:cubicBezTo>
                <a:cubicBezTo>
                  <a:pt x="635" y="104"/>
                  <a:pt x="549" y="143"/>
                  <a:pt x="485" y="147"/>
                </a:cubicBezTo>
                <a:cubicBezTo>
                  <a:pt x="476" y="150"/>
                  <a:pt x="466" y="151"/>
                  <a:pt x="457" y="156"/>
                </a:cubicBezTo>
                <a:cubicBezTo>
                  <a:pt x="438" y="166"/>
                  <a:pt x="423" y="185"/>
                  <a:pt x="402" y="192"/>
                </a:cubicBezTo>
                <a:cubicBezTo>
                  <a:pt x="351" y="210"/>
                  <a:pt x="309" y="220"/>
                  <a:pt x="256" y="229"/>
                </a:cubicBezTo>
                <a:cubicBezTo>
                  <a:pt x="219" y="241"/>
                  <a:pt x="205" y="250"/>
                  <a:pt x="156" y="229"/>
                </a:cubicBezTo>
                <a:cubicBezTo>
                  <a:pt x="147" y="225"/>
                  <a:pt x="151" y="210"/>
                  <a:pt x="146" y="202"/>
                </a:cubicBezTo>
                <a:cubicBezTo>
                  <a:pt x="141" y="195"/>
                  <a:pt x="134" y="189"/>
                  <a:pt x="128" y="183"/>
                </a:cubicBezTo>
                <a:cubicBezTo>
                  <a:pt x="112" y="135"/>
                  <a:pt x="100" y="164"/>
                  <a:pt x="73" y="128"/>
                </a:cubicBezTo>
                <a:cubicBezTo>
                  <a:pt x="49" y="97"/>
                  <a:pt x="22" y="61"/>
                  <a:pt x="0" y="28"/>
                </a:cubicBezTo>
                <a:cubicBezTo>
                  <a:pt x="6" y="19"/>
                  <a:pt x="18" y="0"/>
                  <a:pt x="18" y="0"/>
                </a:cubicBezTo>
                <a:close/>
              </a:path>
            </a:pathLst>
          </a:custGeom>
          <a:solidFill>
            <a:srgbClr val="9900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2" name="Freeform 9">
            <a:hlinkClick r:id="" action="ppaction://noaction">
              <a:snd r:embed="rId2" name="type.wav"/>
            </a:hlinkClick>
          </p:cNvPr>
          <p:cNvSpPr/>
          <p:nvPr/>
        </p:nvSpPr>
        <p:spPr>
          <a:xfrm>
            <a:off x="536575" y="2951163"/>
            <a:ext cx="3603625" cy="3684587"/>
          </a:xfrm>
          <a:custGeom>
            <a:avLst/>
            <a:gdLst/>
            <a:ahLst/>
            <a:cxnLst>
              <a:cxn ang="0">
                <a:pos x="119" y="43"/>
              </a:cxn>
              <a:cxn ang="0">
                <a:pos x="823" y="134"/>
              </a:cxn>
              <a:cxn ang="0">
                <a:pos x="1262" y="253"/>
              </a:cxn>
              <a:cxn ang="0">
                <a:pos x="1527" y="253"/>
              </a:cxn>
              <a:cxn ang="0">
                <a:pos x="1564" y="216"/>
              </a:cxn>
              <a:cxn ang="0">
                <a:pos x="1673" y="189"/>
              </a:cxn>
              <a:cxn ang="0">
                <a:pos x="1783" y="107"/>
              </a:cxn>
              <a:cxn ang="0">
                <a:pos x="1875" y="372"/>
              </a:cxn>
              <a:cxn ang="0">
                <a:pos x="1957" y="536"/>
              </a:cxn>
              <a:cxn ang="0">
                <a:pos x="2003" y="472"/>
              </a:cxn>
              <a:cxn ang="0">
                <a:pos x="1939" y="189"/>
              </a:cxn>
              <a:cxn ang="0">
                <a:pos x="1993" y="162"/>
              </a:cxn>
              <a:cxn ang="0">
                <a:pos x="2131" y="271"/>
              </a:cxn>
              <a:cxn ang="0">
                <a:pos x="2231" y="317"/>
              </a:cxn>
              <a:cxn ang="0">
                <a:pos x="2268" y="354"/>
              </a:cxn>
              <a:cxn ang="0">
                <a:pos x="2185" y="536"/>
              </a:cxn>
              <a:cxn ang="0">
                <a:pos x="2149" y="619"/>
              </a:cxn>
              <a:cxn ang="0">
                <a:pos x="2103" y="765"/>
              </a:cxn>
              <a:cxn ang="0">
                <a:pos x="2039" y="920"/>
              </a:cxn>
              <a:cxn ang="0">
                <a:pos x="1984" y="1048"/>
              </a:cxn>
              <a:cxn ang="0">
                <a:pos x="2048" y="1350"/>
              </a:cxn>
              <a:cxn ang="0">
                <a:pos x="1929" y="1652"/>
              </a:cxn>
              <a:cxn ang="0">
                <a:pos x="1838" y="1816"/>
              </a:cxn>
              <a:cxn ang="0">
                <a:pos x="1737" y="1963"/>
              </a:cxn>
              <a:cxn ang="0">
                <a:pos x="1619" y="2191"/>
              </a:cxn>
              <a:cxn ang="0">
                <a:pos x="1518" y="2310"/>
              </a:cxn>
              <a:cxn ang="0">
                <a:pos x="1289" y="2310"/>
              </a:cxn>
              <a:cxn ang="0">
                <a:pos x="1326" y="2210"/>
              </a:cxn>
              <a:cxn ang="0">
                <a:pos x="1363" y="2155"/>
              </a:cxn>
              <a:cxn ang="0">
                <a:pos x="1363" y="1981"/>
              </a:cxn>
              <a:cxn ang="0">
                <a:pos x="1198" y="1880"/>
              </a:cxn>
              <a:cxn ang="0">
                <a:pos x="1088" y="1560"/>
              </a:cxn>
              <a:cxn ang="0">
                <a:pos x="1125" y="1414"/>
              </a:cxn>
              <a:cxn ang="0">
                <a:pos x="1116" y="1250"/>
              </a:cxn>
              <a:cxn ang="0">
                <a:pos x="988" y="948"/>
              </a:cxn>
              <a:cxn ang="0">
                <a:pos x="1070" y="975"/>
              </a:cxn>
              <a:cxn ang="0">
                <a:pos x="1152" y="1012"/>
              </a:cxn>
              <a:cxn ang="0">
                <a:pos x="1527" y="1058"/>
              </a:cxn>
              <a:cxn ang="0">
                <a:pos x="1619" y="957"/>
              </a:cxn>
              <a:cxn ang="0">
                <a:pos x="1683" y="820"/>
              </a:cxn>
              <a:cxn ang="0">
                <a:pos x="1619" y="756"/>
              </a:cxn>
              <a:cxn ang="0">
                <a:pos x="1527" y="738"/>
              </a:cxn>
              <a:cxn ang="0">
                <a:pos x="1472" y="674"/>
              </a:cxn>
              <a:cxn ang="0">
                <a:pos x="1107" y="610"/>
              </a:cxn>
              <a:cxn ang="0">
                <a:pos x="1052" y="591"/>
              </a:cxn>
              <a:cxn ang="0">
                <a:pos x="951" y="546"/>
              </a:cxn>
              <a:cxn ang="0">
                <a:pos x="869" y="472"/>
              </a:cxn>
              <a:cxn ang="0">
                <a:pos x="768" y="463"/>
              </a:cxn>
              <a:cxn ang="0">
                <a:pos x="521" y="564"/>
              </a:cxn>
              <a:cxn ang="0">
                <a:pos x="348" y="472"/>
              </a:cxn>
              <a:cxn ang="0">
                <a:pos x="101" y="363"/>
              </a:cxn>
              <a:cxn ang="0">
                <a:pos x="73" y="317"/>
              </a:cxn>
              <a:cxn ang="0">
                <a:pos x="0" y="198"/>
              </a:cxn>
              <a:cxn ang="0">
                <a:pos x="73" y="24"/>
              </a:cxn>
              <a:cxn ang="0">
                <a:pos x="55" y="15"/>
              </a:cxn>
            </a:cxnLst>
            <a:pathLst>
              <a:path w="2270" h="2321">
                <a:moveTo>
                  <a:pt x="55" y="15"/>
                </a:moveTo>
                <a:cubicBezTo>
                  <a:pt x="200" y="43"/>
                  <a:pt x="40" y="3"/>
                  <a:pt x="119" y="43"/>
                </a:cubicBezTo>
                <a:cubicBezTo>
                  <a:pt x="181" y="75"/>
                  <a:pt x="298" y="97"/>
                  <a:pt x="366" y="107"/>
                </a:cubicBezTo>
                <a:cubicBezTo>
                  <a:pt x="564" y="136"/>
                  <a:pt x="571" y="127"/>
                  <a:pt x="823" y="134"/>
                </a:cubicBezTo>
                <a:cubicBezTo>
                  <a:pt x="908" y="162"/>
                  <a:pt x="989" y="187"/>
                  <a:pt x="1079" y="198"/>
                </a:cubicBezTo>
                <a:cubicBezTo>
                  <a:pt x="1137" y="217"/>
                  <a:pt x="1202" y="248"/>
                  <a:pt x="1262" y="253"/>
                </a:cubicBezTo>
                <a:cubicBezTo>
                  <a:pt x="1326" y="258"/>
                  <a:pt x="1390" y="259"/>
                  <a:pt x="1454" y="262"/>
                </a:cubicBezTo>
                <a:cubicBezTo>
                  <a:pt x="1478" y="259"/>
                  <a:pt x="1505" y="263"/>
                  <a:pt x="1527" y="253"/>
                </a:cubicBezTo>
                <a:cubicBezTo>
                  <a:pt x="1536" y="249"/>
                  <a:pt x="1529" y="233"/>
                  <a:pt x="1536" y="226"/>
                </a:cubicBezTo>
                <a:cubicBezTo>
                  <a:pt x="1543" y="219"/>
                  <a:pt x="1554" y="219"/>
                  <a:pt x="1564" y="216"/>
                </a:cubicBezTo>
                <a:cubicBezTo>
                  <a:pt x="1588" y="209"/>
                  <a:pt x="1613" y="204"/>
                  <a:pt x="1637" y="198"/>
                </a:cubicBezTo>
                <a:cubicBezTo>
                  <a:pt x="1649" y="195"/>
                  <a:pt x="1673" y="189"/>
                  <a:pt x="1673" y="189"/>
                </a:cubicBezTo>
                <a:cubicBezTo>
                  <a:pt x="1683" y="179"/>
                  <a:pt x="1722" y="129"/>
                  <a:pt x="1728" y="125"/>
                </a:cubicBezTo>
                <a:cubicBezTo>
                  <a:pt x="1744" y="115"/>
                  <a:pt x="1765" y="113"/>
                  <a:pt x="1783" y="107"/>
                </a:cubicBezTo>
                <a:cubicBezTo>
                  <a:pt x="1792" y="104"/>
                  <a:pt x="1811" y="98"/>
                  <a:pt x="1811" y="98"/>
                </a:cubicBezTo>
                <a:cubicBezTo>
                  <a:pt x="1916" y="133"/>
                  <a:pt x="1798" y="299"/>
                  <a:pt x="1875" y="372"/>
                </a:cubicBezTo>
                <a:cubicBezTo>
                  <a:pt x="1888" y="412"/>
                  <a:pt x="1894" y="500"/>
                  <a:pt x="1929" y="527"/>
                </a:cubicBezTo>
                <a:cubicBezTo>
                  <a:pt x="1937" y="533"/>
                  <a:pt x="1948" y="533"/>
                  <a:pt x="1957" y="536"/>
                </a:cubicBezTo>
                <a:cubicBezTo>
                  <a:pt x="1966" y="533"/>
                  <a:pt x="1978" y="535"/>
                  <a:pt x="1984" y="527"/>
                </a:cubicBezTo>
                <a:cubicBezTo>
                  <a:pt x="1995" y="511"/>
                  <a:pt x="2003" y="472"/>
                  <a:pt x="2003" y="472"/>
                </a:cubicBezTo>
                <a:cubicBezTo>
                  <a:pt x="2000" y="439"/>
                  <a:pt x="1998" y="405"/>
                  <a:pt x="1993" y="372"/>
                </a:cubicBezTo>
                <a:cubicBezTo>
                  <a:pt x="1984" y="310"/>
                  <a:pt x="1954" y="250"/>
                  <a:pt x="1939" y="189"/>
                </a:cubicBezTo>
                <a:cubicBezTo>
                  <a:pt x="1950" y="79"/>
                  <a:pt x="1938" y="69"/>
                  <a:pt x="1966" y="152"/>
                </a:cubicBezTo>
                <a:cubicBezTo>
                  <a:pt x="1969" y="161"/>
                  <a:pt x="1984" y="159"/>
                  <a:pt x="1993" y="162"/>
                </a:cubicBezTo>
                <a:cubicBezTo>
                  <a:pt x="2007" y="175"/>
                  <a:pt x="2025" y="184"/>
                  <a:pt x="2039" y="198"/>
                </a:cubicBezTo>
                <a:cubicBezTo>
                  <a:pt x="2078" y="238"/>
                  <a:pt x="2070" y="251"/>
                  <a:pt x="2131" y="271"/>
                </a:cubicBezTo>
                <a:cubicBezTo>
                  <a:pt x="2162" y="304"/>
                  <a:pt x="2141" y="287"/>
                  <a:pt x="2204" y="308"/>
                </a:cubicBezTo>
                <a:cubicBezTo>
                  <a:pt x="2213" y="311"/>
                  <a:pt x="2222" y="314"/>
                  <a:pt x="2231" y="317"/>
                </a:cubicBezTo>
                <a:cubicBezTo>
                  <a:pt x="2240" y="320"/>
                  <a:pt x="2259" y="326"/>
                  <a:pt x="2259" y="326"/>
                </a:cubicBezTo>
                <a:cubicBezTo>
                  <a:pt x="2262" y="335"/>
                  <a:pt x="2270" y="344"/>
                  <a:pt x="2268" y="354"/>
                </a:cubicBezTo>
                <a:cubicBezTo>
                  <a:pt x="2266" y="364"/>
                  <a:pt x="2231" y="417"/>
                  <a:pt x="2222" y="427"/>
                </a:cubicBezTo>
                <a:cubicBezTo>
                  <a:pt x="2213" y="455"/>
                  <a:pt x="2202" y="509"/>
                  <a:pt x="2185" y="536"/>
                </a:cubicBezTo>
                <a:cubicBezTo>
                  <a:pt x="2179" y="545"/>
                  <a:pt x="2171" y="554"/>
                  <a:pt x="2167" y="564"/>
                </a:cubicBezTo>
                <a:cubicBezTo>
                  <a:pt x="2159" y="582"/>
                  <a:pt x="2155" y="601"/>
                  <a:pt x="2149" y="619"/>
                </a:cubicBezTo>
                <a:cubicBezTo>
                  <a:pt x="2146" y="628"/>
                  <a:pt x="2140" y="646"/>
                  <a:pt x="2140" y="646"/>
                </a:cubicBezTo>
                <a:cubicBezTo>
                  <a:pt x="2130" y="719"/>
                  <a:pt x="2128" y="708"/>
                  <a:pt x="2103" y="765"/>
                </a:cubicBezTo>
                <a:cubicBezTo>
                  <a:pt x="2083" y="810"/>
                  <a:pt x="2084" y="859"/>
                  <a:pt x="2048" y="893"/>
                </a:cubicBezTo>
                <a:cubicBezTo>
                  <a:pt x="2045" y="902"/>
                  <a:pt x="2044" y="912"/>
                  <a:pt x="2039" y="920"/>
                </a:cubicBezTo>
                <a:cubicBezTo>
                  <a:pt x="2035" y="928"/>
                  <a:pt x="2025" y="931"/>
                  <a:pt x="2021" y="939"/>
                </a:cubicBezTo>
                <a:cubicBezTo>
                  <a:pt x="2006" y="969"/>
                  <a:pt x="1995" y="1015"/>
                  <a:pt x="1984" y="1048"/>
                </a:cubicBezTo>
                <a:cubicBezTo>
                  <a:pt x="1990" y="1108"/>
                  <a:pt x="1995" y="1135"/>
                  <a:pt x="2012" y="1186"/>
                </a:cubicBezTo>
                <a:cubicBezTo>
                  <a:pt x="2020" y="1243"/>
                  <a:pt x="2037" y="1294"/>
                  <a:pt x="2048" y="1350"/>
                </a:cubicBezTo>
                <a:cubicBezTo>
                  <a:pt x="2040" y="1463"/>
                  <a:pt x="2038" y="1499"/>
                  <a:pt x="1993" y="1588"/>
                </a:cubicBezTo>
                <a:cubicBezTo>
                  <a:pt x="1980" y="1614"/>
                  <a:pt x="1956" y="1640"/>
                  <a:pt x="1929" y="1652"/>
                </a:cubicBezTo>
                <a:cubicBezTo>
                  <a:pt x="1912" y="1660"/>
                  <a:pt x="1875" y="1670"/>
                  <a:pt x="1875" y="1670"/>
                </a:cubicBezTo>
                <a:cubicBezTo>
                  <a:pt x="1859" y="1716"/>
                  <a:pt x="1863" y="1774"/>
                  <a:pt x="1838" y="1816"/>
                </a:cubicBezTo>
                <a:cubicBezTo>
                  <a:pt x="1828" y="1833"/>
                  <a:pt x="1812" y="1846"/>
                  <a:pt x="1801" y="1862"/>
                </a:cubicBezTo>
                <a:cubicBezTo>
                  <a:pt x="1788" y="1902"/>
                  <a:pt x="1766" y="1934"/>
                  <a:pt x="1737" y="1963"/>
                </a:cubicBezTo>
                <a:cubicBezTo>
                  <a:pt x="1724" y="2002"/>
                  <a:pt x="1700" y="2035"/>
                  <a:pt x="1683" y="2072"/>
                </a:cubicBezTo>
                <a:cubicBezTo>
                  <a:pt x="1659" y="2125"/>
                  <a:pt x="1673" y="2173"/>
                  <a:pt x="1619" y="2191"/>
                </a:cubicBezTo>
                <a:cubicBezTo>
                  <a:pt x="1588" y="2222"/>
                  <a:pt x="1563" y="2250"/>
                  <a:pt x="1536" y="2283"/>
                </a:cubicBezTo>
                <a:cubicBezTo>
                  <a:pt x="1529" y="2291"/>
                  <a:pt x="1526" y="2303"/>
                  <a:pt x="1518" y="2310"/>
                </a:cubicBezTo>
                <a:cubicBezTo>
                  <a:pt x="1511" y="2316"/>
                  <a:pt x="1500" y="2316"/>
                  <a:pt x="1491" y="2319"/>
                </a:cubicBezTo>
                <a:cubicBezTo>
                  <a:pt x="1424" y="2316"/>
                  <a:pt x="1355" y="2321"/>
                  <a:pt x="1289" y="2310"/>
                </a:cubicBezTo>
                <a:cubicBezTo>
                  <a:pt x="1280" y="2308"/>
                  <a:pt x="1280" y="2292"/>
                  <a:pt x="1280" y="2283"/>
                </a:cubicBezTo>
                <a:cubicBezTo>
                  <a:pt x="1280" y="2255"/>
                  <a:pt x="1312" y="2231"/>
                  <a:pt x="1326" y="2210"/>
                </a:cubicBezTo>
                <a:cubicBezTo>
                  <a:pt x="1329" y="2201"/>
                  <a:pt x="1330" y="2190"/>
                  <a:pt x="1335" y="2182"/>
                </a:cubicBezTo>
                <a:cubicBezTo>
                  <a:pt x="1342" y="2171"/>
                  <a:pt x="1359" y="2167"/>
                  <a:pt x="1363" y="2155"/>
                </a:cubicBezTo>
                <a:cubicBezTo>
                  <a:pt x="1372" y="2126"/>
                  <a:pt x="1369" y="2094"/>
                  <a:pt x="1372" y="2063"/>
                </a:cubicBezTo>
                <a:cubicBezTo>
                  <a:pt x="1369" y="2036"/>
                  <a:pt x="1370" y="2007"/>
                  <a:pt x="1363" y="1981"/>
                </a:cubicBezTo>
                <a:cubicBezTo>
                  <a:pt x="1357" y="1959"/>
                  <a:pt x="1292" y="1945"/>
                  <a:pt x="1289" y="1944"/>
                </a:cubicBezTo>
                <a:cubicBezTo>
                  <a:pt x="1250" y="1931"/>
                  <a:pt x="1226" y="1910"/>
                  <a:pt x="1198" y="1880"/>
                </a:cubicBezTo>
                <a:cubicBezTo>
                  <a:pt x="1186" y="1810"/>
                  <a:pt x="1165" y="1746"/>
                  <a:pt x="1143" y="1679"/>
                </a:cubicBezTo>
                <a:cubicBezTo>
                  <a:pt x="1128" y="1633"/>
                  <a:pt x="1124" y="1596"/>
                  <a:pt x="1088" y="1560"/>
                </a:cubicBezTo>
                <a:cubicBezTo>
                  <a:pt x="1077" y="1526"/>
                  <a:pt x="1072" y="1448"/>
                  <a:pt x="1097" y="1423"/>
                </a:cubicBezTo>
                <a:cubicBezTo>
                  <a:pt x="1104" y="1416"/>
                  <a:pt x="1116" y="1417"/>
                  <a:pt x="1125" y="1414"/>
                </a:cubicBezTo>
                <a:cubicBezTo>
                  <a:pt x="1139" y="1372"/>
                  <a:pt x="1146" y="1349"/>
                  <a:pt x="1134" y="1304"/>
                </a:cubicBezTo>
                <a:cubicBezTo>
                  <a:pt x="1129" y="1286"/>
                  <a:pt x="1116" y="1250"/>
                  <a:pt x="1116" y="1250"/>
                </a:cubicBezTo>
                <a:cubicBezTo>
                  <a:pt x="1101" y="1160"/>
                  <a:pt x="1090" y="1093"/>
                  <a:pt x="1024" y="1030"/>
                </a:cubicBezTo>
                <a:cubicBezTo>
                  <a:pt x="1003" y="965"/>
                  <a:pt x="1017" y="991"/>
                  <a:pt x="988" y="948"/>
                </a:cubicBezTo>
                <a:cubicBezTo>
                  <a:pt x="1013" y="940"/>
                  <a:pt x="1025" y="930"/>
                  <a:pt x="1052" y="948"/>
                </a:cubicBezTo>
                <a:cubicBezTo>
                  <a:pt x="1061" y="954"/>
                  <a:pt x="1061" y="969"/>
                  <a:pt x="1070" y="975"/>
                </a:cubicBezTo>
                <a:cubicBezTo>
                  <a:pt x="1086" y="985"/>
                  <a:pt x="1109" y="983"/>
                  <a:pt x="1125" y="994"/>
                </a:cubicBezTo>
                <a:cubicBezTo>
                  <a:pt x="1134" y="1000"/>
                  <a:pt x="1142" y="1008"/>
                  <a:pt x="1152" y="1012"/>
                </a:cubicBezTo>
                <a:cubicBezTo>
                  <a:pt x="1239" y="1050"/>
                  <a:pt x="1296" y="1042"/>
                  <a:pt x="1399" y="1048"/>
                </a:cubicBezTo>
                <a:cubicBezTo>
                  <a:pt x="1454" y="1058"/>
                  <a:pt x="1473" y="1068"/>
                  <a:pt x="1527" y="1058"/>
                </a:cubicBezTo>
                <a:cubicBezTo>
                  <a:pt x="1576" y="981"/>
                  <a:pt x="1546" y="878"/>
                  <a:pt x="1573" y="792"/>
                </a:cubicBezTo>
                <a:cubicBezTo>
                  <a:pt x="1627" y="849"/>
                  <a:pt x="1536" y="904"/>
                  <a:pt x="1619" y="957"/>
                </a:cubicBezTo>
                <a:cubicBezTo>
                  <a:pt x="1659" y="1017"/>
                  <a:pt x="1669" y="996"/>
                  <a:pt x="1701" y="948"/>
                </a:cubicBezTo>
                <a:cubicBezTo>
                  <a:pt x="1689" y="821"/>
                  <a:pt x="1700" y="895"/>
                  <a:pt x="1683" y="820"/>
                </a:cubicBezTo>
                <a:cubicBezTo>
                  <a:pt x="1679" y="805"/>
                  <a:pt x="1684" y="785"/>
                  <a:pt x="1673" y="774"/>
                </a:cubicBezTo>
                <a:cubicBezTo>
                  <a:pt x="1660" y="761"/>
                  <a:pt x="1619" y="756"/>
                  <a:pt x="1619" y="756"/>
                </a:cubicBezTo>
                <a:cubicBezTo>
                  <a:pt x="1575" y="770"/>
                  <a:pt x="1594" y="780"/>
                  <a:pt x="1564" y="811"/>
                </a:cubicBezTo>
                <a:cubicBezTo>
                  <a:pt x="1532" y="779"/>
                  <a:pt x="1547" y="800"/>
                  <a:pt x="1527" y="738"/>
                </a:cubicBezTo>
                <a:cubicBezTo>
                  <a:pt x="1524" y="729"/>
                  <a:pt x="1526" y="715"/>
                  <a:pt x="1518" y="710"/>
                </a:cubicBezTo>
                <a:cubicBezTo>
                  <a:pt x="1502" y="699"/>
                  <a:pt x="1490" y="681"/>
                  <a:pt x="1472" y="674"/>
                </a:cubicBezTo>
                <a:cubicBezTo>
                  <a:pt x="1388" y="643"/>
                  <a:pt x="1283" y="643"/>
                  <a:pt x="1198" y="637"/>
                </a:cubicBezTo>
                <a:cubicBezTo>
                  <a:pt x="1146" y="624"/>
                  <a:pt x="1168" y="631"/>
                  <a:pt x="1107" y="610"/>
                </a:cubicBezTo>
                <a:cubicBezTo>
                  <a:pt x="1098" y="607"/>
                  <a:pt x="1088" y="603"/>
                  <a:pt x="1079" y="600"/>
                </a:cubicBezTo>
                <a:cubicBezTo>
                  <a:pt x="1070" y="597"/>
                  <a:pt x="1052" y="591"/>
                  <a:pt x="1052" y="591"/>
                </a:cubicBezTo>
                <a:cubicBezTo>
                  <a:pt x="1019" y="560"/>
                  <a:pt x="1041" y="575"/>
                  <a:pt x="979" y="555"/>
                </a:cubicBezTo>
                <a:cubicBezTo>
                  <a:pt x="970" y="552"/>
                  <a:pt x="951" y="546"/>
                  <a:pt x="951" y="546"/>
                </a:cubicBezTo>
                <a:cubicBezTo>
                  <a:pt x="929" y="522"/>
                  <a:pt x="909" y="510"/>
                  <a:pt x="878" y="500"/>
                </a:cubicBezTo>
                <a:cubicBezTo>
                  <a:pt x="875" y="491"/>
                  <a:pt x="877" y="478"/>
                  <a:pt x="869" y="472"/>
                </a:cubicBezTo>
                <a:cubicBezTo>
                  <a:pt x="853" y="461"/>
                  <a:pt x="814" y="454"/>
                  <a:pt x="814" y="454"/>
                </a:cubicBezTo>
                <a:cubicBezTo>
                  <a:pt x="799" y="457"/>
                  <a:pt x="782" y="457"/>
                  <a:pt x="768" y="463"/>
                </a:cubicBezTo>
                <a:cubicBezTo>
                  <a:pt x="739" y="475"/>
                  <a:pt x="759" y="493"/>
                  <a:pt x="732" y="509"/>
                </a:cubicBezTo>
                <a:cubicBezTo>
                  <a:pt x="683" y="539"/>
                  <a:pt x="575" y="553"/>
                  <a:pt x="521" y="564"/>
                </a:cubicBezTo>
                <a:cubicBezTo>
                  <a:pt x="483" y="551"/>
                  <a:pt x="487" y="536"/>
                  <a:pt x="457" y="518"/>
                </a:cubicBezTo>
                <a:cubicBezTo>
                  <a:pt x="424" y="498"/>
                  <a:pt x="385" y="486"/>
                  <a:pt x="348" y="472"/>
                </a:cubicBezTo>
                <a:cubicBezTo>
                  <a:pt x="299" y="425"/>
                  <a:pt x="201" y="417"/>
                  <a:pt x="137" y="408"/>
                </a:cubicBezTo>
                <a:cubicBezTo>
                  <a:pt x="114" y="338"/>
                  <a:pt x="148" y="423"/>
                  <a:pt x="101" y="363"/>
                </a:cubicBezTo>
                <a:cubicBezTo>
                  <a:pt x="95" y="355"/>
                  <a:pt x="97" y="343"/>
                  <a:pt x="92" y="335"/>
                </a:cubicBezTo>
                <a:cubicBezTo>
                  <a:pt x="87" y="328"/>
                  <a:pt x="79" y="323"/>
                  <a:pt x="73" y="317"/>
                </a:cubicBezTo>
                <a:cubicBezTo>
                  <a:pt x="48" y="242"/>
                  <a:pt x="83" y="334"/>
                  <a:pt x="46" y="271"/>
                </a:cubicBezTo>
                <a:cubicBezTo>
                  <a:pt x="30" y="243"/>
                  <a:pt x="25" y="222"/>
                  <a:pt x="0" y="198"/>
                </a:cubicBezTo>
                <a:cubicBezTo>
                  <a:pt x="3" y="158"/>
                  <a:pt x="1" y="118"/>
                  <a:pt x="9" y="79"/>
                </a:cubicBezTo>
                <a:cubicBezTo>
                  <a:pt x="12" y="62"/>
                  <a:pt x="60" y="37"/>
                  <a:pt x="73" y="24"/>
                </a:cubicBezTo>
                <a:cubicBezTo>
                  <a:pt x="79" y="18"/>
                  <a:pt x="100" y="10"/>
                  <a:pt x="92" y="6"/>
                </a:cubicBezTo>
                <a:cubicBezTo>
                  <a:pt x="81" y="0"/>
                  <a:pt x="67" y="12"/>
                  <a:pt x="55" y="15"/>
                </a:cubicBezTo>
                <a:close/>
              </a:path>
            </a:pathLst>
          </a:cu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3" name="Freeform 10">
            <a:hlinkClick r:id="" action="ppaction://noaction">
              <a:snd r:embed="rId2" name="type.wav"/>
            </a:hlinkClick>
          </p:cNvPr>
          <p:cNvSpPr/>
          <p:nvPr/>
        </p:nvSpPr>
        <p:spPr>
          <a:xfrm>
            <a:off x="512763" y="1698625"/>
            <a:ext cx="3800475" cy="2393950"/>
          </a:xfrm>
          <a:custGeom>
            <a:avLst/>
            <a:gdLst/>
            <a:ahLst/>
            <a:cxnLst>
              <a:cxn ang="0">
                <a:pos x="427" y="137"/>
              </a:cxn>
              <a:cxn ang="0">
                <a:pos x="472" y="91"/>
              </a:cxn>
              <a:cxn ang="0">
                <a:pos x="719" y="36"/>
              </a:cxn>
              <a:cxn ang="0">
                <a:pos x="792" y="0"/>
              </a:cxn>
              <a:cxn ang="0">
                <a:pos x="957" y="100"/>
              </a:cxn>
              <a:cxn ang="0">
                <a:pos x="1067" y="137"/>
              </a:cxn>
              <a:cxn ang="0">
                <a:pos x="1204" y="228"/>
              </a:cxn>
              <a:cxn ang="0">
                <a:pos x="1323" y="201"/>
              </a:cxn>
              <a:cxn ang="0">
                <a:pos x="1597" y="155"/>
              </a:cxn>
              <a:cxn ang="0">
                <a:pos x="1752" y="228"/>
              </a:cxn>
              <a:cxn ang="0">
                <a:pos x="1780" y="384"/>
              </a:cxn>
              <a:cxn ang="0">
                <a:pos x="1899" y="649"/>
              </a:cxn>
              <a:cxn ang="0">
                <a:pos x="2027" y="832"/>
              </a:cxn>
              <a:cxn ang="0">
                <a:pos x="2072" y="914"/>
              </a:cxn>
              <a:cxn ang="0">
                <a:pos x="2328" y="1005"/>
              </a:cxn>
              <a:cxn ang="0">
                <a:pos x="2383" y="978"/>
              </a:cxn>
              <a:cxn ang="0">
                <a:pos x="2374" y="1143"/>
              </a:cxn>
              <a:cxn ang="0">
                <a:pos x="2301" y="1316"/>
              </a:cxn>
              <a:cxn ang="0">
                <a:pos x="2237" y="1444"/>
              </a:cxn>
              <a:cxn ang="0">
                <a:pos x="2200" y="1490"/>
              </a:cxn>
              <a:cxn ang="0">
                <a:pos x="2210" y="1380"/>
              </a:cxn>
              <a:cxn ang="0">
                <a:pos x="2283" y="1106"/>
              </a:cxn>
              <a:cxn ang="0">
                <a:pos x="2146" y="1042"/>
              </a:cxn>
              <a:cxn ang="0">
                <a:pos x="2063" y="1005"/>
              </a:cxn>
              <a:cxn ang="0">
                <a:pos x="1981" y="914"/>
              </a:cxn>
              <a:cxn ang="0">
                <a:pos x="1835" y="868"/>
              </a:cxn>
              <a:cxn ang="0">
                <a:pos x="1734" y="923"/>
              </a:cxn>
              <a:cxn ang="0">
                <a:pos x="1176" y="987"/>
              </a:cxn>
              <a:cxn ang="0">
                <a:pos x="390" y="850"/>
              </a:cxn>
              <a:cxn ang="0">
                <a:pos x="116" y="804"/>
              </a:cxn>
              <a:cxn ang="0">
                <a:pos x="98" y="539"/>
              </a:cxn>
              <a:cxn ang="0">
                <a:pos x="244" y="301"/>
              </a:cxn>
              <a:cxn ang="0">
                <a:pos x="317" y="256"/>
              </a:cxn>
              <a:cxn ang="0">
                <a:pos x="381" y="155"/>
              </a:cxn>
            </a:cxnLst>
            <a:pathLst>
              <a:path w="2394" h="1508">
                <a:moveTo>
                  <a:pt x="344" y="146"/>
                </a:moveTo>
                <a:cubicBezTo>
                  <a:pt x="372" y="143"/>
                  <a:pt x="401" y="147"/>
                  <a:pt x="427" y="137"/>
                </a:cubicBezTo>
                <a:cubicBezTo>
                  <a:pt x="437" y="133"/>
                  <a:pt x="437" y="117"/>
                  <a:pt x="445" y="109"/>
                </a:cubicBezTo>
                <a:cubicBezTo>
                  <a:pt x="453" y="101"/>
                  <a:pt x="462" y="95"/>
                  <a:pt x="472" y="91"/>
                </a:cubicBezTo>
                <a:cubicBezTo>
                  <a:pt x="543" y="60"/>
                  <a:pt x="606" y="53"/>
                  <a:pt x="683" y="45"/>
                </a:cubicBezTo>
                <a:cubicBezTo>
                  <a:pt x="695" y="42"/>
                  <a:pt x="708" y="41"/>
                  <a:pt x="719" y="36"/>
                </a:cubicBezTo>
                <a:cubicBezTo>
                  <a:pt x="727" y="32"/>
                  <a:pt x="730" y="22"/>
                  <a:pt x="738" y="18"/>
                </a:cubicBezTo>
                <a:cubicBezTo>
                  <a:pt x="755" y="10"/>
                  <a:pt x="792" y="0"/>
                  <a:pt x="792" y="0"/>
                </a:cubicBezTo>
                <a:cubicBezTo>
                  <a:pt x="823" y="3"/>
                  <a:pt x="854" y="2"/>
                  <a:pt x="884" y="9"/>
                </a:cubicBezTo>
                <a:cubicBezTo>
                  <a:pt x="925" y="18"/>
                  <a:pt x="924" y="79"/>
                  <a:pt x="957" y="100"/>
                </a:cubicBezTo>
                <a:cubicBezTo>
                  <a:pt x="959" y="101"/>
                  <a:pt x="1024" y="123"/>
                  <a:pt x="1039" y="128"/>
                </a:cubicBezTo>
                <a:cubicBezTo>
                  <a:pt x="1048" y="131"/>
                  <a:pt x="1067" y="137"/>
                  <a:pt x="1067" y="137"/>
                </a:cubicBezTo>
                <a:cubicBezTo>
                  <a:pt x="1079" y="173"/>
                  <a:pt x="1086" y="180"/>
                  <a:pt x="1122" y="192"/>
                </a:cubicBezTo>
                <a:cubicBezTo>
                  <a:pt x="1165" y="221"/>
                  <a:pt x="1138" y="206"/>
                  <a:pt x="1204" y="228"/>
                </a:cubicBezTo>
                <a:cubicBezTo>
                  <a:pt x="1213" y="231"/>
                  <a:pt x="1231" y="237"/>
                  <a:pt x="1231" y="237"/>
                </a:cubicBezTo>
                <a:cubicBezTo>
                  <a:pt x="1266" y="228"/>
                  <a:pt x="1289" y="212"/>
                  <a:pt x="1323" y="201"/>
                </a:cubicBezTo>
                <a:cubicBezTo>
                  <a:pt x="1355" y="180"/>
                  <a:pt x="1375" y="178"/>
                  <a:pt x="1396" y="146"/>
                </a:cubicBezTo>
                <a:cubicBezTo>
                  <a:pt x="1463" y="149"/>
                  <a:pt x="1530" y="152"/>
                  <a:pt x="1597" y="155"/>
                </a:cubicBezTo>
                <a:cubicBezTo>
                  <a:pt x="1646" y="158"/>
                  <a:pt x="1699" y="143"/>
                  <a:pt x="1743" y="164"/>
                </a:cubicBezTo>
                <a:cubicBezTo>
                  <a:pt x="1762" y="173"/>
                  <a:pt x="1750" y="207"/>
                  <a:pt x="1752" y="228"/>
                </a:cubicBezTo>
                <a:cubicBezTo>
                  <a:pt x="1756" y="274"/>
                  <a:pt x="1754" y="320"/>
                  <a:pt x="1762" y="365"/>
                </a:cubicBezTo>
                <a:cubicBezTo>
                  <a:pt x="1764" y="374"/>
                  <a:pt x="1775" y="377"/>
                  <a:pt x="1780" y="384"/>
                </a:cubicBezTo>
                <a:cubicBezTo>
                  <a:pt x="1793" y="402"/>
                  <a:pt x="1808" y="418"/>
                  <a:pt x="1816" y="439"/>
                </a:cubicBezTo>
                <a:cubicBezTo>
                  <a:pt x="1839" y="501"/>
                  <a:pt x="1850" y="602"/>
                  <a:pt x="1899" y="649"/>
                </a:cubicBezTo>
                <a:cubicBezTo>
                  <a:pt x="1917" y="705"/>
                  <a:pt x="1932" y="726"/>
                  <a:pt x="1972" y="768"/>
                </a:cubicBezTo>
                <a:cubicBezTo>
                  <a:pt x="1986" y="810"/>
                  <a:pt x="2003" y="800"/>
                  <a:pt x="2027" y="832"/>
                </a:cubicBezTo>
                <a:cubicBezTo>
                  <a:pt x="2040" y="850"/>
                  <a:pt x="2056" y="866"/>
                  <a:pt x="2063" y="887"/>
                </a:cubicBezTo>
                <a:cubicBezTo>
                  <a:pt x="2066" y="896"/>
                  <a:pt x="2067" y="906"/>
                  <a:pt x="2072" y="914"/>
                </a:cubicBezTo>
                <a:cubicBezTo>
                  <a:pt x="2081" y="929"/>
                  <a:pt x="2097" y="938"/>
                  <a:pt x="2109" y="951"/>
                </a:cubicBezTo>
                <a:cubicBezTo>
                  <a:pt x="2139" y="1072"/>
                  <a:pt x="2119" y="1015"/>
                  <a:pt x="2328" y="1005"/>
                </a:cubicBezTo>
                <a:cubicBezTo>
                  <a:pt x="2337" y="1002"/>
                  <a:pt x="2347" y="1000"/>
                  <a:pt x="2356" y="996"/>
                </a:cubicBezTo>
                <a:cubicBezTo>
                  <a:pt x="2366" y="991"/>
                  <a:pt x="2380" y="967"/>
                  <a:pt x="2383" y="978"/>
                </a:cubicBezTo>
                <a:cubicBezTo>
                  <a:pt x="2391" y="1012"/>
                  <a:pt x="2309" y="1098"/>
                  <a:pt x="2374" y="1033"/>
                </a:cubicBezTo>
                <a:cubicBezTo>
                  <a:pt x="2388" y="1076"/>
                  <a:pt x="2394" y="1081"/>
                  <a:pt x="2374" y="1143"/>
                </a:cubicBezTo>
                <a:cubicBezTo>
                  <a:pt x="2367" y="1164"/>
                  <a:pt x="2338" y="1197"/>
                  <a:pt x="2338" y="1197"/>
                </a:cubicBezTo>
                <a:cubicBezTo>
                  <a:pt x="2330" y="1249"/>
                  <a:pt x="2329" y="1275"/>
                  <a:pt x="2301" y="1316"/>
                </a:cubicBezTo>
                <a:cubicBezTo>
                  <a:pt x="2291" y="1348"/>
                  <a:pt x="2279" y="1366"/>
                  <a:pt x="2255" y="1389"/>
                </a:cubicBezTo>
                <a:cubicBezTo>
                  <a:pt x="2249" y="1407"/>
                  <a:pt x="2243" y="1426"/>
                  <a:pt x="2237" y="1444"/>
                </a:cubicBezTo>
                <a:cubicBezTo>
                  <a:pt x="2234" y="1453"/>
                  <a:pt x="2236" y="1467"/>
                  <a:pt x="2228" y="1472"/>
                </a:cubicBezTo>
                <a:cubicBezTo>
                  <a:pt x="2219" y="1478"/>
                  <a:pt x="2210" y="1486"/>
                  <a:pt x="2200" y="1490"/>
                </a:cubicBezTo>
                <a:cubicBezTo>
                  <a:pt x="2183" y="1498"/>
                  <a:pt x="2146" y="1508"/>
                  <a:pt x="2146" y="1508"/>
                </a:cubicBezTo>
                <a:cubicBezTo>
                  <a:pt x="2161" y="1463"/>
                  <a:pt x="2176" y="1414"/>
                  <a:pt x="2210" y="1380"/>
                </a:cubicBezTo>
                <a:cubicBezTo>
                  <a:pt x="2226" y="1331"/>
                  <a:pt x="2235" y="1262"/>
                  <a:pt x="2274" y="1225"/>
                </a:cubicBezTo>
                <a:cubicBezTo>
                  <a:pt x="2285" y="1193"/>
                  <a:pt x="2310" y="1141"/>
                  <a:pt x="2283" y="1106"/>
                </a:cubicBezTo>
                <a:cubicBezTo>
                  <a:pt x="2275" y="1095"/>
                  <a:pt x="2171" y="1075"/>
                  <a:pt x="2155" y="1069"/>
                </a:cubicBezTo>
                <a:cubicBezTo>
                  <a:pt x="2152" y="1060"/>
                  <a:pt x="2153" y="1049"/>
                  <a:pt x="2146" y="1042"/>
                </a:cubicBezTo>
                <a:cubicBezTo>
                  <a:pt x="2139" y="1035"/>
                  <a:pt x="2127" y="1037"/>
                  <a:pt x="2118" y="1033"/>
                </a:cubicBezTo>
                <a:cubicBezTo>
                  <a:pt x="2036" y="993"/>
                  <a:pt x="2144" y="1034"/>
                  <a:pt x="2063" y="1005"/>
                </a:cubicBezTo>
                <a:cubicBezTo>
                  <a:pt x="2032" y="958"/>
                  <a:pt x="2061" y="995"/>
                  <a:pt x="2018" y="960"/>
                </a:cubicBezTo>
                <a:cubicBezTo>
                  <a:pt x="1969" y="921"/>
                  <a:pt x="2030" y="963"/>
                  <a:pt x="1981" y="914"/>
                </a:cubicBezTo>
                <a:cubicBezTo>
                  <a:pt x="1962" y="895"/>
                  <a:pt x="1931" y="874"/>
                  <a:pt x="1908" y="859"/>
                </a:cubicBezTo>
                <a:cubicBezTo>
                  <a:pt x="1884" y="862"/>
                  <a:pt x="1858" y="861"/>
                  <a:pt x="1835" y="868"/>
                </a:cubicBezTo>
                <a:cubicBezTo>
                  <a:pt x="1816" y="874"/>
                  <a:pt x="1807" y="897"/>
                  <a:pt x="1789" y="905"/>
                </a:cubicBezTo>
                <a:cubicBezTo>
                  <a:pt x="1771" y="913"/>
                  <a:pt x="1734" y="923"/>
                  <a:pt x="1734" y="923"/>
                </a:cubicBezTo>
                <a:cubicBezTo>
                  <a:pt x="1620" y="999"/>
                  <a:pt x="1512" y="1015"/>
                  <a:pt x="1378" y="1024"/>
                </a:cubicBezTo>
                <a:cubicBezTo>
                  <a:pt x="1319" y="1043"/>
                  <a:pt x="1237" y="997"/>
                  <a:pt x="1176" y="987"/>
                </a:cubicBezTo>
                <a:cubicBezTo>
                  <a:pt x="1029" y="938"/>
                  <a:pt x="879" y="896"/>
                  <a:pt x="728" y="859"/>
                </a:cubicBezTo>
                <a:cubicBezTo>
                  <a:pt x="618" y="832"/>
                  <a:pt x="503" y="853"/>
                  <a:pt x="390" y="850"/>
                </a:cubicBezTo>
                <a:cubicBezTo>
                  <a:pt x="319" y="844"/>
                  <a:pt x="240" y="844"/>
                  <a:pt x="171" y="823"/>
                </a:cubicBezTo>
                <a:cubicBezTo>
                  <a:pt x="152" y="817"/>
                  <a:pt x="134" y="810"/>
                  <a:pt x="116" y="804"/>
                </a:cubicBezTo>
                <a:cubicBezTo>
                  <a:pt x="107" y="801"/>
                  <a:pt x="88" y="795"/>
                  <a:pt x="88" y="795"/>
                </a:cubicBezTo>
                <a:cubicBezTo>
                  <a:pt x="0" y="736"/>
                  <a:pt x="10" y="595"/>
                  <a:pt x="98" y="539"/>
                </a:cubicBezTo>
                <a:cubicBezTo>
                  <a:pt x="136" y="482"/>
                  <a:pt x="96" y="408"/>
                  <a:pt x="171" y="384"/>
                </a:cubicBezTo>
                <a:cubicBezTo>
                  <a:pt x="196" y="358"/>
                  <a:pt x="222" y="329"/>
                  <a:pt x="244" y="301"/>
                </a:cubicBezTo>
                <a:cubicBezTo>
                  <a:pt x="251" y="292"/>
                  <a:pt x="253" y="280"/>
                  <a:pt x="262" y="274"/>
                </a:cubicBezTo>
                <a:cubicBezTo>
                  <a:pt x="278" y="264"/>
                  <a:pt x="317" y="256"/>
                  <a:pt x="317" y="256"/>
                </a:cubicBezTo>
                <a:cubicBezTo>
                  <a:pt x="334" y="229"/>
                  <a:pt x="343" y="207"/>
                  <a:pt x="363" y="183"/>
                </a:cubicBezTo>
                <a:cubicBezTo>
                  <a:pt x="370" y="174"/>
                  <a:pt x="386" y="165"/>
                  <a:pt x="381" y="155"/>
                </a:cubicBezTo>
                <a:cubicBezTo>
                  <a:pt x="375" y="144"/>
                  <a:pt x="356" y="149"/>
                  <a:pt x="344" y="146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4" name="Freeform 11">
            <a:hlinkClick r:id="" action="ppaction://noaction">
              <a:snd r:embed="rId2" name="type.wav"/>
            </a:hlinkClick>
          </p:cNvPr>
          <p:cNvSpPr/>
          <p:nvPr/>
        </p:nvSpPr>
        <p:spPr>
          <a:xfrm>
            <a:off x="2203450" y="5400675"/>
            <a:ext cx="560388" cy="1071563"/>
          </a:xfrm>
          <a:custGeom>
            <a:avLst/>
            <a:gdLst/>
            <a:ahLst/>
            <a:cxnLst>
              <a:cxn ang="0">
                <a:pos x="20" y="8"/>
              </a:cxn>
              <a:cxn ang="0">
                <a:pos x="84" y="72"/>
              </a:cxn>
              <a:cxn ang="0">
                <a:pos x="166" y="347"/>
              </a:cxn>
              <a:cxn ang="0">
                <a:pos x="212" y="411"/>
              </a:cxn>
              <a:cxn ang="0">
                <a:pos x="267" y="429"/>
              </a:cxn>
              <a:cxn ang="0">
                <a:pos x="294" y="438"/>
              </a:cxn>
              <a:cxn ang="0">
                <a:pos x="258" y="667"/>
              </a:cxn>
              <a:cxn ang="0">
                <a:pos x="221" y="630"/>
              </a:cxn>
              <a:cxn ang="0">
                <a:pos x="166" y="603"/>
              </a:cxn>
              <a:cxn ang="0">
                <a:pos x="185" y="621"/>
              </a:cxn>
              <a:cxn ang="0">
                <a:pos x="175" y="557"/>
              </a:cxn>
              <a:cxn ang="0">
                <a:pos x="148" y="475"/>
              </a:cxn>
              <a:cxn ang="0">
                <a:pos x="139" y="447"/>
              </a:cxn>
              <a:cxn ang="0">
                <a:pos x="66" y="209"/>
              </a:cxn>
              <a:cxn ang="0">
                <a:pos x="38" y="164"/>
              </a:cxn>
              <a:cxn ang="0">
                <a:pos x="2" y="81"/>
              </a:cxn>
              <a:cxn ang="0">
                <a:pos x="11" y="8"/>
              </a:cxn>
              <a:cxn ang="0">
                <a:pos x="29" y="27"/>
              </a:cxn>
              <a:cxn ang="0">
                <a:pos x="84" y="91"/>
              </a:cxn>
              <a:cxn ang="0">
                <a:pos x="102" y="191"/>
              </a:cxn>
            </a:cxnLst>
            <a:pathLst>
              <a:path w="353" h="675">
                <a:moveTo>
                  <a:pt x="20" y="8"/>
                </a:moveTo>
                <a:cubicBezTo>
                  <a:pt x="43" y="32"/>
                  <a:pt x="65" y="44"/>
                  <a:pt x="84" y="72"/>
                </a:cubicBezTo>
                <a:cubicBezTo>
                  <a:pt x="115" y="168"/>
                  <a:pt x="93" y="270"/>
                  <a:pt x="166" y="347"/>
                </a:cubicBezTo>
                <a:cubicBezTo>
                  <a:pt x="173" y="369"/>
                  <a:pt x="189" y="399"/>
                  <a:pt x="212" y="411"/>
                </a:cubicBezTo>
                <a:cubicBezTo>
                  <a:pt x="229" y="420"/>
                  <a:pt x="249" y="423"/>
                  <a:pt x="267" y="429"/>
                </a:cubicBezTo>
                <a:cubicBezTo>
                  <a:pt x="276" y="432"/>
                  <a:pt x="294" y="438"/>
                  <a:pt x="294" y="438"/>
                </a:cubicBezTo>
                <a:cubicBezTo>
                  <a:pt x="353" y="494"/>
                  <a:pt x="337" y="638"/>
                  <a:pt x="258" y="667"/>
                </a:cubicBezTo>
                <a:cubicBezTo>
                  <a:pt x="196" y="645"/>
                  <a:pt x="257" y="675"/>
                  <a:pt x="221" y="630"/>
                </a:cubicBezTo>
                <a:cubicBezTo>
                  <a:pt x="208" y="614"/>
                  <a:pt x="184" y="609"/>
                  <a:pt x="166" y="603"/>
                </a:cubicBezTo>
                <a:cubicBezTo>
                  <a:pt x="172" y="609"/>
                  <a:pt x="177" y="617"/>
                  <a:pt x="185" y="621"/>
                </a:cubicBezTo>
                <a:cubicBezTo>
                  <a:pt x="249" y="659"/>
                  <a:pt x="193" y="574"/>
                  <a:pt x="175" y="557"/>
                </a:cubicBezTo>
                <a:cubicBezTo>
                  <a:pt x="171" y="546"/>
                  <a:pt x="154" y="494"/>
                  <a:pt x="148" y="475"/>
                </a:cubicBezTo>
                <a:cubicBezTo>
                  <a:pt x="145" y="466"/>
                  <a:pt x="139" y="447"/>
                  <a:pt x="139" y="447"/>
                </a:cubicBezTo>
                <a:cubicBezTo>
                  <a:pt x="127" y="353"/>
                  <a:pt x="118" y="288"/>
                  <a:pt x="66" y="209"/>
                </a:cubicBezTo>
                <a:cubicBezTo>
                  <a:pt x="24" y="145"/>
                  <a:pt x="91" y="215"/>
                  <a:pt x="38" y="164"/>
                </a:cubicBezTo>
                <a:cubicBezTo>
                  <a:pt x="28" y="134"/>
                  <a:pt x="12" y="111"/>
                  <a:pt x="2" y="81"/>
                </a:cubicBezTo>
                <a:cubicBezTo>
                  <a:pt x="5" y="57"/>
                  <a:pt x="0" y="30"/>
                  <a:pt x="11" y="8"/>
                </a:cubicBezTo>
                <a:cubicBezTo>
                  <a:pt x="15" y="0"/>
                  <a:pt x="24" y="20"/>
                  <a:pt x="29" y="27"/>
                </a:cubicBezTo>
                <a:cubicBezTo>
                  <a:pt x="47" y="50"/>
                  <a:pt x="64" y="70"/>
                  <a:pt x="84" y="91"/>
                </a:cubicBezTo>
                <a:cubicBezTo>
                  <a:pt x="107" y="160"/>
                  <a:pt x="102" y="126"/>
                  <a:pt x="102" y="191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5" name="Line 12">
            <a:hlinkClick r:id="" action="ppaction://noaction">
              <a:snd r:embed="rId2" name="type.wav"/>
            </a:hlinkClick>
          </p:cNvPr>
          <p:cNvSpPr/>
          <p:nvPr/>
        </p:nvSpPr>
        <p:spPr>
          <a:xfrm>
            <a:off x="0" y="4191000"/>
            <a:ext cx="4800600" cy="0"/>
          </a:xfrm>
          <a:prstGeom prst="line">
            <a:avLst/>
          </a:prstGeom>
          <a:ln w="76200" cap="flat" cmpd="sng">
            <a:pattFill prst="pct80">
              <a:fgClr>
                <a:srgbClr val="FF000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81" name="Text Box 13"/>
          <p:cNvSpPr txBox="1"/>
          <p:nvPr/>
        </p:nvSpPr>
        <p:spPr>
          <a:xfrm>
            <a:off x="1547813" y="1196975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1</a:t>
            </a:r>
            <a:endParaRPr lang="en-US" altLang="zh-CN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58382" name="Text Box 14"/>
          <p:cNvSpPr txBox="1"/>
          <p:nvPr/>
        </p:nvSpPr>
        <p:spPr>
          <a:xfrm>
            <a:off x="1908175" y="213360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2</a:t>
            </a:r>
            <a:endParaRPr lang="en-US" altLang="zh-CN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58383" name="Text Box 15"/>
          <p:cNvSpPr txBox="1"/>
          <p:nvPr/>
        </p:nvSpPr>
        <p:spPr>
          <a:xfrm>
            <a:off x="2916238" y="3357563"/>
            <a:ext cx="387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3</a:t>
            </a:r>
            <a:endParaRPr lang="en-US" altLang="zh-CN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58384" name="Text Box 16"/>
          <p:cNvSpPr txBox="1"/>
          <p:nvPr/>
        </p:nvSpPr>
        <p:spPr>
          <a:xfrm>
            <a:off x="2195513" y="3933825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4</a:t>
            </a:r>
            <a:endParaRPr lang="en-US" altLang="zh-CN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58385" name="Text Box 17"/>
          <p:cNvSpPr txBox="1"/>
          <p:nvPr/>
        </p:nvSpPr>
        <p:spPr>
          <a:xfrm>
            <a:off x="2268538" y="5949950"/>
            <a:ext cx="387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5</a:t>
            </a:r>
            <a:endParaRPr lang="en-US" altLang="zh-CN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  <p:sp>
        <p:nvSpPr>
          <p:cNvPr id="58386" name="Text Box 18"/>
          <p:cNvSpPr txBox="1"/>
          <p:nvPr/>
        </p:nvSpPr>
        <p:spPr>
          <a:xfrm>
            <a:off x="3132138" y="6021388"/>
            <a:ext cx="387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文鼎书宋简" pitchFamily="49" charset="-122"/>
                <a:ea typeface="文鼎书宋简" pitchFamily="49" charset="-122"/>
              </a:rPr>
              <a:t>6</a:t>
            </a:r>
            <a:endParaRPr lang="en-US" altLang="zh-CN" sz="3200" b="1" dirty="0">
              <a:solidFill>
                <a:srgbClr val="FF0000"/>
              </a:solidFill>
              <a:latin typeface="文鼎书宋简" pitchFamily="49" charset="-122"/>
              <a:ea typeface="文鼎书宋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58375" grpId="0"/>
      <p:bldP spid="58381" grpId="0"/>
      <p:bldP spid="58382" grpId="0"/>
      <p:bldP spid="58383" grpId="0"/>
      <p:bldP spid="58384" grpId="0"/>
      <p:bldP spid="58385" grpId="0"/>
      <p:bldP spid="58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2" descr="两半球"/>
          <p:cNvPicPr>
            <a:picLocks noChangeAspect="1"/>
          </p:cNvPicPr>
          <p:nvPr/>
        </p:nvPicPr>
        <p:blipFill>
          <a:blip r:embed="rId1"/>
          <a:srcRect l="5000" t="12611" r="6667" b="12582"/>
          <a:stretch>
            <a:fillRect/>
          </a:stretch>
        </p:blipFill>
        <p:spPr>
          <a:xfrm>
            <a:off x="0" y="1555750"/>
            <a:ext cx="9144000" cy="4659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3"/>
          <p:cNvSpPr txBox="1"/>
          <p:nvPr/>
        </p:nvSpPr>
        <p:spPr>
          <a:xfrm>
            <a:off x="6858000" y="247015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4" name="Text Box 4"/>
          <p:cNvSpPr txBox="1"/>
          <p:nvPr/>
        </p:nvSpPr>
        <p:spPr>
          <a:xfrm>
            <a:off x="6705600" y="224155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65" name="Text Box 5"/>
          <p:cNvSpPr txBox="1"/>
          <p:nvPr/>
        </p:nvSpPr>
        <p:spPr>
          <a:xfrm>
            <a:off x="2209800" y="2393950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6" name="Text Box 6"/>
          <p:cNvSpPr txBox="1"/>
          <p:nvPr/>
        </p:nvSpPr>
        <p:spPr>
          <a:xfrm>
            <a:off x="1403985" y="2132965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北美洲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67" name="Text Box 7"/>
          <p:cNvSpPr txBox="1"/>
          <p:nvPr/>
        </p:nvSpPr>
        <p:spPr>
          <a:xfrm>
            <a:off x="5334000" y="346075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8" name="Text Box 8"/>
          <p:cNvSpPr txBox="1"/>
          <p:nvPr/>
        </p:nvSpPr>
        <p:spPr>
          <a:xfrm>
            <a:off x="4953000" y="315595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69" name="Text Box 9"/>
          <p:cNvSpPr txBox="1"/>
          <p:nvPr/>
        </p:nvSpPr>
        <p:spPr>
          <a:xfrm>
            <a:off x="6705600" y="567055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0" name="Text Box 10"/>
          <p:cNvSpPr txBox="1"/>
          <p:nvPr/>
        </p:nvSpPr>
        <p:spPr>
          <a:xfrm>
            <a:off x="6228080" y="609346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南极洲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71" name="Text Box 11"/>
          <p:cNvSpPr txBox="1"/>
          <p:nvPr/>
        </p:nvSpPr>
        <p:spPr>
          <a:xfrm>
            <a:off x="3352800" y="3994150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2" name="Text Box 12"/>
          <p:cNvSpPr txBox="1"/>
          <p:nvPr/>
        </p:nvSpPr>
        <p:spPr>
          <a:xfrm>
            <a:off x="2915920" y="422148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南美洲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73" name="Text Box 13"/>
          <p:cNvSpPr txBox="1"/>
          <p:nvPr/>
        </p:nvSpPr>
        <p:spPr>
          <a:xfrm>
            <a:off x="5562600" y="2241550"/>
            <a:ext cx="4016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4" name="Text Box 14"/>
          <p:cNvSpPr txBox="1"/>
          <p:nvPr/>
        </p:nvSpPr>
        <p:spPr>
          <a:xfrm>
            <a:off x="5775325" y="224155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欧洲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75" name="Text Box 15"/>
          <p:cNvSpPr txBox="1"/>
          <p:nvPr/>
        </p:nvSpPr>
        <p:spPr>
          <a:xfrm>
            <a:off x="8077200" y="4451350"/>
            <a:ext cx="460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76" name="Text Box 16"/>
          <p:cNvSpPr txBox="1"/>
          <p:nvPr/>
        </p:nvSpPr>
        <p:spPr>
          <a:xfrm>
            <a:off x="7524750" y="486918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大洋洲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113" name="Text Box 18"/>
          <p:cNvSpPr txBox="1"/>
          <p:nvPr/>
        </p:nvSpPr>
        <p:spPr>
          <a:xfrm>
            <a:off x="1600200" y="3765550"/>
            <a:ext cx="361950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14" name="Text Box 19"/>
          <p:cNvSpPr txBox="1"/>
          <p:nvPr/>
        </p:nvSpPr>
        <p:spPr>
          <a:xfrm>
            <a:off x="8382000" y="3232150"/>
            <a:ext cx="361950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80" name="Text Box 20"/>
          <p:cNvSpPr txBox="1"/>
          <p:nvPr/>
        </p:nvSpPr>
        <p:spPr>
          <a:xfrm>
            <a:off x="1165225" y="344678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太平洋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81" name="Text Box 21"/>
          <p:cNvSpPr txBox="1"/>
          <p:nvPr/>
        </p:nvSpPr>
        <p:spPr>
          <a:xfrm>
            <a:off x="6781800" y="414655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82" name="Text Box 22"/>
          <p:cNvSpPr txBox="1"/>
          <p:nvPr/>
        </p:nvSpPr>
        <p:spPr>
          <a:xfrm>
            <a:off x="6444615" y="445135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印度洋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119" name="Text Box 24"/>
          <p:cNvSpPr txBox="1"/>
          <p:nvPr/>
        </p:nvSpPr>
        <p:spPr>
          <a:xfrm>
            <a:off x="6400800" y="1555750"/>
            <a:ext cx="361950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20" name="Text Box 25"/>
          <p:cNvSpPr txBox="1"/>
          <p:nvPr/>
        </p:nvSpPr>
        <p:spPr>
          <a:xfrm>
            <a:off x="1905000" y="1479550"/>
            <a:ext cx="361950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86" name="Text Box 26"/>
          <p:cNvSpPr txBox="1"/>
          <p:nvPr/>
        </p:nvSpPr>
        <p:spPr>
          <a:xfrm>
            <a:off x="6038850" y="1196975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北冰洋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123" name="Text Box 28"/>
          <p:cNvSpPr txBox="1"/>
          <p:nvPr/>
        </p:nvSpPr>
        <p:spPr>
          <a:xfrm>
            <a:off x="3733800" y="2927350"/>
            <a:ext cx="361950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24" name="Text Box 29"/>
          <p:cNvSpPr txBox="1"/>
          <p:nvPr/>
        </p:nvSpPr>
        <p:spPr>
          <a:xfrm>
            <a:off x="4724400" y="4146550"/>
            <a:ext cx="361950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90" name="Text Box 30"/>
          <p:cNvSpPr txBox="1"/>
          <p:nvPr/>
        </p:nvSpPr>
        <p:spPr>
          <a:xfrm rot="3213208">
            <a:off x="3386455" y="3843338"/>
            <a:ext cx="19716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大    西    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126" name="Text Box 31"/>
          <p:cNvSpPr txBox="1"/>
          <p:nvPr/>
        </p:nvSpPr>
        <p:spPr>
          <a:xfrm>
            <a:off x="3203575" y="548640"/>
            <a:ext cx="26289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七大洲、四大洋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  <p:bldP spid="40967" grpId="0"/>
      <p:bldP spid="40968" grpId="0"/>
      <p:bldP spid="40969" grpId="0"/>
      <p:bldP spid="40970" grpId="0"/>
      <p:bldP spid="40971" grpId="0"/>
      <p:bldP spid="40972" grpId="0"/>
      <p:bldP spid="40973" grpId="0"/>
      <p:bldP spid="40974" grpId="0"/>
      <p:bldP spid="40975" grpId="0"/>
      <p:bldP spid="40976" grpId="0"/>
      <p:bldP spid="40980" grpId="0"/>
      <p:bldP spid="40981" grpId="0"/>
      <p:bldP spid="40982" grpId="0"/>
      <p:bldP spid="40986" grpId="0"/>
      <p:bldP spid="409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ctrTitle"/>
          </p:nvPr>
        </p:nvSpPr>
        <p:spPr>
          <a:xfrm>
            <a:off x="1116013" y="0"/>
            <a:ext cx="7596187" cy="908050"/>
          </a:xfrm>
        </p:spPr>
        <p:txBody>
          <a:bodyPr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3200" b="1" i="1" dirty="0">
                <a:solidFill>
                  <a:srgbClr val="FF00FF"/>
                </a:solidFill>
              </a:rPr>
              <a:t>读下图分析：热带草原气候有何特征？</a:t>
            </a:r>
            <a:endParaRPr lang="zh-CN" altLang="en-US" sz="3200" b="1" i="1" dirty="0">
              <a:solidFill>
                <a:srgbClr val="FF00FF"/>
              </a:solidFill>
            </a:endParaRPr>
          </a:p>
        </p:txBody>
      </p:sp>
      <p:graphicFrame>
        <p:nvGraphicFramePr>
          <p:cNvPr id="22533" name="Object 6"/>
          <p:cNvGraphicFramePr/>
          <p:nvPr/>
        </p:nvGraphicFramePr>
        <p:xfrm>
          <a:off x="0" y="1552575"/>
          <a:ext cx="45974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276600" imgH="3781425" progId="Paint.Picture">
                  <p:embed/>
                </p:oleObj>
              </mc:Choice>
              <mc:Fallback>
                <p:oleObj name="" r:id="rId1" imgW="3276600" imgH="378142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552575"/>
                        <a:ext cx="4597400" cy="530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8"/>
          <p:cNvSpPr txBox="1"/>
          <p:nvPr/>
        </p:nvSpPr>
        <p:spPr>
          <a:xfrm>
            <a:off x="381000" y="1371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气温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6" name="Rectangle 9"/>
          <p:cNvSpPr/>
          <p:nvPr/>
        </p:nvSpPr>
        <p:spPr>
          <a:xfrm>
            <a:off x="990600" y="13716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℃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8" name="Text Box 11"/>
          <p:cNvSpPr txBox="1"/>
          <p:nvPr/>
        </p:nvSpPr>
        <p:spPr>
          <a:xfrm>
            <a:off x="4038600" y="13716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降水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9" name="Text Box 12"/>
          <p:cNvSpPr txBox="1"/>
          <p:nvPr/>
        </p:nvSpPr>
        <p:spPr>
          <a:xfrm>
            <a:off x="4267200" y="17526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mm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0" name="Text Box 13"/>
          <p:cNvSpPr txBox="1"/>
          <p:nvPr/>
        </p:nvSpPr>
        <p:spPr>
          <a:xfrm>
            <a:off x="4343400" y="51816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1" name="Text Box 14"/>
          <p:cNvSpPr txBox="1"/>
          <p:nvPr/>
        </p:nvSpPr>
        <p:spPr>
          <a:xfrm>
            <a:off x="4343400" y="44958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200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2" name="Text Box 15"/>
          <p:cNvSpPr txBox="1"/>
          <p:nvPr/>
        </p:nvSpPr>
        <p:spPr>
          <a:xfrm>
            <a:off x="4419600" y="3810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300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3" name="Text Box 16"/>
          <p:cNvSpPr txBox="1"/>
          <p:nvPr/>
        </p:nvSpPr>
        <p:spPr>
          <a:xfrm>
            <a:off x="4343400" y="32004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400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4" name="Text Box 17"/>
          <p:cNvSpPr txBox="1"/>
          <p:nvPr/>
        </p:nvSpPr>
        <p:spPr>
          <a:xfrm>
            <a:off x="4343400" y="24384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500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5" name="Text Box 18"/>
          <p:cNvSpPr txBox="1"/>
          <p:nvPr/>
        </p:nvSpPr>
        <p:spPr>
          <a:xfrm>
            <a:off x="5181600" y="914400"/>
            <a:ext cx="3962400" cy="3078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由图中可以看出，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5—10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月降水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，是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___</a:t>
            </a:r>
            <a:r>
              <a:rPr lang="en-US" altLang="zh-CN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季；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11—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次年的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月降水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，是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季。这是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半球的热带草原气候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6" name="Text Box 19"/>
          <p:cNvSpPr txBox="1"/>
          <p:nvPr/>
        </p:nvSpPr>
        <p:spPr>
          <a:xfrm>
            <a:off x="5076825" y="4724400"/>
            <a:ext cx="38862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因此，热带草原气候的特征是：全年高温有明显的</a:t>
            </a:r>
            <a:r>
              <a:rPr lang="zh-CN" altLang="en-US" sz="2800" b="1" u="sng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季变化。</a:t>
            </a:r>
            <a:endParaRPr lang="zh-CN" altLang="en-US" sz="2800" b="1" dirty="0">
              <a:solidFill>
                <a:srgbClr val="99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36" name="Text Box 20"/>
          <p:cNvSpPr txBox="1"/>
          <p:nvPr/>
        </p:nvSpPr>
        <p:spPr>
          <a:xfrm>
            <a:off x="7380288" y="1341438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37" name="Text Box 21"/>
          <p:cNvSpPr txBox="1"/>
          <p:nvPr/>
        </p:nvSpPr>
        <p:spPr>
          <a:xfrm>
            <a:off x="5435600" y="1844675"/>
            <a:ext cx="1066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湿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38" name="Text Box 22"/>
          <p:cNvSpPr txBox="1"/>
          <p:nvPr/>
        </p:nvSpPr>
        <p:spPr>
          <a:xfrm>
            <a:off x="7019925" y="2276475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少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39" name="Text Box 23"/>
          <p:cNvSpPr txBox="1"/>
          <p:nvPr/>
        </p:nvSpPr>
        <p:spPr>
          <a:xfrm>
            <a:off x="8243888" y="2276475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干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40" name="Text Box 24"/>
          <p:cNvSpPr txBox="1"/>
          <p:nvPr/>
        </p:nvSpPr>
        <p:spPr>
          <a:xfrm>
            <a:off x="5795963" y="5516563"/>
            <a:ext cx="8382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41" name="Text Box 25"/>
          <p:cNvSpPr txBox="1"/>
          <p:nvPr/>
        </p:nvSpPr>
        <p:spPr>
          <a:xfrm>
            <a:off x="6732588" y="5516563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湿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42" name="Text Box 26"/>
          <p:cNvSpPr txBox="1"/>
          <p:nvPr/>
        </p:nvSpPr>
        <p:spPr>
          <a:xfrm>
            <a:off x="6877050" y="2781300"/>
            <a:ext cx="8382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</a:t>
            </a:r>
            <a:endParaRPr lang="zh-CN" altLang="en-US" sz="4000" b="1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/>
      <p:bldP spid="60437" grpId="0"/>
      <p:bldP spid="60438" grpId="0"/>
      <p:bldP spid="60439" grpId="0"/>
      <p:bldP spid="60440" grpId="0"/>
      <p:bldP spid="60441" grpId="0"/>
      <p:bldP spid="604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Text Box 2"/>
          <p:cNvSpPr txBox="1"/>
          <p:nvPr/>
        </p:nvSpPr>
        <p:spPr>
          <a:xfrm>
            <a:off x="6877050" y="1268413"/>
            <a:ext cx="2016125" cy="1798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尼罗河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世界最长的河流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43" name="Text Box 3"/>
          <p:cNvSpPr txBox="1"/>
          <p:nvPr/>
        </p:nvSpPr>
        <p:spPr>
          <a:xfrm>
            <a:off x="7019925" y="4005263"/>
            <a:ext cx="1835150" cy="228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刚果河</a:t>
            </a:r>
            <a:endParaRPr lang="zh-CN" altLang="en-US" sz="32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世界水能资源最丰富的河流</a:t>
            </a:r>
            <a:endParaRPr lang="zh-CN" altLang="en-US" sz="32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5" name="Text Box 4"/>
          <p:cNvSpPr txBox="1"/>
          <p:nvPr/>
        </p:nvSpPr>
        <p:spPr>
          <a:xfrm>
            <a:off x="1143000" y="325438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Text Box 5"/>
          <p:cNvSpPr txBox="1"/>
          <p:nvPr/>
        </p:nvSpPr>
        <p:spPr>
          <a:xfrm>
            <a:off x="1763713" y="26035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非洲的河流</a:t>
            </a:r>
            <a:endParaRPr lang="zh-CN" altLang="en-US" sz="32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1446" name="Object 6"/>
          <p:cNvGraphicFramePr/>
          <p:nvPr/>
        </p:nvGraphicFramePr>
        <p:xfrm>
          <a:off x="-323850" y="908050"/>
          <a:ext cx="6400800" cy="563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191250" imgH="5448300" progId="Paint.Picture">
                  <p:embed/>
                </p:oleObj>
              </mc:Choice>
              <mc:Fallback>
                <p:oleObj name="" r:id="rId1" imgW="6191250" imgH="54483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23850" y="908050"/>
                        <a:ext cx="6400800" cy="563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Line 7"/>
          <p:cNvSpPr/>
          <p:nvPr/>
        </p:nvSpPr>
        <p:spPr>
          <a:xfrm flipH="1" flipV="1">
            <a:off x="4284663" y="2133600"/>
            <a:ext cx="2087562" cy="714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1448" name="Line 8"/>
          <p:cNvSpPr/>
          <p:nvPr/>
        </p:nvSpPr>
        <p:spPr>
          <a:xfrm flipH="1" flipV="1">
            <a:off x="3635375" y="4076700"/>
            <a:ext cx="2881313" cy="73025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3"/>
          <p:cNvSpPr txBox="1"/>
          <p:nvPr/>
        </p:nvSpPr>
        <p:spPr>
          <a:xfrm>
            <a:off x="179388" y="0"/>
            <a:ext cx="8964612" cy="673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、非洲气候的最大特点是气温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所以非洲被称为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大陆。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、世界气候类型在非洲分布最广的是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气候和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气候。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、世界最长的河流是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、非洲水能资源最丰富的是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、非洲气候类型具有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对称分布的特点，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而季节南北相反。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、世界人口自然增长率最高的大洲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世界人口自然增长率最低的大洲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、世界人口最多的大洲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，世界人口密度最大的大洲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、世界国家最多的大洲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4500563" y="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3132138" y="404813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179388" y="1557338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热带草草原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3419475" y="1484313"/>
            <a:ext cx="20256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热带沙漠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3276600" y="206057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尼罗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4356100" y="249237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刚果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3203575" y="3068638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南北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5076825" y="386080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非洲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5003800" y="458152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欧洲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5" name="Text Box 13"/>
          <p:cNvSpPr txBox="1"/>
          <p:nvPr/>
        </p:nvSpPr>
        <p:spPr>
          <a:xfrm>
            <a:off x="3492500" y="501332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6" name="Text Box 14"/>
          <p:cNvSpPr txBox="1"/>
          <p:nvPr/>
        </p:nvSpPr>
        <p:spPr>
          <a:xfrm>
            <a:off x="611188" y="5589588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欧洲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3708400" y="594995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4500563" y="-635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3132138" y="404178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79388" y="1556703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热带草草原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3419475" y="1483678"/>
            <a:ext cx="20256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热带沙漠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3276600" y="205994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尼罗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356100" y="249174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刚果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3203575" y="3068003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南北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" name="Text Box 11"/>
          <p:cNvSpPr txBox="1"/>
          <p:nvPr/>
        </p:nvSpPr>
        <p:spPr>
          <a:xfrm>
            <a:off x="5076825" y="386016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5003800" y="458089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欧洲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3"/>
          <p:cNvSpPr txBox="1"/>
          <p:nvPr/>
        </p:nvSpPr>
        <p:spPr>
          <a:xfrm>
            <a:off x="179388" y="549275"/>
            <a:ext cx="8686800" cy="593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、非洲需要进口的农产品有：（ 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蔗糖、棉花      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咖啡、可可   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剑麻、棕榈油   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小麦、稻米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、在太空中宇航员可以清晰地看到的“地球的伤痕”是（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尼罗河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东非裂谷带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中国的长城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马里亚纳海沟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、黑非洲经济落后的根本原因是：（ 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自然条件恶劣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民族内部不团结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长期殖民统治的后果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自然灾害比较频繁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、非洲矿产资源中产量一向居世界首位的是：（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石油、磷酸盐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磷酸盐、黄金  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黄金、金刚石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石油、金刚石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68" name="Text Box 4"/>
          <p:cNvSpPr txBox="1"/>
          <p:nvPr/>
        </p:nvSpPr>
        <p:spPr>
          <a:xfrm>
            <a:off x="4859338" y="549275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7667625" y="2133600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70" name="Text Box 6"/>
          <p:cNvSpPr txBox="1"/>
          <p:nvPr/>
        </p:nvSpPr>
        <p:spPr>
          <a:xfrm>
            <a:off x="5508625" y="32131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6948488" y="4797425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1" name="Rectangle 3"/>
          <p:cNvSpPr/>
          <p:nvPr/>
        </p:nvSpPr>
        <p:spPr>
          <a:xfrm>
            <a:off x="179388" y="260350"/>
            <a:ext cx="8458200" cy="1004888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、根据非洲的地形，非洲被称为（ 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、热带大陆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、高原大陆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、平原大陆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、饥饿大陆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2" name="Rectangle 4"/>
          <p:cNvSpPr/>
          <p:nvPr/>
        </p:nvSpPr>
        <p:spPr>
          <a:xfrm>
            <a:off x="179388" y="1412875"/>
            <a:ext cx="8153400" cy="1004888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、非洲大部分地处（     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、温带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、寒带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、热带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、亚热带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3" name="Rectangle 5"/>
          <p:cNvSpPr/>
          <p:nvPr/>
        </p:nvSpPr>
        <p:spPr>
          <a:xfrm>
            <a:off x="179388" y="2781300"/>
            <a:ext cx="8153400" cy="1004888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、世界最长的河流（     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、黄河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、多瑙河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、尼罗河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、刚果河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4" name="Rectangle 6"/>
          <p:cNvSpPr/>
          <p:nvPr/>
        </p:nvSpPr>
        <p:spPr>
          <a:xfrm>
            <a:off x="0" y="4149725"/>
            <a:ext cx="8153400" cy="1004888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、世界水能资源最丰富的河流（     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、亚马孙河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、多瑙河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、尼罗河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、刚果河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5" name="Text Box 7"/>
          <p:cNvSpPr txBox="1"/>
          <p:nvPr/>
        </p:nvSpPr>
        <p:spPr>
          <a:xfrm>
            <a:off x="5148263" y="188913"/>
            <a:ext cx="6096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6" name="Text Box 8"/>
          <p:cNvSpPr txBox="1"/>
          <p:nvPr/>
        </p:nvSpPr>
        <p:spPr>
          <a:xfrm>
            <a:off x="3492500" y="1341438"/>
            <a:ext cx="6096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7" name="Text Box 9"/>
          <p:cNvSpPr txBox="1"/>
          <p:nvPr/>
        </p:nvSpPr>
        <p:spPr>
          <a:xfrm>
            <a:off x="3492500" y="2708275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8" name="Text Box 10"/>
          <p:cNvSpPr txBox="1"/>
          <p:nvPr/>
        </p:nvSpPr>
        <p:spPr>
          <a:xfrm>
            <a:off x="4716463" y="40767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499" name="Rectangle 11"/>
          <p:cNvSpPr/>
          <p:nvPr/>
        </p:nvSpPr>
        <p:spPr>
          <a:xfrm>
            <a:off x="0" y="5445125"/>
            <a:ext cx="8153400" cy="1004888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、非洲的主要粮食作物（              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、水稻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、玉米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、小麦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、咖啡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500" name="Text Box 12"/>
          <p:cNvSpPr txBox="1"/>
          <p:nvPr/>
        </p:nvSpPr>
        <p:spPr>
          <a:xfrm>
            <a:off x="3924300" y="5373688"/>
            <a:ext cx="6096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/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1026" descr="美洲空白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0"/>
            <a:ext cx="5638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 Box 1027"/>
          <p:cNvSpPr txBox="1"/>
          <p:nvPr/>
        </p:nvSpPr>
        <p:spPr>
          <a:xfrm>
            <a:off x="1584325" y="3775075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2" name="Text Box 1028"/>
          <p:cNvSpPr txBox="1"/>
          <p:nvPr/>
        </p:nvSpPr>
        <p:spPr>
          <a:xfrm>
            <a:off x="1584325" y="2992438"/>
            <a:ext cx="492125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3" name="Text Box 1029"/>
          <p:cNvSpPr txBox="1"/>
          <p:nvPr/>
        </p:nvSpPr>
        <p:spPr>
          <a:xfrm>
            <a:off x="5181600" y="3429000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4" name="Text Box 1030"/>
          <p:cNvSpPr txBox="1"/>
          <p:nvPr/>
        </p:nvSpPr>
        <p:spPr>
          <a:xfrm>
            <a:off x="5410200" y="2819400"/>
            <a:ext cx="492125" cy="26479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西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5" name="Text Box 1031"/>
          <p:cNvSpPr txBox="1"/>
          <p:nvPr/>
        </p:nvSpPr>
        <p:spPr>
          <a:xfrm>
            <a:off x="2803525" y="1870075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6" name="Text Box 1032"/>
          <p:cNvSpPr txBox="1"/>
          <p:nvPr/>
        </p:nvSpPr>
        <p:spPr>
          <a:xfrm rot="-1108489">
            <a:off x="2819400" y="1752600"/>
            <a:ext cx="492125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美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洲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7" name="Text Box 1033"/>
          <p:cNvSpPr txBox="1"/>
          <p:nvPr/>
        </p:nvSpPr>
        <p:spPr>
          <a:xfrm>
            <a:off x="4708525" y="4308475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8" name="Text Box 1034"/>
          <p:cNvSpPr txBox="1"/>
          <p:nvPr/>
        </p:nvSpPr>
        <p:spPr>
          <a:xfrm>
            <a:off x="4572000" y="3810000"/>
            <a:ext cx="492125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南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美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洲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9" name="Text Box 1035"/>
          <p:cNvSpPr txBox="1"/>
          <p:nvPr/>
        </p:nvSpPr>
        <p:spPr>
          <a:xfrm>
            <a:off x="457200" y="1447800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0" name="Text Box 1036"/>
          <p:cNvSpPr txBox="1"/>
          <p:nvPr/>
        </p:nvSpPr>
        <p:spPr>
          <a:xfrm>
            <a:off x="685800" y="762000"/>
            <a:ext cx="492125" cy="15525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白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令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峡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1" name="Text Box 1037"/>
          <p:cNvSpPr txBox="1"/>
          <p:nvPr/>
        </p:nvSpPr>
        <p:spPr>
          <a:xfrm>
            <a:off x="5105400" y="304800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2" name="Text Box 1038"/>
          <p:cNvSpPr txBox="1"/>
          <p:nvPr/>
        </p:nvSpPr>
        <p:spPr>
          <a:xfrm>
            <a:off x="5105400" y="381000"/>
            <a:ext cx="80010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格陵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兰岛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3" name="Text Box 1039"/>
          <p:cNvSpPr txBox="1"/>
          <p:nvPr/>
        </p:nvSpPr>
        <p:spPr>
          <a:xfrm>
            <a:off x="3733800" y="3581400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4" name="Text Box 1040"/>
          <p:cNvSpPr txBox="1"/>
          <p:nvPr/>
        </p:nvSpPr>
        <p:spPr>
          <a:xfrm rot="-2348304">
            <a:off x="3200400" y="3886200"/>
            <a:ext cx="133508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巴拿马运河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5" name="Text Box 1041"/>
          <p:cNvSpPr txBox="1"/>
          <p:nvPr/>
        </p:nvSpPr>
        <p:spPr>
          <a:xfrm>
            <a:off x="3352800" y="3124200"/>
            <a:ext cx="952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6" name="Text Box 1042"/>
          <p:cNvSpPr txBox="1"/>
          <p:nvPr/>
        </p:nvSpPr>
        <p:spPr>
          <a:xfrm rot="-1134199">
            <a:off x="3505200" y="3048000"/>
            <a:ext cx="1098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墨西哥湾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8" name="Text Box 1044"/>
          <p:cNvSpPr txBox="1"/>
          <p:nvPr/>
        </p:nvSpPr>
        <p:spPr>
          <a:xfrm>
            <a:off x="3581400" y="1600200"/>
            <a:ext cx="946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29" name="Text Box 1045"/>
          <p:cNvSpPr txBox="1"/>
          <p:nvPr/>
        </p:nvSpPr>
        <p:spPr>
          <a:xfrm rot="-2062753">
            <a:off x="3473450" y="1609725"/>
            <a:ext cx="1085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哈得孙湾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30" name="Text Box 1046"/>
          <p:cNvSpPr txBox="1"/>
          <p:nvPr/>
        </p:nvSpPr>
        <p:spPr>
          <a:xfrm>
            <a:off x="1279525" y="193675"/>
            <a:ext cx="11049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31" name="Text Box 1047"/>
          <p:cNvSpPr txBox="1"/>
          <p:nvPr/>
        </p:nvSpPr>
        <p:spPr>
          <a:xfrm>
            <a:off x="1203325" y="249238"/>
            <a:ext cx="1108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北冰洋</a:t>
            </a:r>
            <a:endParaRPr lang="zh-CN" altLang="en-US" b="1" dirty="0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  <p:bldP spid="43015" grpId="0"/>
      <p:bldP spid="43016" grpId="0"/>
      <p:bldP spid="43017" grpId="0"/>
      <p:bldP spid="43018" grpId="0"/>
      <p:bldP spid="43019" grpId="0"/>
      <p:bldP spid="43020" grpId="0"/>
      <p:bldP spid="43021" grpId="0"/>
      <p:bldP spid="43022" grpId="0"/>
      <p:bldP spid="43023" grpId="0"/>
      <p:bldP spid="43024" grpId="0"/>
      <p:bldP spid="43025" grpId="0"/>
      <p:bldP spid="43026" grpId="0"/>
      <p:bldP spid="43028" grpId="0"/>
      <p:bldP spid="43029" grpId="0"/>
      <p:bldP spid="43030" grpId="0"/>
      <p:bldP spid="430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2" descr="http://61.142.127.153:8081/resource/Images/world/nmz/nmz0067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76200" y="76200"/>
            <a:ext cx="5902325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Text Box 3"/>
          <p:cNvSpPr txBox="1"/>
          <p:nvPr/>
        </p:nvSpPr>
        <p:spPr>
          <a:xfrm>
            <a:off x="1508125" y="143827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 Box 4"/>
          <p:cNvSpPr txBox="1"/>
          <p:nvPr/>
        </p:nvSpPr>
        <p:spPr>
          <a:xfrm>
            <a:off x="3260725" y="2200275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6" name="Text Box 5"/>
          <p:cNvSpPr txBox="1"/>
          <p:nvPr/>
        </p:nvSpPr>
        <p:spPr>
          <a:xfrm>
            <a:off x="2286000" y="115728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7" name="Text Box 6"/>
          <p:cNvSpPr txBox="1"/>
          <p:nvPr/>
        </p:nvSpPr>
        <p:spPr>
          <a:xfrm>
            <a:off x="1279525" y="288607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8" name="Text Box 7"/>
          <p:cNvSpPr txBox="1"/>
          <p:nvPr/>
        </p:nvSpPr>
        <p:spPr>
          <a:xfrm>
            <a:off x="6080125" y="1208088"/>
            <a:ext cx="2990850" cy="3925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平原。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高原。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河。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山脉。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运河。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9" name="Text Box 8"/>
          <p:cNvSpPr txBox="1"/>
          <p:nvPr/>
        </p:nvSpPr>
        <p:spPr>
          <a:xfrm>
            <a:off x="381000" y="533400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21" name="Text Box 9"/>
          <p:cNvSpPr txBox="1"/>
          <p:nvPr/>
        </p:nvSpPr>
        <p:spPr>
          <a:xfrm>
            <a:off x="6705600" y="126365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4522" name="Text Box 10"/>
          <p:cNvSpPr txBox="1"/>
          <p:nvPr/>
        </p:nvSpPr>
        <p:spPr>
          <a:xfrm>
            <a:off x="6870700" y="184308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巴西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4523" name="Text Box 11"/>
          <p:cNvSpPr txBox="1"/>
          <p:nvPr/>
        </p:nvSpPr>
        <p:spPr>
          <a:xfrm>
            <a:off x="6705600" y="2376488"/>
            <a:ext cx="12604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4524" name="Text Box 12"/>
          <p:cNvSpPr txBox="1"/>
          <p:nvPr/>
        </p:nvSpPr>
        <p:spPr>
          <a:xfrm>
            <a:off x="6705600" y="2909888"/>
            <a:ext cx="12604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安第斯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4525" name="Text Box 13"/>
          <p:cNvSpPr txBox="1"/>
          <p:nvPr/>
        </p:nvSpPr>
        <p:spPr>
          <a:xfrm>
            <a:off x="6705600" y="34290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巴拿马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4526" name="Text Box 14"/>
          <p:cNvSpPr txBox="1"/>
          <p:nvPr/>
        </p:nvSpPr>
        <p:spPr>
          <a:xfrm>
            <a:off x="6705600" y="396240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太平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4527" name="Text Box 15"/>
          <p:cNvSpPr txBox="1"/>
          <p:nvPr/>
        </p:nvSpPr>
        <p:spPr>
          <a:xfrm>
            <a:off x="6705600" y="449580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大西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8687" name="Text Box 16"/>
          <p:cNvSpPr txBox="1"/>
          <p:nvPr/>
        </p:nvSpPr>
        <p:spPr>
          <a:xfrm>
            <a:off x="304800" y="3248025"/>
            <a:ext cx="3984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chemeClr val="bg1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28688" name="Text Box 17"/>
          <p:cNvSpPr txBox="1"/>
          <p:nvPr/>
        </p:nvSpPr>
        <p:spPr>
          <a:xfrm>
            <a:off x="5165725" y="243046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G</a:t>
            </a:r>
            <a:endParaRPr lang="en-US" altLang="zh-CN" sz="2800" b="1" dirty="0">
              <a:solidFill>
                <a:schemeClr val="bg1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22" grpId="0"/>
      <p:bldP spid="64523" grpId="0"/>
      <p:bldP spid="64524" grpId="0"/>
      <p:bldP spid="64525" grpId="0"/>
      <p:bldP spid="64526" grpId="0"/>
      <p:bldP spid="645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ext Box 2"/>
          <p:cNvSpPr txBox="1"/>
          <p:nvPr/>
        </p:nvSpPr>
        <p:spPr>
          <a:xfrm>
            <a:off x="288925" y="220663"/>
            <a:ext cx="8235315" cy="65544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、地形上看，南北美洲的西部都是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北美洲大部分在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带，南美洲大部分在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带。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、北美洲的气候受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影响显著。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、世界上最湿润的大洲是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、世界上最长的山脉是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、世界上最大的高原是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，其气候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、世界第一大河是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en-US" altLang="zh-CN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，其气候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en-US" altLang="zh-CN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、世界人种大熔炉是指</a:t>
            </a:r>
            <a:r>
              <a:rPr lang="zh-CN" altLang="en-US" sz="2800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035" name="Text Box 3"/>
          <p:cNvSpPr txBox="1"/>
          <p:nvPr/>
        </p:nvSpPr>
        <p:spPr>
          <a:xfrm>
            <a:off x="6011863" y="620395"/>
            <a:ext cx="2089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高大的山脉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36" name="Text Box 4"/>
          <p:cNvSpPr txBox="1"/>
          <p:nvPr/>
        </p:nvSpPr>
        <p:spPr>
          <a:xfrm>
            <a:off x="3707765" y="1916748"/>
            <a:ext cx="95250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地形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37" name="Text Box 5"/>
          <p:cNvSpPr txBox="1"/>
          <p:nvPr/>
        </p:nvSpPr>
        <p:spPr>
          <a:xfrm>
            <a:off x="4556125" y="2686050"/>
            <a:ext cx="133667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南美洲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38" name="Text Box 6"/>
          <p:cNvSpPr txBox="1"/>
          <p:nvPr/>
        </p:nvSpPr>
        <p:spPr>
          <a:xfrm>
            <a:off x="4252913" y="3524250"/>
            <a:ext cx="210502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安第斯山脉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39" name="Text Box 7"/>
          <p:cNvSpPr txBox="1"/>
          <p:nvPr/>
        </p:nvSpPr>
        <p:spPr>
          <a:xfrm>
            <a:off x="4067175" y="4437063"/>
            <a:ext cx="1708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巴西高原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40" name="Text Box 8"/>
          <p:cNvSpPr txBox="1"/>
          <p:nvPr/>
        </p:nvSpPr>
        <p:spPr>
          <a:xfrm>
            <a:off x="3348038" y="5300663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亚马孙河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44" name="Text Box 12"/>
          <p:cNvSpPr txBox="1"/>
          <p:nvPr/>
        </p:nvSpPr>
        <p:spPr>
          <a:xfrm>
            <a:off x="4252913" y="6165215"/>
            <a:ext cx="1327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南美洲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45" name="Text Box 13"/>
          <p:cNvSpPr txBox="1"/>
          <p:nvPr/>
        </p:nvSpPr>
        <p:spPr>
          <a:xfrm>
            <a:off x="6732588" y="4365625"/>
            <a:ext cx="1708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热带草原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46" name="Text Box 14"/>
          <p:cNvSpPr txBox="1"/>
          <p:nvPr/>
        </p:nvSpPr>
        <p:spPr>
          <a:xfrm>
            <a:off x="6300470" y="5300980"/>
            <a:ext cx="1708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热带雨林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47" name="Text Box 15"/>
          <p:cNvSpPr txBox="1"/>
          <p:nvPr/>
        </p:nvSpPr>
        <p:spPr>
          <a:xfrm>
            <a:off x="2916238" y="1052513"/>
            <a:ext cx="565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温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4048" name="Text Box 16"/>
          <p:cNvSpPr txBox="1"/>
          <p:nvPr/>
        </p:nvSpPr>
        <p:spPr>
          <a:xfrm>
            <a:off x="6659563" y="1052513"/>
            <a:ext cx="565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</a:t>
            </a:r>
            <a:endParaRPr lang="zh-CN" altLang="en-US" sz="3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  <p:bldP spid="44038" grpId="0"/>
      <p:bldP spid="44039" grpId="0"/>
      <p:bldP spid="44040" grpId="0"/>
      <p:bldP spid="44044" grpId="0"/>
      <p:bldP spid="44045" grpId="0"/>
      <p:bldP spid="44046" grpId="0"/>
      <p:bldP spid="44047" grpId="0"/>
      <p:bldP spid="440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0722" name="Text Box 1026"/>
          <p:cNvSpPr txBox="1"/>
          <p:nvPr/>
        </p:nvSpPr>
        <p:spPr>
          <a:xfrm>
            <a:off x="2209800" y="1066800"/>
            <a:ext cx="36766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美洲的经济发展不平衡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0723" name="Text Box 1027"/>
          <p:cNvSpPr txBox="1"/>
          <p:nvPr/>
        </p:nvSpPr>
        <p:spPr>
          <a:xfrm>
            <a:off x="254000" y="1676400"/>
            <a:ext cx="8896350" cy="4537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、世界上最发达的国家是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、美洲的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和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是发达国家，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其余都属于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国家。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、墨西哥已形成了以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工业为支柱的工业体系。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这里是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（农作物）的原产地，成为主要粮作。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是南美洲工农业最发达的国家。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、南美洲的经济虽有较大的发展，但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产品仍然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是主要的出口商品。小麦主要出口国</a:t>
            </a:r>
            <a:r>
              <a:rPr lang="zh-CN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。 </a:t>
            </a:r>
            <a:endParaRPr lang="zh-CN" altLang="en-US" sz="2800" b="1" u="sng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5061" name="Text Box 1029"/>
          <p:cNvSpPr txBox="1"/>
          <p:nvPr/>
        </p:nvSpPr>
        <p:spPr>
          <a:xfrm>
            <a:off x="4632325" y="1720850"/>
            <a:ext cx="8937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美国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2" name="Text Box 1030"/>
          <p:cNvSpPr txBox="1"/>
          <p:nvPr/>
        </p:nvSpPr>
        <p:spPr>
          <a:xfrm>
            <a:off x="2117725" y="2286000"/>
            <a:ext cx="8937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美国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3" name="Text Box 1031"/>
          <p:cNvSpPr txBox="1"/>
          <p:nvPr/>
        </p:nvSpPr>
        <p:spPr>
          <a:xfrm>
            <a:off x="3657600" y="22860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加拿大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4" name="Text Box 1032"/>
          <p:cNvSpPr txBox="1"/>
          <p:nvPr/>
        </p:nvSpPr>
        <p:spPr>
          <a:xfrm>
            <a:off x="3131820" y="2853055"/>
            <a:ext cx="12446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发展中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5" name="Text Box 1033"/>
          <p:cNvSpPr txBox="1"/>
          <p:nvPr/>
        </p:nvSpPr>
        <p:spPr>
          <a:xfrm>
            <a:off x="3779520" y="341122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石油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6" name="Text Box 1034"/>
          <p:cNvSpPr txBox="1"/>
          <p:nvPr/>
        </p:nvSpPr>
        <p:spPr>
          <a:xfrm>
            <a:off x="2117725" y="393065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玉米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7" name="Text Box 1035"/>
          <p:cNvSpPr txBox="1"/>
          <p:nvPr/>
        </p:nvSpPr>
        <p:spPr>
          <a:xfrm>
            <a:off x="914400" y="4519613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巴西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8" name="Text Box 1036"/>
          <p:cNvSpPr txBox="1"/>
          <p:nvPr/>
        </p:nvSpPr>
        <p:spPr>
          <a:xfrm>
            <a:off x="6308725" y="507365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农矿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9" name="Text Box 1037"/>
          <p:cNvSpPr txBox="1"/>
          <p:nvPr/>
        </p:nvSpPr>
        <p:spPr>
          <a:xfrm>
            <a:off x="6587808" y="566070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阿根廷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  <p:bldP spid="45064" grpId="0"/>
      <p:bldP spid="45065" grpId="0"/>
      <p:bldP spid="45066" grpId="0"/>
      <p:bldP spid="45067" grpId="0"/>
      <p:bldP spid="45068" grpId="0"/>
      <p:bldP spid="450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2" descr="东南亚空白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/>
          <p:nvPr/>
        </p:nvSpPr>
        <p:spPr>
          <a:xfrm>
            <a:off x="6689725" y="1641475"/>
            <a:ext cx="539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endParaRPr lang="en-US" altLang="zh-CN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0" name="Text Box 4"/>
          <p:cNvSpPr txBox="1"/>
          <p:nvPr/>
        </p:nvSpPr>
        <p:spPr>
          <a:xfrm rot="-1662237">
            <a:off x="6096000" y="1447800"/>
            <a:ext cx="539750" cy="2227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太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平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洋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441325" y="5527675"/>
            <a:ext cx="946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2" name="Text Box 6"/>
          <p:cNvSpPr txBox="1"/>
          <p:nvPr/>
        </p:nvSpPr>
        <p:spPr>
          <a:xfrm rot="-3096171">
            <a:off x="842963" y="4710113"/>
            <a:ext cx="542925" cy="22272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印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度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洋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3413125" y="2784475"/>
            <a:ext cx="93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4" name="Text Box 8"/>
          <p:cNvSpPr txBox="1"/>
          <p:nvPr/>
        </p:nvSpPr>
        <p:spPr>
          <a:xfrm rot="1525161">
            <a:off x="3382963" y="1930400"/>
            <a:ext cx="542925" cy="2227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海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225" name="Text Box 9"/>
          <p:cNvSpPr txBox="1"/>
          <p:nvPr/>
        </p:nvSpPr>
        <p:spPr>
          <a:xfrm>
            <a:off x="2727325" y="346075"/>
            <a:ext cx="93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2133600" y="457200"/>
            <a:ext cx="1987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中      国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27" name="Text Box 11"/>
          <p:cNvSpPr txBox="1"/>
          <p:nvPr/>
        </p:nvSpPr>
        <p:spPr>
          <a:xfrm>
            <a:off x="1371600" y="2133600"/>
            <a:ext cx="93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8" name="Text Box 12"/>
          <p:cNvSpPr txBox="1"/>
          <p:nvPr/>
        </p:nvSpPr>
        <p:spPr>
          <a:xfrm rot="2317726">
            <a:off x="381000" y="1905000"/>
            <a:ext cx="27051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中  南  半  岛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29" name="Text Box 13"/>
          <p:cNvSpPr txBox="1"/>
          <p:nvPr/>
        </p:nvSpPr>
        <p:spPr>
          <a:xfrm>
            <a:off x="1066800" y="3962400"/>
            <a:ext cx="93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30" name="Text Box 14"/>
          <p:cNvSpPr txBox="1"/>
          <p:nvPr/>
        </p:nvSpPr>
        <p:spPr>
          <a:xfrm rot="-1801636">
            <a:off x="1143000" y="3124200"/>
            <a:ext cx="492125" cy="15525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马</a:t>
            </a:r>
            <a:endParaRPr lang="zh-CN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来</a:t>
            </a:r>
            <a:endParaRPr lang="zh-CN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半</a:t>
            </a:r>
            <a:endParaRPr lang="zh-CN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岛</a:t>
            </a:r>
            <a:endParaRPr lang="zh-CN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990600" y="3581400"/>
            <a:ext cx="5054600" cy="1828800"/>
            <a:chOff x="624" y="2256"/>
            <a:chExt cx="3184" cy="1152"/>
          </a:xfrm>
        </p:grpSpPr>
        <p:sp>
          <p:nvSpPr>
            <p:cNvPr id="31759" name="Text Box 16"/>
            <p:cNvSpPr txBox="1"/>
            <p:nvPr/>
          </p:nvSpPr>
          <p:spPr>
            <a:xfrm>
              <a:off x="2064" y="2880"/>
              <a:ext cx="5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7</a:t>
              </a:r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60" name="Text Box 17"/>
            <p:cNvSpPr txBox="1"/>
            <p:nvPr/>
          </p:nvSpPr>
          <p:spPr>
            <a:xfrm>
              <a:off x="3216" y="2256"/>
              <a:ext cx="5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7</a:t>
              </a:r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61" name="Text Box 18"/>
            <p:cNvSpPr txBox="1"/>
            <p:nvPr/>
          </p:nvSpPr>
          <p:spPr>
            <a:xfrm>
              <a:off x="624" y="3120"/>
              <a:ext cx="5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7</a:t>
              </a:r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584325" y="3529013"/>
            <a:ext cx="4292600" cy="2216150"/>
            <a:chOff x="998" y="2223"/>
            <a:chExt cx="2704" cy="1396"/>
          </a:xfrm>
        </p:grpSpPr>
        <p:sp>
          <p:nvSpPr>
            <p:cNvPr id="31763" name="Text Box 20"/>
            <p:cNvSpPr txBox="1"/>
            <p:nvPr/>
          </p:nvSpPr>
          <p:spPr>
            <a:xfrm>
              <a:off x="998" y="3292"/>
              <a:ext cx="34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马</a:t>
              </a:r>
              <a:endPara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31764" name="Text Box 21"/>
            <p:cNvSpPr txBox="1"/>
            <p:nvPr/>
          </p:nvSpPr>
          <p:spPr>
            <a:xfrm>
              <a:off x="1910" y="3004"/>
              <a:ext cx="34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来</a:t>
              </a:r>
              <a:endPara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31765" name="Text Box 22"/>
            <p:cNvSpPr txBox="1"/>
            <p:nvPr/>
          </p:nvSpPr>
          <p:spPr>
            <a:xfrm>
              <a:off x="2352" y="2592"/>
              <a:ext cx="34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群</a:t>
              </a:r>
              <a:endPara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31766" name="Text Box 23"/>
            <p:cNvSpPr txBox="1"/>
            <p:nvPr/>
          </p:nvSpPr>
          <p:spPr>
            <a:xfrm>
              <a:off x="3360" y="2223"/>
              <a:ext cx="34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岛</a:t>
              </a:r>
              <a:endParaRPr lang="zh-CN" altLang="en-US" sz="2800" b="1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9240" name="Text Box 24"/>
          <p:cNvSpPr txBox="1"/>
          <p:nvPr/>
        </p:nvSpPr>
        <p:spPr>
          <a:xfrm>
            <a:off x="685800" y="4495800"/>
            <a:ext cx="93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41" name="Text Box 25"/>
          <p:cNvSpPr txBox="1"/>
          <p:nvPr/>
        </p:nvSpPr>
        <p:spPr>
          <a:xfrm rot="-2529339">
            <a:off x="914400" y="3810000"/>
            <a:ext cx="439738" cy="1616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苏</a:t>
            </a:r>
            <a:endParaRPr lang="zh-CN" altLang="en-US" sz="2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门</a:t>
            </a:r>
            <a:endParaRPr lang="zh-CN" altLang="en-US" sz="2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答</a:t>
            </a:r>
            <a:endParaRPr lang="zh-CN" altLang="en-US" sz="2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腊</a:t>
            </a:r>
            <a:endParaRPr lang="zh-CN" altLang="en-US" sz="2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岛</a:t>
            </a:r>
            <a:endParaRPr lang="zh-CN" altLang="en-US" sz="20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1524000" y="4648200"/>
            <a:ext cx="1320800" cy="533400"/>
            <a:chOff x="960" y="2928"/>
            <a:chExt cx="832" cy="336"/>
          </a:xfrm>
        </p:grpSpPr>
        <p:sp>
          <p:nvSpPr>
            <p:cNvPr id="31770" name="Text Box 27"/>
            <p:cNvSpPr txBox="1"/>
            <p:nvPr/>
          </p:nvSpPr>
          <p:spPr>
            <a:xfrm>
              <a:off x="1200" y="2976"/>
              <a:ext cx="5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FF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b="1" dirty="0">
                  <a:solidFill>
                    <a:srgbClr val="FFFF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r>
                <a:rPr lang="zh-CN" altLang="en-US" b="1" dirty="0">
                  <a:solidFill>
                    <a:srgbClr val="FFFF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FFFF66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71" name="Line 28"/>
            <p:cNvSpPr/>
            <p:nvPr/>
          </p:nvSpPr>
          <p:spPr>
            <a:xfrm flipH="1" flipV="1">
              <a:off x="960" y="2928"/>
              <a:ext cx="384" cy="192"/>
            </a:xfrm>
            <a:prstGeom prst="line">
              <a:avLst/>
            </a:prstGeom>
            <a:ln w="28575" cap="flat" cmpd="sng">
              <a:solidFill>
                <a:srgbClr val="FFFF66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9245" name="Text Box 29"/>
          <p:cNvSpPr txBox="1"/>
          <p:nvPr/>
        </p:nvSpPr>
        <p:spPr>
          <a:xfrm rot="-2686284">
            <a:off x="1143000" y="3657600"/>
            <a:ext cx="409575" cy="1465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马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六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甲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海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峡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773" name="Text Box 31"/>
          <p:cNvSpPr txBox="1"/>
          <p:nvPr/>
        </p:nvSpPr>
        <p:spPr>
          <a:xfrm>
            <a:off x="3048000" y="914400"/>
            <a:ext cx="4841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亚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74" name="Text Box 32"/>
          <p:cNvSpPr txBox="1"/>
          <p:nvPr/>
        </p:nvSpPr>
        <p:spPr>
          <a:xfrm>
            <a:off x="3565525" y="5049838"/>
            <a:ext cx="4841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洲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75" name="Text Box 33"/>
          <p:cNvSpPr txBox="1"/>
          <p:nvPr/>
        </p:nvSpPr>
        <p:spPr>
          <a:xfrm>
            <a:off x="8153400" y="5029200"/>
            <a:ext cx="488950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洋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洲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50" name="Text Box 34"/>
          <p:cNvSpPr txBox="1"/>
          <p:nvPr/>
        </p:nvSpPr>
        <p:spPr>
          <a:xfrm>
            <a:off x="5759450" y="188913"/>
            <a:ext cx="3384550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东南亚主要包括</a:t>
            </a:r>
            <a:endParaRPr lang="zh-CN" altLang="en-US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中南半岛和马来群岛</a:t>
            </a:r>
            <a:endParaRPr lang="zh-CN" altLang="en-US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两大部分 。</a:t>
            </a:r>
            <a:endParaRPr lang="zh-CN" altLang="en-US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40" grpId="0"/>
      <p:bldP spid="9241" grpId="0"/>
      <p:bldP spid="9245" grpId="0"/>
      <p:bldP spid="9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1027" descr="两半球"/>
          <p:cNvPicPr>
            <a:picLocks noChangeAspect="1"/>
          </p:cNvPicPr>
          <p:nvPr/>
        </p:nvPicPr>
        <p:blipFill>
          <a:blip r:embed="rId1"/>
          <a:srcRect l="5000" t="12872" r="6667" b="12323"/>
          <a:stretch>
            <a:fillRect/>
          </a:stretch>
        </p:blipFill>
        <p:spPr>
          <a:xfrm>
            <a:off x="1447800" y="990600"/>
            <a:ext cx="6477000" cy="329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Text Box 1028"/>
          <p:cNvSpPr txBox="1"/>
          <p:nvPr/>
        </p:nvSpPr>
        <p:spPr>
          <a:xfrm>
            <a:off x="2133600" y="2362200"/>
            <a:ext cx="14620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巴拿马运河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9" name="Text Box 1029"/>
          <p:cNvSpPr txBox="1"/>
          <p:nvPr/>
        </p:nvSpPr>
        <p:spPr>
          <a:xfrm>
            <a:off x="5546725" y="1749425"/>
            <a:ext cx="14620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苏伊士运河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0" name="AutoShape 1030"/>
          <p:cNvSpPr/>
          <p:nvPr/>
        </p:nvSpPr>
        <p:spPr>
          <a:xfrm rot="-3585168" flipH="1">
            <a:off x="3519488" y="2362200"/>
            <a:ext cx="227012" cy="74613"/>
          </a:xfrm>
          <a:prstGeom prst="flowChartTermina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1" name="AutoShape 1031"/>
          <p:cNvSpPr/>
          <p:nvPr/>
        </p:nvSpPr>
        <p:spPr>
          <a:xfrm rot="-6959781" flipH="1">
            <a:off x="5461000" y="2006600"/>
            <a:ext cx="288925" cy="85725"/>
          </a:xfrm>
          <a:prstGeom prst="flowChartTermina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1992" name="Group 1032"/>
          <p:cNvGraphicFramePr>
            <a:graphicFrameLocks noGrp="1"/>
          </p:cNvGraphicFramePr>
          <p:nvPr/>
        </p:nvGraphicFramePr>
        <p:xfrm>
          <a:off x="609600" y="4419600"/>
          <a:ext cx="8153400" cy="21844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2514600"/>
                <a:gridCol w="2590800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运河名称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所属国家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地理位置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沟通的海洋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巴拿马运河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苏伊士运河</a:t>
                      </a:r>
                      <a:endParaRPr kumimoji="1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endParaRPr kumimoji="1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4" name="Text Box 1054"/>
          <p:cNvSpPr txBox="1"/>
          <p:nvPr/>
        </p:nvSpPr>
        <p:spPr>
          <a:xfrm>
            <a:off x="3810000" y="5257800"/>
            <a:ext cx="22193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南、北美洲分界线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5" name="Text Box 1055"/>
          <p:cNvSpPr txBox="1"/>
          <p:nvPr/>
        </p:nvSpPr>
        <p:spPr>
          <a:xfrm>
            <a:off x="6324600" y="5334000"/>
            <a:ext cx="19732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太平洋和大西洋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6" name="Text Box 1056"/>
          <p:cNvSpPr txBox="1"/>
          <p:nvPr/>
        </p:nvSpPr>
        <p:spPr>
          <a:xfrm>
            <a:off x="3810000" y="6019800"/>
            <a:ext cx="22193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非洲和亚洲分界线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7" name="Text Box 1057"/>
          <p:cNvSpPr txBox="1"/>
          <p:nvPr/>
        </p:nvSpPr>
        <p:spPr>
          <a:xfrm>
            <a:off x="6324600" y="5867400"/>
            <a:ext cx="19732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红海和地中海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大西洋和印度洋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8" name="Text Box 1058"/>
          <p:cNvSpPr txBox="1"/>
          <p:nvPr/>
        </p:nvSpPr>
        <p:spPr>
          <a:xfrm>
            <a:off x="2362200" y="5310188"/>
            <a:ext cx="9366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巴拿马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019" name="Text Box 1059"/>
          <p:cNvSpPr txBox="1"/>
          <p:nvPr/>
        </p:nvSpPr>
        <p:spPr>
          <a:xfrm>
            <a:off x="2362200" y="5992813"/>
            <a:ext cx="94932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埃    及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 animBg="1"/>
      <p:bldP spid="41991" grpId="0" animBg="1"/>
      <p:bldP spid="42014" grpId="0"/>
      <p:bldP spid="42015" grpId="0"/>
      <p:bldP spid="42016" grpId="0"/>
      <p:bldP spid="42017" grpId="0"/>
      <p:bldP spid="42018" grpId="0"/>
      <p:bldP spid="420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ctrTitle"/>
          </p:nvPr>
        </p:nvSpPr>
        <p:spPr>
          <a:xfrm>
            <a:off x="0" y="381000"/>
            <a:ext cx="7772400" cy="685800"/>
          </a:xfrm>
        </p:spPr>
        <p:txBody>
          <a:bodyPr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2800" b="1" dirty="0"/>
              <a:t>填表对比中南半岛和马来群岛的地理特征：</a:t>
            </a:r>
            <a:endParaRPr lang="zh-CN" altLang="en-US" sz="2800" b="1" dirty="0"/>
          </a:p>
        </p:txBody>
      </p:sp>
      <p:graphicFrame>
        <p:nvGraphicFramePr>
          <p:cNvPr id="66563" name="Group 3"/>
          <p:cNvGraphicFramePr>
            <a:graphicFrameLocks noGrp="1"/>
          </p:cNvGraphicFramePr>
          <p:nvPr/>
        </p:nvGraphicFramePr>
        <p:xfrm>
          <a:off x="304800" y="1397000"/>
          <a:ext cx="8229600" cy="4622801"/>
        </p:xfrm>
        <a:graphic>
          <a:graphicData uri="http://schemas.openxmlformats.org/drawingml/2006/table">
            <a:tbl>
              <a:tblPr/>
              <a:tblGrid>
                <a:gridCol w="1789113"/>
                <a:gridCol w="2097087"/>
                <a:gridCol w="2057400"/>
                <a:gridCol w="2286000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地区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地形特征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气候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特征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河流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特征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中南半岛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马来群岛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85" name="Text Box 25"/>
          <p:cNvSpPr txBox="1"/>
          <p:nvPr/>
        </p:nvSpPr>
        <p:spPr>
          <a:xfrm>
            <a:off x="2195513" y="2781300"/>
            <a:ext cx="208915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北高南低，山河相间，纵列分布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86" name="Text Box 26"/>
          <p:cNvSpPr txBox="1"/>
          <p:nvPr/>
        </p:nvSpPr>
        <p:spPr>
          <a:xfrm>
            <a:off x="2124075" y="4508500"/>
            <a:ext cx="20066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地势崎岖，多火山、地震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87" name="Text Box 27"/>
          <p:cNvSpPr txBox="1"/>
          <p:nvPr/>
        </p:nvSpPr>
        <p:spPr>
          <a:xfrm>
            <a:off x="4267200" y="2895600"/>
            <a:ext cx="2057400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以热带季风气候为主，一年分旱、雨两季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88" name="Text Box 28"/>
          <p:cNvSpPr txBox="1"/>
          <p:nvPr/>
        </p:nvSpPr>
        <p:spPr>
          <a:xfrm>
            <a:off x="4267200" y="4648200"/>
            <a:ext cx="2057400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以热带雨林气候为主，终年高温多雨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89" name="Text Box 29"/>
          <p:cNvSpPr txBox="1"/>
          <p:nvPr/>
        </p:nvSpPr>
        <p:spPr>
          <a:xfrm>
            <a:off x="6324600" y="2819400"/>
            <a:ext cx="2133600" cy="1373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自北向南流，水力资源丰富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90" name="Text Box 30"/>
          <p:cNvSpPr txBox="1"/>
          <p:nvPr/>
        </p:nvSpPr>
        <p:spPr>
          <a:xfrm>
            <a:off x="6324600" y="4572000"/>
            <a:ext cx="19812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河流湍急，短小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98" name="AutoShape 31">
            <a:hlinkClick r:id="rId1" action="ppaction://hlinksldjump"/>
          </p:cNvPr>
          <p:cNvSpPr/>
          <p:nvPr/>
        </p:nvSpPr>
        <p:spPr>
          <a:xfrm>
            <a:off x="8229600" y="6248400"/>
            <a:ext cx="6096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5" grpId="0"/>
      <p:bldP spid="66586" grpId="0"/>
      <p:bldP spid="66587" grpId="0"/>
      <p:bldP spid="66588" grpId="0"/>
      <p:bldP spid="66589" grpId="0"/>
      <p:bldP spid="665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3581400" cy="762000"/>
          </a:xfrm>
        </p:spPr>
        <p:txBody>
          <a:bodyPr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dirty="0"/>
              <a:t>马六甲海峡</a:t>
            </a:r>
            <a:endParaRPr lang="zh-CN" altLang="en-US" dirty="0"/>
          </a:p>
        </p:txBody>
      </p:sp>
      <p:pic>
        <p:nvPicPr>
          <p:cNvPr id="33794" name="Picture 3" descr="马六海峡航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51054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4"/>
          <p:cNvSpPr txBox="1"/>
          <p:nvPr/>
        </p:nvSpPr>
        <p:spPr>
          <a:xfrm>
            <a:off x="5486400" y="1219200"/>
            <a:ext cx="3429000" cy="47894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东南亚处在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洲和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洲、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洋的“十字路口”，是世界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的重要枢纽，马六甲海峡位于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半岛和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岛之间，是沟通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洋天然水道。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1" name="Text Box 5"/>
          <p:cNvSpPr txBox="1"/>
          <p:nvPr/>
        </p:nvSpPr>
        <p:spPr>
          <a:xfrm>
            <a:off x="7391400" y="1143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2" name="Text Box 6"/>
          <p:cNvSpPr txBox="1"/>
          <p:nvPr/>
        </p:nvSpPr>
        <p:spPr>
          <a:xfrm>
            <a:off x="5638800" y="16002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3" name="Text Box 7"/>
          <p:cNvSpPr txBox="1"/>
          <p:nvPr/>
        </p:nvSpPr>
        <p:spPr>
          <a:xfrm>
            <a:off x="7162800" y="16002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太平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4" name="Text Box 8"/>
          <p:cNvSpPr txBox="1"/>
          <p:nvPr/>
        </p:nvSpPr>
        <p:spPr>
          <a:xfrm>
            <a:off x="5715000" y="20574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印度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5" name="Text Box 9"/>
          <p:cNvSpPr txBox="1"/>
          <p:nvPr/>
        </p:nvSpPr>
        <p:spPr>
          <a:xfrm>
            <a:off x="5486400" y="2819400"/>
            <a:ext cx="1676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海洋运输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6" name="Text Box 10"/>
          <p:cNvSpPr txBox="1"/>
          <p:nvPr/>
        </p:nvSpPr>
        <p:spPr>
          <a:xfrm>
            <a:off x="7239000" y="2895600"/>
            <a:ext cx="1676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航空运输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7" name="Text Box 11"/>
          <p:cNvSpPr txBox="1"/>
          <p:nvPr/>
        </p:nvSpPr>
        <p:spPr>
          <a:xfrm>
            <a:off x="7086600" y="37338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马来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8" name="Text Box 12"/>
          <p:cNvSpPr txBox="1"/>
          <p:nvPr/>
        </p:nvSpPr>
        <p:spPr>
          <a:xfrm>
            <a:off x="6248400" y="41910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苏门答腊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49" name="Text Box 13"/>
          <p:cNvSpPr txBox="1"/>
          <p:nvPr/>
        </p:nvSpPr>
        <p:spPr>
          <a:xfrm>
            <a:off x="5562600" y="50292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太平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550" name="Text Box 14"/>
          <p:cNvSpPr txBox="1"/>
          <p:nvPr/>
        </p:nvSpPr>
        <p:spPr>
          <a:xfrm>
            <a:off x="5638800" y="5486400"/>
            <a:ext cx="1447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印度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6" name="WordArt 15"/>
          <p:cNvSpPr>
            <a:spLocks noTextEdit="1"/>
          </p:cNvSpPr>
          <p:nvPr/>
        </p:nvSpPr>
        <p:spPr>
          <a:xfrm rot="467757">
            <a:off x="3962400" y="5867400"/>
            <a:ext cx="1385888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25400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endParaRPr lang="zh-CN" altLang="en-US" sz="3600" b="1">
              <a:ln w="254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53882" dir="2699999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8" name="AutoShape 17" descr="粉色砂纸"/>
          <p:cNvSpPr/>
          <p:nvPr/>
        </p:nvSpPr>
        <p:spPr>
          <a:xfrm>
            <a:off x="1295400" y="3733800"/>
            <a:ext cx="1752600" cy="457200"/>
          </a:xfrm>
          <a:prstGeom prst="wedgeRectCallout">
            <a:avLst>
              <a:gd name="adj1" fmla="val 46468"/>
              <a:gd name="adj2" fmla="val -162153"/>
            </a:avLst>
          </a:prstGeom>
          <a:blipFill rotWithShape="0">
            <a:blip r:embed="rId2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马六甲海峡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65547" grpId="0"/>
      <p:bldP spid="65548" grpId="0"/>
      <p:bldP spid="65549" grpId="0"/>
      <p:bldP spid="655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3"/>
          <p:cNvSpPr txBox="1"/>
          <p:nvPr/>
        </p:nvSpPr>
        <p:spPr>
          <a:xfrm>
            <a:off x="250825" y="260350"/>
            <a:ext cx="7239000" cy="5702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、天然橡胶、棕榈油：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、椰子、椰油：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、稻米：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、石油：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、锡：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、海外华人最大聚居地：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、东南亚华人比例最大的国家：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、“火山国”是指：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88" name="Text Box 4"/>
          <p:cNvSpPr txBox="1"/>
          <p:nvPr/>
        </p:nvSpPr>
        <p:spPr>
          <a:xfrm>
            <a:off x="4572000" y="24892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泰国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89" name="Text Box 5"/>
          <p:cNvSpPr txBox="1"/>
          <p:nvPr/>
        </p:nvSpPr>
        <p:spPr>
          <a:xfrm>
            <a:off x="3348038" y="981075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菲律宾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90" name="Text Box 6"/>
          <p:cNvSpPr txBox="1"/>
          <p:nvPr/>
        </p:nvSpPr>
        <p:spPr>
          <a:xfrm>
            <a:off x="2123440" y="1771968"/>
            <a:ext cx="432117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泰国、越南、缅甸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91" name="Text Box 7"/>
          <p:cNvSpPr txBox="1"/>
          <p:nvPr/>
        </p:nvSpPr>
        <p:spPr>
          <a:xfrm>
            <a:off x="2123123" y="2421255"/>
            <a:ext cx="32400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印度尼西亚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92" name="Text Box 8"/>
          <p:cNvSpPr txBox="1"/>
          <p:nvPr/>
        </p:nvSpPr>
        <p:spPr>
          <a:xfrm>
            <a:off x="1691640" y="3141345"/>
            <a:ext cx="324008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马来西亚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93" name="Text Box 9"/>
          <p:cNvSpPr txBox="1"/>
          <p:nvPr/>
        </p:nvSpPr>
        <p:spPr>
          <a:xfrm>
            <a:off x="4931728" y="3933508"/>
            <a:ext cx="23764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东南亚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94" name="Text Box 10"/>
          <p:cNvSpPr txBox="1"/>
          <p:nvPr/>
        </p:nvSpPr>
        <p:spPr>
          <a:xfrm>
            <a:off x="6083935" y="4653280"/>
            <a:ext cx="180022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新加坡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95" name="Text Box 11"/>
          <p:cNvSpPr txBox="1"/>
          <p:nvPr/>
        </p:nvSpPr>
        <p:spPr>
          <a:xfrm>
            <a:off x="4139565" y="5373053"/>
            <a:ext cx="302418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印度尼西亚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0" grpId="0"/>
      <p:bldP spid="67591" grpId="0"/>
      <p:bldP spid="67592" grpId="0"/>
      <p:bldP spid="67593" grpId="0"/>
      <p:bldP spid="67594" grpId="0"/>
      <p:bldP spid="675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2"/>
          <p:cNvSpPr txBox="1"/>
          <p:nvPr/>
        </p:nvSpPr>
        <p:spPr>
          <a:xfrm>
            <a:off x="179388" y="0"/>
            <a:ext cx="8964612" cy="6226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、最高峰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                             最低地：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、最高山脉。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、最长山脉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、最高高原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、最大高原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、最大平原。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、最大裂谷：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、最大沙漠：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、世界最长的河流是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、水能资源最丰富的是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、最大河：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、流经国家最多的河流：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35" name="Text Box 3"/>
          <p:cNvSpPr txBox="1"/>
          <p:nvPr/>
        </p:nvSpPr>
        <p:spPr>
          <a:xfrm>
            <a:off x="1691323" y="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珠穆朗玛峰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36" name="Text Box 4"/>
          <p:cNvSpPr txBox="1"/>
          <p:nvPr/>
        </p:nvSpPr>
        <p:spPr>
          <a:xfrm>
            <a:off x="2195513" y="476568"/>
            <a:ext cx="292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喜马拉雅山脉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37" name="Text Box 5"/>
          <p:cNvSpPr txBox="1"/>
          <p:nvPr/>
        </p:nvSpPr>
        <p:spPr>
          <a:xfrm>
            <a:off x="2124075" y="90805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安第斯山脉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38" name="Text Box 6"/>
          <p:cNvSpPr txBox="1"/>
          <p:nvPr/>
        </p:nvSpPr>
        <p:spPr>
          <a:xfrm>
            <a:off x="2195513" y="1412875"/>
            <a:ext cx="20256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青藏高原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39" name="Text Box 7"/>
          <p:cNvSpPr txBox="1"/>
          <p:nvPr/>
        </p:nvSpPr>
        <p:spPr>
          <a:xfrm>
            <a:off x="2339975" y="1916113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巴西高原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0" name="Text Box 8"/>
          <p:cNvSpPr txBox="1"/>
          <p:nvPr/>
        </p:nvSpPr>
        <p:spPr>
          <a:xfrm>
            <a:off x="2268538" y="2492375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亚马孙平原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1" name="Text Box 9"/>
          <p:cNvSpPr txBox="1"/>
          <p:nvPr/>
        </p:nvSpPr>
        <p:spPr>
          <a:xfrm>
            <a:off x="2195513" y="2997200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东非大裂谷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2" name="Text Box 10"/>
          <p:cNvSpPr txBox="1"/>
          <p:nvPr/>
        </p:nvSpPr>
        <p:spPr>
          <a:xfrm>
            <a:off x="2195513" y="3500438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撒哈拉沙漠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3" name="Text Box 11"/>
          <p:cNvSpPr txBox="1"/>
          <p:nvPr/>
        </p:nvSpPr>
        <p:spPr>
          <a:xfrm>
            <a:off x="3203575" y="4005263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尼罗河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4" name="Text Box 12"/>
          <p:cNvSpPr txBox="1"/>
          <p:nvPr/>
        </p:nvSpPr>
        <p:spPr>
          <a:xfrm>
            <a:off x="3707765" y="4545330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刚果河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5" name="Text Box 13"/>
          <p:cNvSpPr txBox="1"/>
          <p:nvPr/>
        </p:nvSpPr>
        <p:spPr>
          <a:xfrm>
            <a:off x="2051685" y="5186363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亚马孙河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6" name="Text Box 14"/>
          <p:cNvSpPr txBox="1"/>
          <p:nvPr/>
        </p:nvSpPr>
        <p:spPr>
          <a:xfrm>
            <a:off x="3924300" y="5589588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多瑙河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9647" name="Text Box 15"/>
          <p:cNvSpPr txBox="1"/>
          <p:nvPr/>
        </p:nvSpPr>
        <p:spPr>
          <a:xfrm>
            <a:off x="6588125" y="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死海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37" grpId="0"/>
      <p:bldP spid="69638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  <p:bldP spid="696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2"/>
          <p:cNvSpPr txBox="1"/>
          <p:nvPr/>
        </p:nvSpPr>
        <p:spPr>
          <a:xfrm>
            <a:off x="179388" y="0"/>
            <a:ext cx="8964612" cy="673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、最大胡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、最深湖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、最大淡水湖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、最大淡水湖群：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、最咸湖：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、最大岛：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、最大半岛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、最大群岛：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、世界人口自然增长率最高的大洲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、世界人口自然增长率最低的大洲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、世界人口最多的大洲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、世界人口密度最大的大洲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、世界国家最多的大洲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59" name="Text Box 3"/>
          <p:cNvSpPr txBox="1"/>
          <p:nvPr/>
        </p:nvSpPr>
        <p:spPr>
          <a:xfrm>
            <a:off x="1908175" y="0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里海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0" name="Text Box 4"/>
          <p:cNvSpPr txBox="1"/>
          <p:nvPr/>
        </p:nvSpPr>
        <p:spPr>
          <a:xfrm>
            <a:off x="1835150" y="476250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贝加尔湖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1" name="Text Box 5"/>
          <p:cNvSpPr txBox="1"/>
          <p:nvPr/>
        </p:nvSpPr>
        <p:spPr>
          <a:xfrm>
            <a:off x="2339975" y="981075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苏必利尔湖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2" name="Text Box 6"/>
          <p:cNvSpPr txBox="1"/>
          <p:nvPr/>
        </p:nvSpPr>
        <p:spPr>
          <a:xfrm>
            <a:off x="2843213" y="1484313"/>
            <a:ext cx="20256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五大湖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3" name="Text Box 7"/>
          <p:cNvSpPr txBox="1"/>
          <p:nvPr/>
        </p:nvSpPr>
        <p:spPr>
          <a:xfrm>
            <a:off x="1763713" y="206057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死海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4" name="Text Box 8"/>
          <p:cNvSpPr txBox="1"/>
          <p:nvPr/>
        </p:nvSpPr>
        <p:spPr>
          <a:xfrm>
            <a:off x="1835150" y="2565400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格陵兰岛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5" name="Text Box 9"/>
          <p:cNvSpPr txBox="1"/>
          <p:nvPr/>
        </p:nvSpPr>
        <p:spPr>
          <a:xfrm>
            <a:off x="2195513" y="3068638"/>
            <a:ext cx="247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阿拉伯半岛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6" name="Text Box 10"/>
          <p:cNvSpPr txBox="1"/>
          <p:nvPr/>
        </p:nvSpPr>
        <p:spPr>
          <a:xfrm>
            <a:off x="2124075" y="3500438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马来群岛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7" name="Text Box 11"/>
          <p:cNvSpPr txBox="1"/>
          <p:nvPr/>
        </p:nvSpPr>
        <p:spPr>
          <a:xfrm>
            <a:off x="5148263" y="458152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欧洲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8" name="Text Box 12"/>
          <p:cNvSpPr txBox="1"/>
          <p:nvPr/>
        </p:nvSpPr>
        <p:spPr>
          <a:xfrm>
            <a:off x="3492500" y="501332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69" name="Text Box 13"/>
          <p:cNvSpPr txBox="1"/>
          <p:nvPr/>
        </p:nvSpPr>
        <p:spPr>
          <a:xfrm>
            <a:off x="4356100" y="5589588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欧洲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70" name="Text Box 14"/>
          <p:cNvSpPr txBox="1"/>
          <p:nvPr/>
        </p:nvSpPr>
        <p:spPr>
          <a:xfrm>
            <a:off x="3708400" y="609282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0671" name="Text Box 15"/>
          <p:cNvSpPr txBox="1"/>
          <p:nvPr/>
        </p:nvSpPr>
        <p:spPr>
          <a:xfrm>
            <a:off x="5003800" y="3933825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非洲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1" grpId="0"/>
      <p:bldP spid="70662" grpId="0"/>
      <p:bldP spid="70663" grpId="0"/>
      <p:bldP spid="70664" grpId="0"/>
      <p:bldP spid="70665" grpId="0"/>
      <p:bldP spid="70666" grpId="0"/>
      <p:bldP spid="70667" grpId="0"/>
      <p:bldP spid="70668" grpId="0"/>
      <p:bldP spid="70669" grpId="0"/>
      <p:bldP spid="70670" grpId="0"/>
      <p:bldP spid="706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 Box 2"/>
          <p:cNvSpPr txBox="1"/>
          <p:nvPr/>
        </p:nvSpPr>
        <p:spPr>
          <a:xfrm>
            <a:off x="162243" y="0"/>
            <a:ext cx="8964612" cy="6043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各大洲以什么地形为主？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、亚洲：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、欧洲：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、非洲：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、北美洲：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、南美洲：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各大洲以什么气候为主？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、亚洲：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、欧洲：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、非洲：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、北美洲：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、南美洲：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3" name="Text Box 3"/>
          <p:cNvSpPr txBox="1"/>
          <p:nvPr/>
        </p:nvSpPr>
        <p:spPr>
          <a:xfrm>
            <a:off x="1692275" y="476250"/>
            <a:ext cx="612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高原、山地（中部高四周低）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84" name="Text Box 4"/>
          <p:cNvSpPr txBox="1"/>
          <p:nvPr/>
        </p:nvSpPr>
        <p:spPr>
          <a:xfrm>
            <a:off x="1692275" y="981075"/>
            <a:ext cx="5213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平原（海拔最低的大洲）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85" name="Text Box 5"/>
          <p:cNvSpPr txBox="1"/>
          <p:nvPr/>
        </p:nvSpPr>
        <p:spPr>
          <a:xfrm>
            <a:off x="1692275" y="1557338"/>
            <a:ext cx="384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高原（高原大陆）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86" name="Text Box 6"/>
          <p:cNvSpPr txBox="1"/>
          <p:nvPr/>
        </p:nvSpPr>
        <p:spPr>
          <a:xfrm>
            <a:off x="1763713" y="2133600"/>
            <a:ext cx="7129462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西部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山地，中部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平原，东部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高地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87" name="Text Box 7"/>
          <p:cNvSpPr txBox="1"/>
          <p:nvPr/>
        </p:nvSpPr>
        <p:spPr>
          <a:xfrm>
            <a:off x="1908175" y="2716213"/>
            <a:ext cx="705643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西部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山地，中东部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高原与平原相间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88" name="Text Box 8"/>
          <p:cNvSpPr txBox="1"/>
          <p:nvPr/>
        </p:nvSpPr>
        <p:spPr>
          <a:xfrm>
            <a:off x="1547813" y="3558858"/>
            <a:ext cx="712787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季风气候显著，温带大陆性气候广布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89" name="Text Box 9"/>
          <p:cNvSpPr txBox="1"/>
          <p:nvPr/>
        </p:nvSpPr>
        <p:spPr>
          <a:xfrm>
            <a:off x="1476375" y="4057650"/>
            <a:ext cx="633571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温带海洋性气候、地中海气候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90" name="Text Box 10"/>
          <p:cNvSpPr txBox="1"/>
          <p:nvPr/>
        </p:nvSpPr>
        <p:spPr>
          <a:xfrm>
            <a:off x="1547813" y="4560888"/>
            <a:ext cx="5467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热带草原气候、热带沙漠气候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91" name="Text Box 11"/>
          <p:cNvSpPr txBox="1"/>
          <p:nvPr/>
        </p:nvSpPr>
        <p:spPr>
          <a:xfrm>
            <a:off x="1835150" y="5046663"/>
            <a:ext cx="6408738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温带大陆性气候、亚寒带针叶林气候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692" name="Text Box 12"/>
          <p:cNvSpPr txBox="1"/>
          <p:nvPr/>
        </p:nvSpPr>
        <p:spPr>
          <a:xfrm>
            <a:off x="1835150" y="5497513"/>
            <a:ext cx="5467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热带雨林气候、热带草原气候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  <p:bldP spid="71686" grpId="0"/>
      <p:bldP spid="71687" grpId="0"/>
      <p:bldP spid="71688" grpId="0"/>
      <p:bldP spid="71689" grpId="0"/>
      <p:bldP spid="71690" grpId="0"/>
      <p:bldP spid="71691" grpId="0"/>
      <p:bldP spid="716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2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4" name="Text Box 3"/>
          <p:cNvSpPr txBox="1"/>
          <p:nvPr/>
        </p:nvSpPr>
        <p:spPr>
          <a:xfrm>
            <a:off x="1219200" y="35814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3733800" y="6019800"/>
            <a:ext cx="969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8916" name="Freeform 5"/>
          <p:cNvSpPr/>
          <p:nvPr/>
        </p:nvSpPr>
        <p:spPr>
          <a:xfrm>
            <a:off x="4076700" y="0"/>
            <a:ext cx="3848100" cy="1601788"/>
          </a:xfrm>
          <a:custGeom>
            <a:avLst/>
            <a:gdLst/>
            <a:ahLst/>
            <a:cxnLst>
              <a:cxn ang="0">
                <a:pos x="2424" y="864"/>
              </a:cxn>
              <a:cxn ang="0">
                <a:pos x="2316" y="852"/>
              </a:cxn>
              <a:cxn ang="0">
                <a:pos x="2304" y="816"/>
              </a:cxn>
              <a:cxn ang="0">
                <a:pos x="2160" y="780"/>
              </a:cxn>
              <a:cxn ang="0">
                <a:pos x="2076" y="792"/>
              </a:cxn>
              <a:cxn ang="0">
                <a:pos x="2004" y="864"/>
              </a:cxn>
              <a:cxn ang="0">
                <a:pos x="1932" y="888"/>
              </a:cxn>
              <a:cxn ang="0">
                <a:pos x="1860" y="936"/>
              </a:cxn>
              <a:cxn ang="0">
                <a:pos x="1812" y="996"/>
              </a:cxn>
              <a:cxn ang="0">
                <a:pos x="1656" y="948"/>
              </a:cxn>
              <a:cxn ang="0">
                <a:pos x="1464" y="996"/>
              </a:cxn>
              <a:cxn ang="0">
                <a:pos x="1308" y="1008"/>
              </a:cxn>
              <a:cxn ang="0">
                <a:pos x="1152" y="996"/>
              </a:cxn>
              <a:cxn ang="0">
                <a:pos x="1080" y="948"/>
              </a:cxn>
              <a:cxn ang="0">
                <a:pos x="924" y="948"/>
              </a:cxn>
              <a:cxn ang="0">
                <a:pos x="900" y="876"/>
              </a:cxn>
              <a:cxn ang="0">
                <a:pos x="828" y="852"/>
              </a:cxn>
              <a:cxn ang="0">
                <a:pos x="792" y="840"/>
              </a:cxn>
              <a:cxn ang="0">
                <a:pos x="528" y="732"/>
              </a:cxn>
              <a:cxn ang="0">
                <a:pos x="384" y="672"/>
              </a:cxn>
              <a:cxn ang="0">
                <a:pos x="348" y="324"/>
              </a:cxn>
              <a:cxn ang="0">
                <a:pos x="336" y="276"/>
              </a:cxn>
              <a:cxn ang="0">
                <a:pos x="288" y="240"/>
              </a:cxn>
              <a:cxn ang="0">
                <a:pos x="240" y="168"/>
              </a:cxn>
              <a:cxn ang="0">
                <a:pos x="108" y="144"/>
              </a:cxn>
              <a:cxn ang="0">
                <a:pos x="0" y="0"/>
              </a:cxn>
            </a:cxnLst>
            <a:pathLst>
              <a:path w="2424" h="1009">
                <a:moveTo>
                  <a:pt x="2424" y="864"/>
                </a:moveTo>
                <a:cubicBezTo>
                  <a:pt x="2388" y="860"/>
                  <a:pt x="2350" y="865"/>
                  <a:pt x="2316" y="852"/>
                </a:cubicBezTo>
                <a:cubicBezTo>
                  <a:pt x="2304" y="847"/>
                  <a:pt x="2313" y="825"/>
                  <a:pt x="2304" y="816"/>
                </a:cubicBezTo>
                <a:cubicBezTo>
                  <a:pt x="2282" y="794"/>
                  <a:pt x="2196" y="792"/>
                  <a:pt x="2160" y="780"/>
                </a:cubicBezTo>
                <a:cubicBezTo>
                  <a:pt x="2132" y="784"/>
                  <a:pt x="2101" y="779"/>
                  <a:pt x="2076" y="792"/>
                </a:cubicBezTo>
                <a:cubicBezTo>
                  <a:pt x="2046" y="808"/>
                  <a:pt x="2036" y="853"/>
                  <a:pt x="2004" y="864"/>
                </a:cubicBezTo>
                <a:cubicBezTo>
                  <a:pt x="1980" y="872"/>
                  <a:pt x="1956" y="880"/>
                  <a:pt x="1932" y="888"/>
                </a:cubicBezTo>
                <a:cubicBezTo>
                  <a:pt x="1905" y="897"/>
                  <a:pt x="1860" y="936"/>
                  <a:pt x="1860" y="936"/>
                </a:cubicBezTo>
                <a:cubicBezTo>
                  <a:pt x="1853" y="958"/>
                  <a:pt x="1848" y="996"/>
                  <a:pt x="1812" y="996"/>
                </a:cubicBezTo>
                <a:cubicBezTo>
                  <a:pt x="1797" y="996"/>
                  <a:pt x="1678" y="955"/>
                  <a:pt x="1656" y="948"/>
                </a:cubicBezTo>
                <a:cubicBezTo>
                  <a:pt x="1593" y="964"/>
                  <a:pt x="1526" y="975"/>
                  <a:pt x="1464" y="996"/>
                </a:cubicBezTo>
                <a:cubicBezTo>
                  <a:pt x="1403" y="984"/>
                  <a:pt x="1367" y="988"/>
                  <a:pt x="1308" y="1008"/>
                </a:cubicBezTo>
                <a:cubicBezTo>
                  <a:pt x="1256" y="1004"/>
                  <a:pt x="1202" y="1009"/>
                  <a:pt x="1152" y="996"/>
                </a:cubicBezTo>
                <a:cubicBezTo>
                  <a:pt x="1124" y="989"/>
                  <a:pt x="1080" y="948"/>
                  <a:pt x="1080" y="948"/>
                </a:cubicBezTo>
                <a:cubicBezTo>
                  <a:pt x="1043" y="954"/>
                  <a:pt x="959" y="976"/>
                  <a:pt x="924" y="948"/>
                </a:cubicBezTo>
                <a:cubicBezTo>
                  <a:pt x="904" y="932"/>
                  <a:pt x="908" y="900"/>
                  <a:pt x="900" y="876"/>
                </a:cubicBezTo>
                <a:cubicBezTo>
                  <a:pt x="892" y="852"/>
                  <a:pt x="852" y="860"/>
                  <a:pt x="828" y="852"/>
                </a:cubicBezTo>
                <a:cubicBezTo>
                  <a:pt x="816" y="848"/>
                  <a:pt x="792" y="840"/>
                  <a:pt x="792" y="840"/>
                </a:cubicBezTo>
                <a:cubicBezTo>
                  <a:pt x="731" y="749"/>
                  <a:pt x="630" y="741"/>
                  <a:pt x="528" y="732"/>
                </a:cubicBezTo>
                <a:cubicBezTo>
                  <a:pt x="436" y="671"/>
                  <a:pt x="484" y="689"/>
                  <a:pt x="384" y="672"/>
                </a:cubicBezTo>
                <a:cubicBezTo>
                  <a:pt x="377" y="540"/>
                  <a:pt x="382" y="443"/>
                  <a:pt x="348" y="324"/>
                </a:cubicBezTo>
                <a:cubicBezTo>
                  <a:pt x="343" y="308"/>
                  <a:pt x="346" y="289"/>
                  <a:pt x="336" y="276"/>
                </a:cubicBezTo>
                <a:cubicBezTo>
                  <a:pt x="324" y="260"/>
                  <a:pt x="301" y="255"/>
                  <a:pt x="288" y="240"/>
                </a:cubicBezTo>
                <a:cubicBezTo>
                  <a:pt x="269" y="218"/>
                  <a:pt x="256" y="192"/>
                  <a:pt x="240" y="168"/>
                </a:cubicBezTo>
                <a:cubicBezTo>
                  <a:pt x="231" y="154"/>
                  <a:pt x="112" y="144"/>
                  <a:pt x="108" y="144"/>
                </a:cubicBezTo>
                <a:cubicBezTo>
                  <a:pt x="35" y="120"/>
                  <a:pt x="0" y="78"/>
                  <a:pt x="0" y="0"/>
                </a:cubicBezTo>
              </a:path>
            </a:pathLst>
          </a:custGeom>
          <a:noFill/>
          <a:ln w="101600" cap="flat" cmpd="sng">
            <a:pattFill prst="wdDnDiag">
              <a:fgClr>
                <a:srgbClr val="FF0000"/>
              </a:fgClr>
              <a:bgClr>
                <a:schemeClr val="tx2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0" name="Text Box 6"/>
          <p:cNvSpPr txBox="1"/>
          <p:nvPr/>
        </p:nvSpPr>
        <p:spPr>
          <a:xfrm>
            <a:off x="4240213" y="650875"/>
            <a:ext cx="969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2133600" y="6324600"/>
            <a:ext cx="36179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印           度          洋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267200" y="76200"/>
            <a:ext cx="3460750" cy="1524000"/>
            <a:chOff x="2688" y="48"/>
            <a:chExt cx="2180" cy="960"/>
          </a:xfrm>
        </p:grpSpPr>
        <p:sp>
          <p:nvSpPr>
            <p:cNvPr id="38920" name="Text Box 9"/>
            <p:cNvSpPr txBox="1"/>
            <p:nvPr/>
          </p:nvSpPr>
          <p:spPr>
            <a:xfrm>
              <a:off x="2688" y="4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喜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21" name="Text Box 10"/>
            <p:cNvSpPr txBox="1"/>
            <p:nvPr/>
          </p:nvSpPr>
          <p:spPr>
            <a:xfrm>
              <a:off x="2880" y="432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马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22" name="Text Box 11"/>
            <p:cNvSpPr txBox="1"/>
            <p:nvPr/>
          </p:nvSpPr>
          <p:spPr>
            <a:xfrm>
              <a:off x="3264" y="624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拉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23" name="Text Box 12"/>
            <p:cNvSpPr txBox="1"/>
            <p:nvPr/>
          </p:nvSpPr>
          <p:spPr>
            <a:xfrm>
              <a:off x="3696" y="720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雅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24" name="Text Box 13"/>
            <p:cNvSpPr txBox="1"/>
            <p:nvPr/>
          </p:nvSpPr>
          <p:spPr>
            <a:xfrm>
              <a:off x="4128" y="720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山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25" name="Text Box 14"/>
            <p:cNvSpPr txBox="1"/>
            <p:nvPr/>
          </p:nvSpPr>
          <p:spPr>
            <a:xfrm>
              <a:off x="4560" y="52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脉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1279" name="Text Box 15"/>
          <p:cNvSpPr txBox="1"/>
          <p:nvPr/>
        </p:nvSpPr>
        <p:spPr>
          <a:xfrm>
            <a:off x="3935413" y="2555875"/>
            <a:ext cx="969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80" name="Text Box 16"/>
          <p:cNvSpPr txBox="1"/>
          <p:nvPr/>
        </p:nvSpPr>
        <p:spPr>
          <a:xfrm>
            <a:off x="4098925" y="1870075"/>
            <a:ext cx="488950" cy="15525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印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度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260600" y="533400"/>
            <a:ext cx="1616075" cy="1635125"/>
            <a:chOff x="1344" y="218"/>
            <a:chExt cx="1018" cy="1030"/>
          </a:xfrm>
        </p:grpSpPr>
        <p:sp>
          <p:nvSpPr>
            <p:cNvPr id="38929" name="Text Box 18"/>
            <p:cNvSpPr txBox="1"/>
            <p:nvPr/>
          </p:nvSpPr>
          <p:spPr>
            <a:xfrm>
              <a:off x="2054" y="21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rgbClr val="66FF33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巴</a:t>
              </a:r>
              <a:endPara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30" name="Text Box 19"/>
            <p:cNvSpPr txBox="1"/>
            <p:nvPr/>
          </p:nvSpPr>
          <p:spPr>
            <a:xfrm>
              <a:off x="1824" y="52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rgbClr val="66FF33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基</a:t>
              </a:r>
              <a:endPara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31" name="Text Box 20"/>
            <p:cNvSpPr txBox="1"/>
            <p:nvPr/>
          </p:nvSpPr>
          <p:spPr>
            <a:xfrm>
              <a:off x="1584" y="720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rgbClr val="66FF33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斯</a:t>
              </a:r>
              <a:endPara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8932" name="Text Box 21"/>
            <p:cNvSpPr txBox="1"/>
            <p:nvPr/>
          </p:nvSpPr>
          <p:spPr>
            <a:xfrm>
              <a:off x="1344" y="960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rgbClr val="66FF33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坦</a:t>
              </a:r>
              <a:endPara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1286" name="Text Box 22"/>
          <p:cNvSpPr txBox="1"/>
          <p:nvPr/>
        </p:nvSpPr>
        <p:spPr>
          <a:xfrm>
            <a:off x="2335213" y="1031875"/>
            <a:ext cx="969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87" name="Text Box 23"/>
          <p:cNvSpPr txBox="1"/>
          <p:nvPr/>
        </p:nvSpPr>
        <p:spPr>
          <a:xfrm>
            <a:off x="6164263" y="2133600"/>
            <a:ext cx="969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88" name="Text Box 24"/>
          <p:cNvSpPr txBox="1"/>
          <p:nvPr/>
        </p:nvSpPr>
        <p:spPr>
          <a:xfrm rot="-1853303">
            <a:off x="6477000" y="1828800"/>
            <a:ext cx="387350" cy="1069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孟</a:t>
            </a:r>
            <a:endParaRPr lang="zh-CN" altLang="en-US" sz="1600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600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加</a:t>
            </a:r>
            <a:endParaRPr lang="zh-CN" altLang="en-US" sz="1600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600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拉</a:t>
            </a:r>
            <a:endParaRPr lang="zh-CN" altLang="en-US" sz="1600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600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国</a:t>
            </a:r>
            <a:endParaRPr lang="zh-CN" altLang="en-US" sz="1600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89" name="Text Box 25"/>
          <p:cNvSpPr txBox="1"/>
          <p:nvPr/>
        </p:nvSpPr>
        <p:spPr>
          <a:xfrm rot="1124082">
            <a:off x="4876800" y="1295400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sz="20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90" name="Text Box 26"/>
          <p:cNvSpPr txBox="1"/>
          <p:nvPr/>
        </p:nvSpPr>
        <p:spPr>
          <a:xfrm rot="968510">
            <a:off x="5105400" y="1371600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尼泊尔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38" name="Text Box 27"/>
          <p:cNvSpPr txBox="1"/>
          <p:nvPr/>
        </p:nvSpPr>
        <p:spPr>
          <a:xfrm>
            <a:off x="5573713" y="325438"/>
            <a:ext cx="2317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中华人民共和国</a:t>
            </a:r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92" name="Text Box 28"/>
          <p:cNvSpPr txBox="1"/>
          <p:nvPr/>
        </p:nvSpPr>
        <p:spPr>
          <a:xfrm>
            <a:off x="5943600" y="1524000"/>
            <a:ext cx="74930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7</a:t>
            </a: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93" name="Text Box 29"/>
          <p:cNvSpPr txBox="1"/>
          <p:nvPr/>
        </p:nvSpPr>
        <p:spPr>
          <a:xfrm>
            <a:off x="5943600" y="152400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800" b="1" dirty="0">
                <a:solidFill>
                  <a:srgbClr val="FFFF66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锡金</a:t>
            </a:r>
            <a:endParaRPr lang="zh-CN" altLang="en-US" sz="1800" b="1" dirty="0">
              <a:solidFill>
                <a:srgbClr val="FFFF66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94" name="Text Box 30"/>
          <p:cNvSpPr txBox="1"/>
          <p:nvPr/>
        </p:nvSpPr>
        <p:spPr>
          <a:xfrm>
            <a:off x="6248400" y="1447800"/>
            <a:ext cx="77470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1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1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sz="1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95" name="Text Box 31"/>
          <p:cNvSpPr txBox="1"/>
          <p:nvPr/>
        </p:nvSpPr>
        <p:spPr>
          <a:xfrm>
            <a:off x="6324600" y="144780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800" b="1" dirty="0">
                <a:solidFill>
                  <a:srgbClr val="FFFF66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不丹</a:t>
            </a:r>
            <a:endParaRPr lang="zh-CN" altLang="en-US" sz="1800" b="1" dirty="0">
              <a:solidFill>
                <a:srgbClr val="FFFF66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43" name="Text Box 32"/>
          <p:cNvSpPr txBox="1"/>
          <p:nvPr/>
        </p:nvSpPr>
        <p:spPr>
          <a:xfrm>
            <a:off x="1757363" y="325438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阿富汗</a:t>
            </a:r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44" name="Text Box 33"/>
          <p:cNvSpPr txBox="1"/>
          <p:nvPr/>
        </p:nvSpPr>
        <p:spPr>
          <a:xfrm>
            <a:off x="609600" y="304800"/>
            <a:ext cx="488950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伊</a:t>
            </a:r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朗</a:t>
            </a:r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45" name="Text Box 34"/>
          <p:cNvSpPr txBox="1"/>
          <p:nvPr/>
        </p:nvSpPr>
        <p:spPr>
          <a:xfrm rot="2151115">
            <a:off x="325438" y="2430463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阿</a:t>
            </a:r>
            <a:endParaRPr lang="zh-CN" altLang="en-US" sz="2000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2000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曼</a:t>
            </a:r>
            <a:endParaRPr lang="zh-CN" altLang="en-US" sz="2000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99" name="Text Box 35"/>
          <p:cNvSpPr txBox="1"/>
          <p:nvPr/>
        </p:nvSpPr>
        <p:spPr>
          <a:xfrm>
            <a:off x="4552950" y="5307013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sz="20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300" name="Text Box 36"/>
          <p:cNvSpPr txBox="1"/>
          <p:nvPr/>
        </p:nvSpPr>
        <p:spPr>
          <a:xfrm>
            <a:off x="4800600" y="525780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斯里兰卡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301" name="Text Box 37"/>
          <p:cNvSpPr txBox="1"/>
          <p:nvPr/>
        </p:nvSpPr>
        <p:spPr>
          <a:xfrm>
            <a:off x="2971800" y="59436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1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1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sz="1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302" name="Text Box 38"/>
          <p:cNvSpPr txBox="1"/>
          <p:nvPr/>
        </p:nvSpPr>
        <p:spPr>
          <a:xfrm>
            <a:off x="3146425" y="5524500"/>
            <a:ext cx="41275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马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尔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代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夫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303" name="Text Box 39"/>
          <p:cNvSpPr txBox="1"/>
          <p:nvPr/>
        </p:nvSpPr>
        <p:spPr>
          <a:xfrm>
            <a:off x="1371600" y="2895600"/>
            <a:ext cx="1155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304" name="Text Box 40"/>
          <p:cNvSpPr txBox="1"/>
          <p:nvPr/>
        </p:nvSpPr>
        <p:spPr>
          <a:xfrm>
            <a:off x="1225550" y="32258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阿拉伯海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305" name="Text Box 41"/>
          <p:cNvSpPr txBox="1"/>
          <p:nvPr/>
        </p:nvSpPr>
        <p:spPr>
          <a:xfrm>
            <a:off x="5943600" y="3276600"/>
            <a:ext cx="1155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306" name="Text Box 42"/>
          <p:cNvSpPr txBox="1"/>
          <p:nvPr/>
        </p:nvSpPr>
        <p:spPr>
          <a:xfrm>
            <a:off x="5791200" y="35814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孟加拉湾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54" name="Text Box 43"/>
          <p:cNvSpPr txBox="1"/>
          <p:nvPr/>
        </p:nvSpPr>
        <p:spPr>
          <a:xfrm>
            <a:off x="7467600" y="1905000"/>
            <a:ext cx="488950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缅</a:t>
            </a:r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CC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甸</a:t>
            </a:r>
            <a:endParaRPr lang="zh-CN" altLang="en-US" b="1" dirty="0">
              <a:solidFill>
                <a:srgbClr val="CC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55" name="Freeform 44"/>
          <p:cNvSpPr/>
          <p:nvPr/>
        </p:nvSpPr>
        <p:spPr>
          <a:xfrm>
            <a:off x="1450975" y="19050"/>
            <a:ext cx="2092325" cy="2038350"/>
          </a:xfrm>
          <a:custGeom>
            <a:avLst/>
            <a:gdLst/>
            <a:ahLst/>
            <a:cxnLst>
              <a:cxn ang="0">
                <a:pos x="34" y="1284"/>
              </a:cxn>
              <a:cxn ang="0">
                <a:pos x="70" y="1164"/>
              </a:cxn>
              <a:cxn ang="0">
                <a:pos x="178" y="1092"/>
              </a:cxn>
              <a:cxn ang="0">
                <a:pos x="130" y="852"/>
              </a:cxn>
              <a:cxn ang="0">
                <a:pos x="58" y="768"/>
              </a:cxn>
              <a:cxn ang="0">
                <a:pos x="46" y="732"/>
              </a:cxn>
              <a:cxn ang="0">
                <a:pos x="118" y="732"/>
              </a:cxn>
              <a:cxn ang="0">
                <a:pos x="286" y="744"/>
              </a:cxn>
              <a:cxn ang="0">
                <a:pos x="586" y="744"/>
              </a:cxn>
              <a:cxn ang="0">
                <a:pos x="646" y="660"/>
              </a:cxn>
              <a:cxn ang="0">
                <a:pos x="658" y="624"/>
              </a:cxn>
              <a:cxn ang="0">
                <a:pos x="646" y="576"/>
              </a:cxn>
              <a:cxn ang="0">
                <a:pos x="754" y="588"/>
              </a:cxn>
              <a:cxn ang="0">
                <a:pos x="814" y="540"/>
              </a:cxn>
              <a:cxn ang="0">
                <a:pos x="958" y="516"/>
              </a:cxn>
              <a:cxn ang="0">
                <a:pos x="970" y="456"/>
              </a:cxn>
              <a:cxn ang="0">
                <a:pos x="1006" y="444"/>
              </a:cxn>
              <a:cxn ang="0">
                <a:pos x="1090" y="384"/>
              </a:cxn>
              <a:cxn ang="0">
                <a:pos x="1078" y="312"/>
              </a:cxn>
              <a:cxn ang="0">
                <a:pos x="1066" y="276"/>
              </a:cxn>
              <a:cxn ang="0">
                <a:pos x="1138" y="240"/>
              </a:cxn>
              <a:cxn ang="0">
                <a:pos x="1246" y="204"/>
              </a:cxn>
              <a:cxn ang="0">
                <a:pos x="1234" y="144"/>
              </a:cxn>
              <a:cxn ang="0">
                <a:pos x="1210" y="72"/>
              </a:cxn>
              <a:cxn ang="0">
                <a:pos x="1318" y="0"/>
              </a:cxn>
            </a:cxnLst>
            <a:pathLst>
              <a:path w="1318" h="1284">
                <a:moveTo>
                  <a:pt x="34" y="1284"/>
                </a:moveTo>
                <a:cubicBezTo>
                  <a:pt x="21" y="1221"/>
                  <a:pt x="0" y="1187"/>
                  <a:pt x="70" y="1164"/>
                </a:cubicBezTo>
                <a:cubicBezTo>
                  <a:pt x="92" y="1099"/>
                  <a:pt x="112" y="1105"/>
                  <a:pt x="178" y="1092"/>
                </a:cubicBezTo>
                <a:cubicBezTo>
                  <a:pt x="237" y="1004"/>
                  <a:pt x="179" y="926"/>
                  <a:pt x="130" y="852"/>
                </a:cubicBezTo>
                <a:cubicBezTo>
                  <a:pt x="101" y="808"/>
                  <a:pt x="109" y="785"/>
                  <a:pt x="58" y="768"/>
                </a:cubicBezTo>
                <a:cubicBezTo>
                  <a:pt x="54" y="756"/>
                  <a:pt x="40" y="743"/>
                  <a:pt x="46" y="732"/>
                </a:cubicBezTo>
                <a:cubicBezTo>
                  <a:pt x="61" y="702"/>
                  <a:pt x="103" y="730"/>
                  <a:pt x="118" y="732"/>
                </a:cubicBezTo>
                <a:cubicBezTo>
                  <a:pt x="174" y="739"/>
                  <a:pt x="230" y="740"/>
                  <a:pt x="286" y="744"/>
                </a:cubicBezTo>
                <a:cubicBezTo>
                  <a:pt x="396" y="781"/>
                  <a:pt x="470" y="759"/>
                  <a:pt x="586" y="744"/>
                </a:cubicBezTo>
                <a:cubicBezTo>
                  <a:pt x="646" y="724"/>
                  <a:pt x="618" y="744"/>
                  <a:pt x="646" y="660"/>
                </a:cubicBezTo>
                <a:cubicBezTo>
                  <a:pt x="650" y="648"/>
                  <a:pt x="658" y="624"/>
                  <a:pt x="658" y="624"/>
                </a:cubicBezTo>
                <a:cubicBezTo>
                  <a:pt x="654" y="608"/>
                  <a:pt x="640" y="591"/>
                  <a:pt x="646" y="576"/>
                </a:cubicBezTo>
                <a:cubicBezTo>
                  <a:pt x="659" y="542"/>
                  <a:pt x="754" y="588"/>
                  <a:pt x="754" y="588"/>
                </a:cubicBezTo>
                <a:cubicBezTo>
                  <a:pt x="844" y="558"/>
                  <a:pt x="736" y="602"/>
                  <a:pt x="814" y="540"/>
                </a:cubicBezTo>
                <a:cubicBezTo>
                  <a:pt x="852" y="510"/>
                  <a:pt x="910" y="521"/>
                  <a:pt x="958" y="516"/>
                </a:cubicBezTo>
                <a:cubicBezTo>
                  <a:pt x="962" y="496"/>
                  <a:pt x="959" y="473"/>
                  <a:pt x="970" y="456"/>
                </a:cubicBezTo>
                <a:cubicBezTo>
                  <a:pt x="977" y="445"/>
                  <a:pt x="998" y="454"/>
                  <a:pt x="1006" y="444"/>
                </a:cubicBezTo>
                <a:cubicBezTo>
                  <a:pt x="1069" y="365"/>
                  <a:pt x="935" y="410"/>
                  <a:pt x="1090" y="384"/>
                </a:cubicBezTo>
                <a:cubicBezTo>
                  <a:pt x="1086" y="360"/>
                  <a:pt x="1083" y="336"/>
                  <a:pt x="1078" y="312"/>
                </a:cubicBezTo>
                <a:cubicBezTo>
                  <a:pt x="1075" y="300"/>
                  <a:pt x="1061" y="288"/>
                  <a:pt x="1066" y="276"/>
                </a:cubicBezTo>
                <a:cubicBezTo>
                  <a:pt x="1073" y="258"/>
                  <a:pt x="1123" y="245"/>
                  <a:pt x="1138" y="240"/>
                </a:cubicBezTo>
                <a:cubicBezTo>
                  <a:pt x="1198" y="260"/>
                  <a:pt x="1211" y="257"/>
                  <a:pt x="1246" y="204"/>
                </a:cubicBezTo>
                <a:cubicBezTo>
                  <a:pt x="1242" y="184"/>
                  <a:pt x="1239" y="164"/>
                  <a:pt x="1234" y="144"/>
                </a:cubicBezTo>
                <a:cubicBezTo>
                  <a:pt x="1227" y="120"/>
                  <a:pt x="1210" y="72"/>
                  <a:pt x="1210" y="72"/>
                </a:cubicBezTo>
                <a:cubicBezTo>
                  <a:pt x="1250" y="59"/>
                  <a:pt x="1318" y="52"/>
                  <a:pt x="1318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56" name="Freeform 45"/>
          <p:cNvSpPr/>
          <p:nvPr/>
        </p:nvSpPr>
        <p:spPr>
          <a:xfrm>
            <a:off x="7086600" y="1390650"/>
            <a:ext cx="819150" cy="1504950"/>
          </a:xfrm>
          <a:custGeom>
            <a:avLst/>
            <a:gdLst/>
            <a:ahLst/>
            <a:cxnLst>
              <a:cxn ang="0">
                <a:pos x="516" y="0"/>
              </a:cxn>
              <a:cxn ang="0">
                <a:pos x="468" y="108"/>
              </a:cxn>
              <a:cxn ang="0">
                <a:pos x="456" y="156"/>
              </a:cxn>
              <a:cxn ang="0">
                <a:pos x="324" y="168"/>
              </a:cxn>
              <a:cxn ang="0">
                <a:pos x="288" y="192"/>
              </a:cxn>
              <a:cxn ang="0">
                <a:pos x="228" y="456"/>
              </a:cxn>
              <a:cxn ang="0">
                <a:pos x="192" y="540"/>
              </a:cxn>
              <a:cxn ang="0">
                <a:pos x="120" y="576"/>
              </a:cxn>
              <a:cxn ang="0">
                <a:pos x="108" y="612"/>
              </a:cxn>
              <a:cxn ang="0">
                <a:pos x="132" y="684"/>
              </a:cxn>
              <a:cxn ang="0">
                <a:pos x="72" y="780"/>
              </a:cxn>
              <a:cxn ang="0">
                <a:pos x="60" y="852"/>
              </a:cxn>
              <a:cxn ang="0">
                <a:pos x="0" y="948"/>
              </a:cxn>
            </a:cxnLst>
            <a:pathLst>
              <a:path w="516" h="948">
                <a:moveTo>
                  <a:pt x="516" y="0"/>
                </a:moveTo>
                <a:cubicBezTo>
                  <a:pt x="487" y="86"/>
                  <a:pt x="506" y="51"/>
                  <a:pt x="468" y="108"/>
                </a:cubicBezTo>
                <a:cubicBezTo>
                  <a:pt x="464" y="124"/>
                  <a:pt x="471" y="150"/>
                  <a:pt x="456" y="156"/>
                </a:cubicBezTo>
                <a:cubicBezTo>
                  <a:pt x="415" y="173"/>
                  <a:pt x="367" y="159"/>
                  <a:pt x="324" y="168"/>
                </a:cubicBezTo>
                <a:cubicBezTo>
                  <a:pt x="310" y="171"/>
                  <a:pt x="300" y="184"/>
                  <a:pt x="288" y="192"/>
                </a:cubicBezTo>
                <a:cubicBezTo>
                  <a:pt x="238" y="266"/>
                  <a:pt x="253" y="369"/>
                  <a:pt x="228" y="456"/>
                </a:cubicBezTo>
                <a:cubicBezTo>
                  <a:pt x="219" y="486"/>
                  <a:pt x="219" y="518"/>
                  <a:pt x="192" y="540"/>
                </a:cubicBezTo>
                <a:cubicBezTo>
                  <a:pt x="171" y="557"/>
                  <a:pt x="142" y="561"/>
                  <a:pt x="120" y="576"/>
                </a:cubicBezTo>
                <a:cubicBezTo>
                  <a:pt x="116" y="588"/>
                  <a:pt x="107" y="599"/>
                  <a:pt x="108" y="612"/>
                </a:cubicBezTo>
                <a:cubicBezTo>
                  <a:pt x="111" y="637"/>
                  <a:pt x="132" y="684"/>
                  <a:pt x="132" y="684"/>
                </a:cubicBezTo>
                <a:cubicBezTo>
                  <a:pt x="103" y="770"/>
                  <a:pt x="129" y="742"/>
                  <a:pt x="72" y="780"/>
                </a:cubicBezTo>
                <a:cubicBezTo>
                  <a:pt x="68" y="804"/>
                  <a:pt x="69" y="830"/>
                  <a:pt x="60" y="852"/>
                </a:cubicBezTo>
                <a:cubicBezTo>
                  <a:pt x="45" y="887"/>
                  <a:pt x="17" y="914"/>
                  <a:pt x="0" y="94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1" grpId="0"/>
      <p:bldP spid="11279" grpId="0"/>
      <p:bldP spid="11280" grpId="0"/>
      <p:bldP spid="11286" grpId="0"/>
      <p:bldP spid="11287" grpId="0"/>
      <p:bldP spid="11288" grpId="0"/>
      <p:bldP spid="11289" grpId="0"/>
      <p:bldP spid="11290" grpId="0"/>
      <p:bldP spid="11292" grpId="0"/>
      <p:bldP spid="11293" grpId="0"/>
      <p:bldP spid="11294" grpId="0"/>
      <p:bldP spid="11295" grpId="0"/>
      <p:bldP spid="11299" grpId="0"/>
      <p:bldP spid="11300" grpId="0"/>
      <p:bldP spid="11301" grpId="0"/>
      <p:bldP spid="11302" grpId="0"/>
      <p:bldP spid="11303" grpId="0"/>
      <p:bldP spid="11304" grpId="0"/>
      <p:bldP spid="11305" grpId="0"/>
      <p:bldP spid="113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Picture 2" descr="南亚地形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Text Box 3"/>
          <p:cNvSpPr txBox="1"/>
          <p:nvPr/>
        </p:nvSpPr>
        <p:spPr>
          <a:xfrm>
            <a:off x="1149350" y="3048000"/>
            <a:ext cx="13906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阿拉伯海</a:t>
            </a:r>
            <a:endParaRPr lang="zh-CN" altLang="en-US" b="1" i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39" name="Text Box 4"/>
          <p:cNvSpPr txBox="1"/>
          <p:nvPr/>
        </p:nvSpPr>
        <p:spPr>
          <a:xfrm>
            <a:off x="5946775" y="3352800"/>
            <a:ext cx="1397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孟加拉湾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Text Box 5"/>
          <p:cNvSpPr txBox="1"/>
          <p:nvPr/>
        </p:nvSpPr>
        <p:spPr>
          <a:xfrm>
            <a:off x="2062163" y="6019800"/>
            <a:ext cx="45942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印                       度                       洋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1" name="Freeform 6"/>
          <p:cNvSpPr/>
          <p:nvPr/>
        </p:nvSpPr>
        <p:spPr>
          <a:xfrm>
            <a:off x="4076700" y="0"/>
            <a:ext cx="3848100" cy="1601788"/>
          </a:xfrm>
          <a:custGeom>
            <a:avLst/>
            <a:gdLst/>
            <a:ahLst/>
            <a:cxnLst>
              <a:cxn ang="0">
                <a:pos x="2424" y="864"/>
              </a:cxn>
              <a:cxn ang="0">
                <a:pos x="2316" y="852"/>
              </a:cxn>
              <a:cxn ang="0">
                <a:pos x="2304" y="816"/>
              </a:cxn>
              <a:cxn ang="0">
                <a:pos x="2160" y="780"/>
              </a:cxn>
              <a:cxn ang="0">
                <a:pos x="2076" y="792"/>
              </a:cxn>
              <a:cxn ang="0">
                <a:pos x="2004" y="864"/>
              </a:cxn>
              <a:cxn ang="0">
                <a:pos x="1932" y="888"/>
              </a:cxn>
              <a:cxn ang="0">
                <a:pos x="1860" y="936"/>
              </a:cxn>
              <a:cxn ang="0">
                <a:pos x="1812" y="996"/>
              </a:cxn>
              <a:cxn ang="0">
                <a:pos x="1656" y="948"/>
              </a:cxn>
              <a:cxn ang="0">
                <a:pos x="1464" y="996"/>
              </a:cxn>
              <a:cxn ang="0">
                <a:pos x="1308" y="1008"/>
              </a:cxn>
              <a:cxn ang="0">
                <a:pos x="1152" y="996"/>
              </a:cxn>
              <a:cxn ang="0">
                <a:pos x="1080" y="948"/>
              </a:cxn>
              <a:cxn ang="0">
                <a:pos x="924" y="948"/>
              </a:cxn>
              <a:cxn ang="0">
                <a:pos x="900" y="876"/>
              </a:cxn>
              <a:cxn ang="0">
                <a:pos x="828" y="852"/>
              </a:cxn>
              <a:cxn ang="0">
                <a:pos x="792" y="840"/>
              </a:cxn>
              <a:cxn ang="0">
                <a:pos x="528" y="732"/>
              </a:cxn>
              <a:cxn ang="0">
                <a:pos x="384" y="672"/>
              </a:cxn>
              <a:cxn ang="0">
                <a:pos x="348" y="324"/>
              </a:cxn>
              <a:cxn ang="0">
                <a:pos x="336" y="276"/>
              </a:cxn>
              <a:cxn ang="0">
                <a:pos x="288" y="240"/>
              </a:cxn>
              <a:cxn ang="0">
                <a:pos x="240" y="168"/>
              </a:cxn>
              <a:cxn ang="0">
                <a:pos x="108" y="144"/>
              </a:cxn>
              <a:cxn ang="0">
                <a:pos x="0" y="0"/>
              </a:cxn>
            </a:cxnLst>
            <a:pathLst>
              <a:path w="2424" h="1009">
                <a:moveTo>
                  <a:pt x="2424" y="864"/>
                </a:moveTo>
                <a:cubicBezTo>
                  <a:pt x="2388" y="860"/>
                  <a:pt x="2350" y="865"/>
                  <a:pt x="2316" y="852"/>
                </a:cubicBezTo>
                <a:cubicBezTo>
                  <a:pt x="2304" y="847"/>
                  <a:pt x="2313" y="825"/>
                  <a:pt x="2304" y="816"/>
                </a:cubicBezTo>
                <a:cubicBezTo>
                  <a:pt x="2282" y="794"/>
                  <a:pt x="2196" y="792"/>
                  <a:pt x="2160" y="780"/>
                </a:cubicBezTo>
                <a:cubicBezTo>
                  <a:pt x="2132" y="784"/>
                  <a:pt x="2101" y="779"/>
                  <a:pt x="2076" y="792"/>
                </a:cubicBezTo>
                <a:cubicBezTo>
                  <a:pt x="2046" y="808"/>
                  <a:pt x="2036" y="853"/>
                  <a:pt x="2004" y="864"/>
                </a:cubicBezTo>
                <a:cubicBezTo>
                  <a:pt x="1980" y="872"/>
                  <a:pt x="1956" y="880"/>
                  <a:pt x="1932" y="888"/>
                </a:cubicBezTo>
                <a:cubicBezTo>
                  <a:pt x="1905" y="897"/>
                  <a:pt x="1860" y="936"/>
                  <a:pt x="1860" y="936"/>
                </a:cubicBezTo>
                <a:cubicBezTo>
                  <a:pt x="1853" y="958"/>
                  <a:pt x="1848" y="996"/>
                  <a:pt x="1812" y="996"/>
                </a:cubicBezTo>
                <a:cubicBezTo>
                  <a:pt x="1797" y="996"/>
                  <a:pt x="1678" y="955"/>
                  <a:pt x="1656" y="948"/>
                </a:cubicBezTo>
                <a:cubicBezTo>
                  <a:pt x="1593" y="964"/>
                  <a:pt x="1526" y="975"/>
                  <a:pt x="1464" y="996"/>
                </a:cubicBezTo>
                <a:cubicBezTo>
                  <a:pt x="1403" y="984"/>
                  <a:pt x="1367" y="988"/>
                  <a:pt x="1308" y="1008"/>
                </a:cubicBezTo>
                <a:cubicBezTo>
                  <a:pt x="1256" y="1004"/>
                  <a:pt x="1202" y="1009"/>
                  <a:pt x="1152" y="996"/>
                </a:cubicBezTo>
                <a:cubicBezTo>
                  <a:pt x="1124" y="989"/>
                  <a:pt x="1080" y="948"/>
                  <a:pt x="1080" y="948"/>
                </a:cubicBezTo>
                <a:cubicBezTo>
                  <a:pt x="1043" y="954"/>
                  <a:pt x="959" y="976"/>
                  <a:pt x="924" y="948"/>
                </a:cubicBezTo>
                <a:cubicBezTo>
                  <a:pt x="904" y="932"/>
                  <a:pt x="908" y="900"/>
                  <a:pt x="900" y="876"/>
                </a:cubicBezTo>
                <a:cubicBezTo>
                  <a:pt x="892" y="852"/>
                  <a:pt x="852" y="860"/>
                  <a:pt x="828" y="852"/>
                </a:cubicBezTo>
                <a:cubicBezTo>
                  <a:pt x="816" y="848"/>
                  <a:pt x="792" y="840"/>
                  <a:pt x="792" y="840"/>
                </a:cubicBezTo>
                <a:cubicBezTo>
                  <a:pt x="731" y="749"/>
                  <a:pt x="630" y="741"/>
                  <a:pt x="528" y="732"/>
                </a:cubicBezTo>
                <a:cubicBezTo>
                  <a:pt x="436" y="671"/>
                  <a:pt x="484" y="689"/>
                  <a:pt x="384" y="672"/>
                </a:cubicBezTo>
                <a:cubicBezTo>
                  <a:pt x="377" y="540"/>
                  <a:pt x="382" y="443"/>
                  <a:pt x="348" y="324"/>
                </a:cubicBezTo>
                <a:cubicBezTo>
                  <a:pt x="343" y="308"/>
                  <a:pt x="346" y="289"/>
                  <a:pt x="336" y="276"/>
                </a:cubicBezTo>
                <a:cubicBezTo>
                  <a:pt x="324" y="260"/>
                  <a:pt x="301" y="255"/>
                  <a:pt x="288" y="240"/>
                </a:cubicBezTo>
                <a:cubicBezTo>
                  <a:pt x="269" y="218"/>
                  <a:pt x="256" y="192"/>
                  <a:pt x="240" y="168"/>
                </a:cubicBezTo>
                <a:cubicBezTo>
                  <a:pt x="231" y="154"/>
                  <a:pt x="112" y="144"/>
                  <a:pt x="108" y="144"/>
                </a:cubicBezTo>
                <a:cubicBezTo>
                  <a:pt x="35" y="120"/>
                  <a:pt x="0" y="78"/>
                  <a:pt x="0" y="0"/>
                </a:cubicBezTo>
              </a:path>
            </a:pathLst>
          </a:custGeom>
          <a:noFill/>
          <a:ln w="76200" cap="flat" cmpd="sng">
            <a:pattFill prst="wdDnDiag">
              <a:fgClr>
                <a:srgbClr val="FF0000"/>
              </a:fgClr>
              <a:bgClr>
                <a:schemeClr val="tx2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5" name="Text Box 7"/>
          <p:cNvSpPr txBox="1"/>
          <p:nvPr/>
        </p:nvSpPr>
        <p:spPr>
          <a:xfrm>
            <a:off x="4235450" y="650875"/>
            <a:ext cx="9794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267200" y="76200"/>
            <a:ext cx="3460750" cy="1524000"/>
            <a:chOff x="2688" y="48"/>
            <a:chExt cx="2180" cy="960"/>
          </a:xfrm>
        </p:grpSpPr>
        <p:sp>
          <p:nvSpPr>
            <p:cNvPr id="39944" name="Text Box 9"/>
            <p:cNvSpPr txBox="1"/>
            <p:nvPr/>
          </p:nvSpPr>
          <p:spPr>
            <a:xfrm>
              <a:off x="2688" y="4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喜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9945" name="Text Box 10"/>
            <p:cNvSpPr txBox="1"/>
            <p:nvPr/>
          </p:nvSpPr>
          <p:spPr>
            <a:xfrm>
              <a:off x="2880" y="432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马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9946" name="Text Box 11"/>
            <p:cNvSpPr txBox="1"/>
            <p:nvPr/>
          </p:nvSpPr>
          <p:spPr>
            <a:xfrm>
              <a:off x="3264" y="624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拉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9947" name="Text Box 12"/>
            <p:cNvSpPr txBox="1"/>
            <p:nvPr/>
          </p:nvSpPr>
          <p:spPr>
            <a:xfrm>
              <a:off x="3696" y="720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雅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9948" name="Text Box 13"/>
            <p:cNvSpPr txBox="1"/>
            <p:nvPr/>
          </p:nvSpPr>
          <p:spPr>
            <a:xfrm>
              <a:off x="4128" y="720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山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39949" name="Text Box 14"/>
            <p:cNvSpPr txBox="1"/>
            <p:nvPr/>
          </p:nvSpPr>
          <p:spPr>
            <a:xfrm>
              <a:off x="4560" y="52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脉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2303" name="Text Box 15"/>
          <p:cNvSpPr txBox="1"/>
          <p:nvPr/>
        </p:nvSpPr>
        <p:spPr>
          <a:xfrm rot="1534183">
            <a:off x="4419600" y="1600200"/>
            <a:ext cx="9794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304" name="Text Box 16"/>
          <p:cNvSpPr txBox="1"/>
          <p:nvPr/>
        </p:nvSpPr>
        <p:spPr>
          <a:xfrm rot="1013470">
            <a:off x="4267200" y="1676400"/>
            <a:ext cx="1416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恒河平原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5" name="Text Box 17"/>
          <p:cNvSpPr txBox="1"/>
          <p:nvPr/>
        </p:nvSpPr>
        <p:spPr>
          <a:xfrm>
            <a:off x="2819400" y="1108075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306" name="Text Box 18"/>
          <p:cNvSpPr txBox="1"/>
          <p:nvPr/>
        </p:nvSpPr>
        <p:spPr>
          <a:xfrm rot="1419777">
            <a:off x="2895600" y="533400"/>
            <a:ext cx="628650" cy="191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印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度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河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平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66FF33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原</a:t>
            </a:r>
            <a:endParaRPr lang="zh-CN" altLang="en-US" b="1" dirty="0">
              <a:solidFill>
                <a:srgbClr val="66FF33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307" name="Text Box 19"/>
          <p:cNvSpPr txBox="1"/>
          <p:nvPr/>
        </p:nvSpPr>
        <p:spPr>
          <a:xfrm>
            <a:off x="3733800" y="3810000"/>
            <a:ext cx="9794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308" name="Text Box 20"/>
          <p:cNvSpPr txBox="1"/>
          <p:nvPr/>
        </p:nvSpPr>
        <p:spPr>
          <a:xfrm>
            <a:off x="4038600" y="2895600"/>
            <a:ext cx="488950" cy="15525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德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干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高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原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309" name="Freeform 21"/>
          <p:cNvSpPr/>
          <p:nvPr/>
        </p:nvSpPr>
        <p:spPr>
          <a:xfrm>
            <a:off x="3505200" y="3429000"/>
            <a:ext cx="666750" cy="1695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288"/>
              </a:cxn>
              <a:cxn ang="0">
                <a:pos x="204" y="468"/>
              </a:cxn>
              <a:cxn ang="0">
                <a:pos x="264" y="576"/>
              </a:cxn>
              <a:cxn ang="0">
                <a:pos x="300" y="756"/>
              </a:cxn>
            </a:cxnLst>
            <a:pathLst>
              <a:path w="300" h="756">
                <a:moveTo>
                  <a:pt x="0" y="0"/>
                </a:moveTo>
                <a:cubicBezTo>
                  <a:pt x="63" y="94"/>
                  <a:pt x="52" y="208"/>
                  <a:pt x="132" y="288"/>
                </a:cubicBezTo>
                <a:cubicBezTo>
                  <a:pt x="154" y="353"/>
                  <a:pt x="182" y="403"/>
                  <a:pt x="204" y="468"/>
                </a:cubicBezTo>
                <a:cubicBezTo>
                  <a:pt x="216" y="504"/>
                  <a:pt x="248" y="541"/>
                  <a:pt x="264" y="576"/>
                </a:cubicBezTo>
                <a:cubicBezTo>
                  <a:pt x="290" y="634"/>
                  <a:pt x="300" y="693"/>
                  <a:pt x="300" y="75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0" name="Freeform 22"/>
          <p:cNvSpPr/>
          <p:nvPr/>
        </p:nvSpPr>
        <p:spPr>
          <a:xfrm rot="362846">
            <a:off x="4324350" y="3429000"/>
            <a:ext cx="400050" cy="1765300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168" y="540"/>
              </a:cxn>
              <a:cxn ang="0">
                <a:pos x="108" y="648"/>
              </a:cxn>
              <a:cxn ang="0">
                <a:pos x="60" y="720"/>
              </a:cxn>
              <a:cxn ang="0">
                <a:pos x="36" y="756"/>
              </a:cxn>
              <a:cxn ang="0">
                <a:pos x="0" y="804"/>
              </a:cxn>
            </a:cxnLst>
            <a:pathLst>
              <a:path w="248" h="812">
                <a:moveTo>
                  <a:pt x="180" y="0"/>
                </a:moveTo>
                <a:cubicBezTo>
                  <a:pt x="193" y="170"/>
                  <a:pt x="248" y="380"/>
                  <a:pt x="168" y="540"/>
                </a:cubicBezTo>
                <a:cubicBezTo>
                  <a:pt x="150" y="577"/>
                  <a:pt x="128" y="612"/>
                  <a:pt x="108" y="648"/>
                </a:cubicBezTo>
                <a:cubicBezTo>
                  <a:pt x="94" y="673"/>
                  <a:pt x="76" y="696"/>
                  <a:pt x="60" y="720"/>
                </a:cubicBezTo>
                <a:cubicBezTo>
                  <a:pt x="52" y="732"/>
                  <a:pt x="36" y="756"/>
                  <a:pt x="36" y="756"/>
                </a:cubicBezTo>
                <a:cubicBezTo>
                  <a:pt x="22" y="812"/>
                  <a:pt x="40" y="804"/>
                  <a:pt x="0" y="80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11" name="Text Box 23"/>
          <p:cNvSpPr txBox="1"/>
          <p:nvPr/>
        </p:nvSpPr>
        <p:spPr>
          <a:xfrm rot="-1103225">
            <a:off x="3657600" y="3505200"/>
            <a:ext cx="412750" cy="1465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西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高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止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山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脉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312" name="Text Box 24"/>
          <p:cNvSpPr txBox="1"/>
          <p:nvPr/>
        </p:nvSpPr>
        <p:spPr>
          <a:xfrm rot="728217">
            <a:off x="4495800" y="3581400"/>
            <a:ext cx="412750" cy="1465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东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高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止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山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脉</a:t>
            </a:r>
            <a:endParaRPr lang="zh-CN" altLang="en-US" sz="18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9960" name="Freeform 25"/>
          <p:cNvSpPr/>
          <p:nvPr/>
        </p:nvSpPr>
        <p:spPr>
          <a:xfrm>
            <a:off x="1447800" y="0"/>
            <a:ext cx="2092325" cy="2038350"/>
          </a:xfrm>
          <a:custGeom>
            <a:avLst/>
            <a:gdLst/>
            <a:ahLst/>
            <a:cxnLst>
              <a:cxn ang="0">
                <a:pos x="34" y="1284"/>
              </a:cxn>
              <a:cxn ang="0">
                <a:pos x="70" y="1164"/>
              </a:cxn>
              <a:cxn ang="0">
                <a:pos x="178" y="1092"/>
              </a:cxn>
              <a:cxn ang="0">
                <a:pos x="130" y="852"/>
              </a:cxn>
              <a:cxn ang="0">
                <a:pos x="58" y="768"/>
              </a:cxn>
              <a:cxn ang="0">
                <a:pos x="46" y="732"/>
              </a:cxn>
              <a:cxn ang="0">
                <a:pos x="118" y="732"/>
              </a:cxn>
              <a:cxn ang="0">
                <a:pos x="286" y="744"/>
              </a:cxn>
              <a:cxn ang="0">
                <a:pos x="586" y="744"/>
              </a:cxn>
              <a:cxn ang="0">
                <a:pos x="646" y="660"/>
              </a:cxn>
              <a:cxn ang="0">
                <a:pos x="658" y="624"/>
              </a:cxn>
              <a:cxn ang="0">
                <a:pos x="646" y="576"/>
              </a:cxn>
              <a:cxn ang="0">
                <a:pos x="754" y="588"/>
              </a:cxn>
              <a:cxn ang="0">
                <a:pos x="814" y="540"/>
              </a:cxn>
              <a:cxn ang="0">
                <a:pos x="958" y="516"/>
              </a:cxn>
              <a:cxn ang="0">
                <a:pos x="970" y="456"/>
              </a:cxn>
              <a:cxn ang="0">
                <a:pos x="1006" y="444"/>
              </a:cxn>
              <a:cxn ang="0">
                <a:pos x="1090" y="384"/>
              </a:cxn>
              <a:cxn ang="0">
                <a:pos x="1078" y="312"/>
              </a:cxn>
              <a:cxn ang="0">
                <a:pos x="1066" y="276"/>
              </a:cxn>
              <a:cxn ang="0">
                <a:pos x="1138" y="240"/>
              </a:cxn>
              <a:cxn ang="0">
                <a:pos x="1246" y="204"/>
              </a:cxn>
              <a:cxn ang="0">
                <a:pos x="1234" y="144"/>
              </a:cxn>
              <a:cxn ang="0">
                <a:pos x="1210" y="72"/>
              </a:cxn>
              <a:cxn ang="0">
                <a:pos x="1318" y="0"/>
              </a:cxn>
            </a:cxnLst>
            <a:pathLst>
              <a:path w="1318" h="1284">
                <a:moveTo>
                  <a:pt x="34" y="1284"/>
                </a:moveTo>
                <a:cubicBezTo>
                  <a:pt x="21" y="1221"/>
                  <a:pt x="0" y="1187"/>
                  <a:pt x="70" y="1164"/>
                </a:cubicBezTo>
                <a:cubicBezTo>
                  <a:pt x="92" y="1099"/>
                  <a:pt x="112" y="1105"/>
                  <a:pt x="178" y="1092"/>
                </a:cubicBezTo>
                <a:cubicBezTo>
                  <a:pt x="237" y="1004"/>
                  <a:pt x="179" y="926"/>
                  <a:pt x="130" y="852"/>
                </a:cubicBezTo>
                <a:cubicBezTo>
                  <a:pt x="101" y="808"/>
                  <a:pt x="109" y="785"/>
                  <a:pt x="58" y="768"/>
                </a:cubicBezTo>
                <a:cubicBezTo>
                  <a:pt x="54" y="756"/>
                  <a:pt x="40" y="743"/>
                  <a:pt x="46" y="732"/>
                </a:cubicBezTo>
                <a:cubicBezTo>
                  <a:pt x="61" y="702"/>
                  <a:pt x="103" y="730"/>
                  <a:pt x="118" y="732"/>
                </a:cubicBezTo>
                <a:cubicBezTo>
                  <a:pt x="174" y="739"/>
                  <a:pt x="230" y="740"/>
                  <a:pt x="286" y="744"/>
                </a:cubicBezTo>
                <a:cubicBezTo>
                  <a:pt x="396" y="781"/>
                  <a:pt x="470" y="759"/>
                  <a:pt x="586" y="744"/>
                </a:cubicBezTo>
                <a:cubicBezTo>
                  <a:pt x="646" y="724"/>
                  <a:pt x="618" y="744"/>
                  <a:pt x="646" y="660"/>
                </a:cubicBezTo>
                <a:cubicBezTo>
                  <a:pt x="650" y="648"/>
                  <a:pt x="658" y="624"/>
                  <a:pt x="658" y="624"/>
                </a:cubicBezTo>
                <a:cubicBezTo>
                  <a:pt x="654" y="608"/>
                  <a:pt x="640" y="591"/>
                  <a:pt x="646" y="576"/>
                </a:cubicBezTo>
                <a:cubicBezTo>
                  <a:pt x="659" y="542"/>
                  <a:pt x="754" y="588"/>
                  <a:pt x="754" y="588"/>
                </a:cubicBezTo>
                <a:cubicBezTo>
                  <a:pt x="844" y="558"/>
                  <a:pt x="736" y="602"/>
                  <a:pt x="814" y="540"/>
                </a:cubicBezTo>
                <a:cubicBezTo>
                  <a:pt x="852" y="510"/>
                  <a:pt x="910" y="521"/>
                  <a:pt x="958" y="516"/>
                </a:cubicBezTo>
                <a:cubicBezTo>
                  <a:pt x="962" y="496"/>
                  <a:pt x="959" y="473"/>
                  <a:pt x="970" y="456"/>
                </a:cubicBezTo>
                <a:cubicBezTo>
                  <a:pt x="977" y="445"/>
                  <a:pt x="998" y="454"/>
                  <a:pt x="1006" y="444"/>
                </a:cubicBezTo>
                <a:cubicBezTo>
                  <a:pt x="1069" y="365"/>
                  <a:pt x="935" y="410"/>
                  <a:pt x="1090" y="384"/>
                </a:cubicBezTo>
                <a:cubicBezTo>
                  <a:pt x="1086" y="360"/>
                  <a:pt x="1083" y="336"/>
                  <a:pt x="1078" y="312"/>
                </a:cubicBezTo>
                <a:cubicBezTo>
                  <a:pt x="1075" y="300"/>
                  <a:pt x="1061" y="288"/>
                  <a:pt x="1066" y="276"/>
                </a:cubicBezTo>
                <a:cubicBezTo>
                  <a:pt x="1073" y="258"/>
                  <a:pt x="1123" y="245"/>
                  <a:pt x="1138" y="240"/>
                </a:cubicBezTo>
                <a:cubicBezTo>
                  <a:pt x="1198" y="260"/>
                  <a:pt x="1211" y="257"/>
                  <a:pt x="1246" y="204"/>
                </a:cubicBezTo>
                <a:cubicBezTo>
                  <a:pt x="1242" y="184"/>
                  <a:pt x="1239" y="164"/>
                  <a:pt x="1234" y="144"/>
                </a:cubicBezTo>
                <a:cubicBezTo>
                  <a:pt x="1227" y="120"/>
                  <a:pt x="1210" y="72"/>
                  <a:pt x="1210" y="72"/>
                </a:cubicBezTo>
                <a:cubicBezTo>
                  <a:pt x="1250" y="59"/>
                  <a:pt x="1318" y="52"/>
                  <a:pt x="1318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9961" name="Freeform 26"/>
          <p:cNvSpPr/>
          <p:nvPr/>
        </p:nvSpPr>
        <p:spPr>
          <a:xfrm>
            <a:off x="7086600" y="1295400"/>
            <a:ext cx="819150" cy="1504950"/>
          </a:xfrm>
          <a:custGeom>
            <a:avLst/>
            <a:gdLst/>
            <a:ahLst/>
            <a:cxnLst>
              <a:cxn ang="0">
                <a:pos x="516" y="0"/>
              </a:cxn>
              <a:cxn ang="0">
                <a:pos x="468" y="108"/>
              </a:cxn>
              <a:cxn ang="0">
                <a:pos x="456" y="156"/>
              </a:cxn>
              <a:cxn ang="0">
                <a:pos x="324" y="168"/>
              </a:cxn>
              <a:cxn ang="0">
                <a:pos x="288" y="192"/>
              </a:cxn>
              <a:cxn ang="0">
                <a:pos x="228" y="456"/>
              </a:cxn>
              <a:cxn ang="0">
                <a:pos x="192" y="540"/>
              </a:cxn>
              <a:cxn ang="0">
                <a:pos x="120" y="576"/>
              </a:cxn>
              <a:cxn ang="0">
                <a:pos x="108" y="612"/>
              </a:cxn>
              <a:cxn ang="0">
                <a:pos x="132" y="684"/>
              </a:cxn>
              <a:cxn ang="0">
                <a:pos x="72" y="780"/>
              </a:cxn>
              <a:cxn ang="0">
                <a:pos x="60" y="852"/>
              </a:cxn>
              <a:cxn ang="0">
                <a:pos x="0" y="948"/>
              </a:cxn>
            </a:cxnLst>
            <a:pathLst>
              <a:path w="516" h="948">
                <a:moveTo>
                  <a:pt x="516" y="0"/>
                </a:moveTo>
                <a:cubicBezTo>
                  <a:pt x="487" y="86"/>
                  <a:pt x="506" y="51"/>
                  <a:pt x="468" y="108"/>
                </a:cubicBezTo>
                <a:cubicBezTo>
                  <a:pt x="464" y="124"/>
                  <a:pt x="471" y="150"/>
                  <a:pt x="456" y="156"/>
                </a:cubicBezTo>
                <a:cubicBezTo>
                  <a:pt x="415" y="173"/>
                  <a:pt x="367" y="159"/>
                  <a:pt x="324" y="168"/>
                </a:cubicBezTo>
                <a:cubicBezTo>
                  <a:pt x="310" y="171"/>
                  <a:pt x="300" y="184"/>
                  <a:pt x="288" y="192"/>
                </a:cubicBezTo>
                <a:cubicBezTo>
                  <a:pt x="238" y="266"/>
                  <a:pt x="253" y="369"/>
                  <a:pt x="228" y="456"/>
                </a:cubicBezTo>
                <a:cubicBezTo>
                  <a:pt x="219" y="486"/>
                  <a:pt x="219" y="518"/>
                  <a:pt x="192" y="540"/>
                </a:cubicBezTo>
                <a:cubicBezTo>
                  <a:pt x="171" y="557"/>
                  <a:pt x="142" y="561"/>
                  <a:pt x="120" y="576"/>
                </a:cubicBezTo>
                <a:cubicBezTo>
                  <a:pt x="116" y="588"/>
                  <a:pt x="107" y="599"/>
                  <a:pt x="108" y="612"/>
                </a:cubicBezTo>
                <a:cubicBezTo>
                  <a:pt x="111" y="637"/>
                  <a:pt x="132" y="684"/>
                  <a:pt x="132" y="684"/>
                </a:cubicBezTo>
                <a:cubicBezTo>
                  <a:pt x="103" y="770"/>
                  <a:pt x="129" y="742"/>
                  <a:pt x="72" y="780"/>
                </a:cubicBezTo>
                <a:cubicBezTo>
                  <a:pt x="68" y="804"/>
                  <a:pt x="69" y="830"/>
                  <a:pt x="60" y="852"/>
                </a:cubicBezTo>
                <a:cubicBezTo>
                  <a:pt x="45" y="887"/>
                  <a:pt x="17" y="914"/>
                  <a:pt x="0" y="94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 animBg="1"/>
      <p:bldP spid="12310" grpId="0" animBg="1"/>
      <p:bldP spid="12311" grpId="0"/>
      <p:bldP spid="123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ext Box 3"/>
          <p:cNvSpPr txBox="1"/>
          <p:nvPr/>
        </p:nvSpPr>
        <p:spPr>
          <a:xfrm>
            <a:off x="1127125" y="193675"/>
            <a:ext cx="7673975" cy="6299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、南亚地形自北向南依次是（         ）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、山地、高原、盆地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、山地、平原、高原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、高原、山地、平原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、山地、平原、盆地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、南亚的印度河平原主要位于（          ）境内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、印度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、孟加拉国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、巴基斯坦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、尼泊尔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、南亚主要气候类型及特点是（       ）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、热带雨林气候，全年高温多雨  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、热带沙漠气候，全年炎热干燥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、热带草原气候，一年分旱雨两季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、热带季风气候，一年分热雨旱三季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、有关南亚次大陆的叙述，正确的是（        ）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、指南亚地区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、指印度半岛及其附近的岛屿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、指南亚的大陆部分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、指赤道以北的南亚地区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、发源于南亚地区的宗教主要是（         ）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、伊斯兰教和佛教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、印度教和佛教 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、伊斯兰教和基督教 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、印度教和天主教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、南亚人口最多、面积最大的国家是</a:t>
            </a:r>
            <a:r>
              <a:rPr lang="zh-CN" altLang="en-US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5486400" y="27622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B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5768975" y="1292225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5664200" y="2022475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6705600" y="381000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0" name="Text Box 8"/>
          <p:cNvSpPr txBox="1"/>
          <p:nvPr/>
        </p:nvSpPr>
        <p:spPr>
          <a:xfrm>
            <a:off x="6096000" y="487680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6308725" y="5984875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印度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  <p:bldP spid="133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1986" name="Picture 2" descr="1"/>
          <p:cNvPicPr>
            <a:picLocks noChangeAspect="1"/>
          </p:cNvPicPr>
          <p:nvPr/>
        </p:nvPicPr>
        <p:blipFill>
          <a:blip r:embed="rId1">
            <a:lum contrast="12000"/>
          </a:blip>
          <a:srcRect l="54488" r="4477"/>
          <a:stretch>
            <a:fillRect/>
          </a:stretch>
        </p:blipFill>
        <p:spPr>
          <a:xfrm>
            <a:off x="457200" y="304800"/>
            <a:ext cx="8231188" cy="6249988"/>
          </a:xfrm>
          <a:prstGeom prst="rect">
            <a:avLst/>
          </a:prstGeom>
          <a:noFill/>
          <a:ln w="635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987" name="Text Box 3"/>
          <p:cNvSpPr txBox="1"/>
          <p:nvPr/>
        </p:nvSpPr>
        <p:spPr>
          <a:xfrm>
            <a:off x="914400" y="3148013"/>
            <a:ext cx="542925" cy="9461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99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埃</a:t>
            </a:r>
            <a:endParaRPr lang="zh-CN" altLang="en-US" sz="2800" b="1" dirty="0">
              <a:solidFill>
                <a:srgbClr val="990033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99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及</a:t>
            </a:r>
            <a:endParaRPr lang="zh-CN" altLang="en-US" sz="2800" b="1" dirty="0">
              <a:solidFill>
                <a:srgbClr val="990033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4098925" y="3927475"/>
            <a:ext cx="9826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1" name="Text Box 5"/>
          <p:cNvSpPr txBox="1"/>
          <p:nvPr/>
        </p:nvSpPr>
        <p:spPr>
          <a:xfrm rot="-2577237">
            <a:off x="3749675" y="3067050"/>
            <a:ext cx="539750" cy="222726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沙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特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阿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拉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伯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5257800" y="1905000"/>
            <a:ext cx="9525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3" name="Text Box 7"/>
          <p:cNvSpPr txBox="1"/>
          <p:nvPr/>
        </p:nvSpPr>
        <p:spPr>
          <a:xfrm rot="1815924">
            <a:off x="4727575" y="2130425"/>
            <a:ext cx="203835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伊          朗</a:t>
            </a:r>
            <a:endParaRPr lang="zh-CN" altLang="en-US" sz="2800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4" name="Text Box 8"/>
          <p:cNvSpPr txBox="1"/>
          <p:nvPr/>
        </p:nvSpPr>
        <p:spPr>
          <a:xfrm>
            <a:off x="7086600" y="1600200"/>
            <a:ext cx="9826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5" name="Text Box 9"/>
          <p:cNvSpPr txBox="1"/>
          <p:nvPr/>
        </p:nvSpPr>
        <p:spPr>
          <a:xfrm rot="1657978">
            <a:off x="7281863" y="1193800"/>
            <a:ext cx="539750" cy="1373188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阿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富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汗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6" name="Text Box 10"/>
          <p:cNvSpPr txBox="1"/>
          <p:nvPr/>
        </p:nvSpPr>
        <p:spPr>
          <a:xfrm>
            <a:off x="1889125" y="1031875"/>
            <a:ext cx="9826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7" name="Text Box 11"/>
          <p:cNvSpPr txBox="1"/>
          <p:nvPr/>
        </p:nvSpPr>
        <p:spPr>
          <a:xfrm>
            <a:off x="1752600" y="962025"/>
            <a:ext cx="125095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土耳其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8" name="Text Box 12"/>
          <p:cNvSpPr txBox="1"/>
          <p:nvPr/>
        </p:nvSpPr>
        <p:spPr>
          <a:xfrm>
            <a:off x="3429000" y="2209800"/>
            <a:ext cx="9826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9" name="Text Box 13"/>
          <p:cNvSpPr txBox="1"/>
          <p:nvPr/>
        </p:nvSpPr>
        <p:spPr>
          <a:xfrm rot="-2104344">
            <a:off x="3668713" y="1770063"/>
            <a:ext cx="488950" cy="11874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伊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拉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克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50" name="Text Box 14"/>
          <p:cNvSpPr txBox="1"/>
          <p:nvPr/>
        </p:nvSpPr>
        <p:spPr>
          <a:xfrm>
            <a:off x="2438400" y="1828800"/>
            <a:ext cx="9826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51" name="Text Box 15"/>
          <p:cNvSpPr txBox="1"/>
          <p:nvPr/>
        </p:nvSpPr>
        <p:spPr>
          <a:xfrm>
            <a:off x="2514600" y="1828800"/>
            <a:ext cx="874713" cy="3667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叙利亚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2" name="Text Box 16"/>
          <p:cNvSpPr txBox="1"/>
          <p:nvPr/>
        </p:nvSpPr>
        <p:spPr>
          <a:xfrm>
            <a:off x="2362200" y="2743200"/>
            <a:ext cx="784225" cy="3667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1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1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sz="1800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53" name="Text Box 17"/>
          <p:cNvSpPr txBox="1"/>
          <p:nvPr/>
        </p:nvSpPr>
        <p:spPr>
          <a:xfrm>
            <a:off x="2514600" y="2438400"/>
            <a:ext cx="412750" cy="6413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约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旦</a:t>
            </a:r>
            <a:endParaRPr lang="zh-CN" altLang="en-US" sz="18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54" name="Text Box 18"/>
          <p:cNvSpPr txBox="1"/>
          <p:nvPr/>
        </p:nvSpPr>
        <p:spPr>
          <a:xfrm>
            <a:off x="4495800" y="2819400"/>
            <a:ext cx="3365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en-US" altLang="zh-CN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4340225" y="2968625"/>
            <a:ext cx="869950" cy="595313"/>
            <a:chOff x="2736" y="1968"/>
            <a:chExt cx="548" cy="375"/>
          </a:xfrm>
        </p:grpSpPr>
        <p:sp>
          <p:nvSpPr>
            <p:cNvPr id="42004" name="Line 20"/>
            <p:cNvSpPr/>
            <p:nvPr/>
          </p:nvSpPr>
          <p:spPr>
            <a:xfrm flipH="1" flipV="1">
              <a:off x="2928" y="1968"/>
              <a:ext cx="48" cy="192"/>
            </a:xfrm>
            <a:prstGeom prst="line">
              <a:avLst/>
            </a:prstGeom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</p:spPr>
        </p:sp>
        <p:sp>
          <p:nvSpPr>
            <p:cNvPr id="42005" name="Text Box 21"/>
            <p:cNvSpPr txBox="1"/>
            <p:nvPr/>
          </p:nvSpPr>
          <p:spPr>
            <a:xfrm>
              <a:off x="2736" y="2112"/>
              <a:ext cx="548" cy="2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1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科威特</a:t>
              </a:r>
              <a:endParaRPr lang="zh-CN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4358" name="Text Box 22"/>
          <p:cNvSpPr txBox="1"/>
          <p:nvPr/>
        </p:nvSpPr>
        <p:spPr>
          <a:xfrm>
            <a:off x="4953000" y="5334000"/>
            <a:ext cx="9826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59" name="Text Box 23"/>
          <p:cNvSpPr txBox="1"/>
          <p:nvPr/>
        </p:nvSpPr>
        <p:spPr>
          <a:xfrm rot="-1760214">
            <a:off x="4487863" y="5494338"/>
            <a:ext cx="1123950" cy="519112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也  们</a:t>
            </a:r>
            <a:endParaRPr lang="zh-CN" altLang="en-US" sz="2800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60" name="Text Box 24"/>
          <p:cNvSpPr txBox="1"/>
          <p:nvPr/>
        </p:nvSpPr>
        <p:spPr>
          <a:xfrm>
            <a:off x="6172200" y="4340225"/>
            <a:ext cx="927100" cy="3667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1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1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en-US" sz="1800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63" name="Text Box 27"/>
          <p:cNvSpPr txBox="1"/>
          <p:nvPr/>
        </p:nvSpPr>
        <p:spPr>
          <a:xfrm rot="1657978">
            <a:off x="6324600" y="4038600"/>
            <a:ext cx="488950" cy="11874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阿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曼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2010" name="Text Box 28"/>
          <p:cNvSpPr txBox="1"/>
          <p:nvPr/>
        </p:nvSpPr>
        <p:spPr>
          <a:xfrm>
            <a:off x="4953000" y="228600"/>
            <a:ext cx="272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西亚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》46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-52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8" grpId="0"/>
      <p:bldP spid="14359" grpId="0"/>
      <p:bldP spid="14360" grpId="0"/>
      <p:bldP spid="14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394" name="Group 2"/>
          <p:cNvGraphicFramePr>
            <a:graphicFrameLocks noGrp="1"/>
          </p:cNvGraphicFramePr>
          <p:nvPr/>
        </p:nvGraphicFramePr>
        <p:xfrm>
          <a:off x="228600" y="685800"/>
          <a:ext cx="8610600" cy="2620963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零时区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一区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二区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东三区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东四区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东五区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东六区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东七区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东八区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东九区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东十区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东</a:t>
                      </a: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十一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十二区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十一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西十区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西九区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西八区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西七区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西六区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西五区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西四区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西三区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西二区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西一区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222" name="Line 79"/>
          <p:cNvSpPr/>
          <p:nvPr/>
        </p:nvSpPr>
        <p:spPr>
          <a:xfrm>
            <a:off x="4724400" y="1752600"/>
            <a:ext cx="0" cy="1565275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472" name="Text Box 80"/>
          <p:cNvSpPr txBox="1"/>
          <p:nvPr/>
        </p:nvSpPr>
        <p:spPr>
          <a:xfrm>
            <a:off x="212725" y="3419475"/>
            <a:ext cx="6964363" cy="3081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、东四区与东九区相差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小时。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、当东九区是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点，问东四区是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、西十区与西六区相差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小时。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、当西十区是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点，问西六区是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、东八区与西七区相差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小时。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、当东八区是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日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点，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问西七区是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日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点。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73" name="Text Box 81"/>
          <p:cNvSpPr txBox="1"/>
          <p:nvPr/>
        </p:nvSpPr>
        <p:spPr>
          <a:xfrm>
            <a:off x="4343400" y="33782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74" name="Text Box 82"/>
          <p:cNvSpPr txBox="1"/>
          <p:nvPr/>
        </p:nvSpPr>
        <p:spPr>
          <a:xfrm>
            <a:off x="5715000" y="381476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75" name="Text Box 83"/>
          <p:cNvSpPr txBox="1"/>
          <p:nvPr/>
        </p:nvSpPr>
        <p:spPr>
          <a:xfrm>
            <a:off x="4343400" y="4195763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76" name="Text Box 84"/>
          <p:cNvSpPr txBox="1"/>
          <p:nvPr/>
        </p:nvSpPr>
        <p:spPr>
          <a:xfrm>
            <a:off x="5562600" y="46482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77" name="Text Box 85"/>
          <p:cNvSpPr txBox="1"/>
          <p:nvPr/>
        </p:nvSpPr>
        <p:spPr>
          <a:xfrm>
            <a:off x="4327525" y="509587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78" name="Text Box 86"/>
          <p:cNvSpPr txBox="1"/>
          <p:nvPr/>
        </p:nvSpPr>
        <p:spPr>
          <a:xfrm>
            <a:off x="2879725" y="5934075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79" name="Text Box 87"/>
          <p:cNvSpPr txBox="1"/>
          <p:nvPr/>
        </p:nvSpPr>
        <p:spPr>
          <a:xfrm>
            <a:off x="3810000" y="59436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31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80" name="Text Box 88"/>
          <p:cNvSpPr txBox="1"/>
          <p:nvPr/>
        </p:nvSpPr>
        <p:spPr>
          <a:xfrm>
            <a:off x="4648200" y="59436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32" name="Text Box 89"/>
          <p:cNvSpPr txBox="1"/>
          <p:nvPr/>
        </p:nvSpPr>
        <p:spPr>
          <a:xfrm>
            <a:off x="3352800" y="0"/>
            <a:ext cx="1724025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时区简图</a:t>
            </a:r>
            <a:endParaRPr lang="zh-CN" altLang="en-US" sz="2800" b="1" dirty="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72" grpId="0"/>
      <p:bldP spid="59473" grpId="0"/>
      <p:bldP spid="59474" grpId="0"/>
      <p:bldP spid="59475" grpId="0"/>
      <p:bldP spid="59476" grpId="0"/>
      <p:bldP spid="59477" grpId="0"/>
      <p:bldP spid="59478" grpId="0"/>
      <p:bldP spid="59479" grpId="0"/>
      <p:bldP spid="5948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Picture 2" descr="http://61.142.127.153:8081/resource/Images/world/yz/yz0135.JPG"/>
          <p:cNvPicPr>
            <a:picLocks noChangeAspect="1"/>
          </p:cNvPicPr>
          <p:nvPr/>
        </p:nvPicPr>
        <p:blipFill>
          <a:blip r:embed="rId1" r:link="rId2"/>
          <a:srcRect l="39215"/>
          <a:stretch>
            <a:fillRect/>
          </a:stretch>
        </p:blipFill>
        <p:spPr>
          <a:xfrm>
            <a:off x="228600" y="276225"/>
            <a:ext cx="8686800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Text Box 3"/>
          <p:cNvSpPr txBox="1"/>
          <p:nvPr/>
        </p:nvSpPr>
        <p:spPr>
          <a:xfrm>
            <a:off x="7391400" y="5943600"/>
            <a:ext cx="1384300" cy="579438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印度洋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6842125" y="4440238"/>
            <a:ext cx="9525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6934200" y="4800600"/>
            <a:ext cx="161925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阿拉伯海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2286000" y="4856163"/>
            <a:ext cx="9525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67" name="Text Box 7"/>
          <p:cNvSpPr txBox="1"/>
          <p:nvPr/>
        </p:nvSpPr>
        <p:spPr>
          <a:xfrm rot="-1398664">
            <a:off x="2286000" y="3810000"/>
            <a:ext cx="542925" cy="180022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红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海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746125" y="1849438"/>
            <a:ext cx="9525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457200" y="1828800"/>
            <a:ext cx="1260475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地中海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5370" name="Text Box 10"/>
          <p:cNvSpPr txBox="1"/>
          <p:nvPr/>
        </p:nvSpPr>
        <p:spPr>
          <a:xfrm>
            <a:off x="2286000" y="284163"/>
            <a:ext cx="9525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71" name="Text Box 11"/>
          <p:cNvSpPr txBox="1"/>
          <p:nvPr/>
        </p:nvSpPr>
        <p:spPr>
          <a:xfrm>
            <a:off x="1676400" y="161925"/>
            <a:ext cx="90170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黑海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5372" name="Text Box 12"/>
          <p:cNvSpPr txBox="1"/>
          <p:nvPr/>
        </p:nvSpPr>
        <p:spPr>
          <a:xfrm>
            <a:off x="4267200" y="893763"/>
            <a:ext cx="9525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73" name="Text Box 13"/>
          <p:cNvSpPr txBox="1"/>
          <p:nvPr/>
        </p:nvSpPr>
        <p:spPr>
          <a:xfrm rot="-1215168">
            <a:off x="4343400" y="304800"/>
            <a:ext cx="542925" cy="1373188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里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海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5374" name="Text Box 14"/>
          <p:cNvSpPr txBox="1"/>
          <p:nvPr/>
        </p:nvSpPr>
        <p:spPr>
          <a:xfrm rot="1204076">
            <a:off x="4349750" y="3335338"/>
            <a:ext cx="9525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75" name="Text Box 15"/>
          <p:cNvSpPr txBox="1"/>
          <p:nvPr/>
        </p:nvSpPr>
        <p:spPr>
          <a:xfrm rot="2174366">
            <a:off x="4114800" y="3276600"/>
            <a:ext cx="1412875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波 斯 湾</a:t>
            </a:r>
            <a:endParaRPr lang="zh-CN" altLang="en-US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76" name="Text Box 16"/>
          <p:cNvSpPr txBox="1"/>
          <p:nvPr/>
        </p:nvSpPr>
        <p:spPr>
          <a:xfrm>
            <a:off x="8213725" y="1771650"/>
            <a:ext cx="477838" cy="579438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7" name="Text Box 17"/>
          <p:cNvSpPr txBox="1"/>
          <p:nvPr/>
        </p:nvSpPr>
        <p:spPr>
          <a:xfrm>
            <a:off x="8137525" y="782638"/>
            <a:ext cx="592138" cy="2528887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亚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洲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78" name="Text Box 18"/>
          <p:cNvSpPr txBox="1"/>
          <p:nvPr/>
        </p:nvSpPr>
        <p:spPr>
          <a:xfrm>
            <a:off x="914400" y="4343400"/>
            <a:ext cx="488950" cy="6413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898525" y="3602038"/>
            <a:ext cx="592138" cy="204152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非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洲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80" name="Text Box 20"/>
          <p:cNvSpPr txBox="1"/>
          <p:nvPr/>
        </p:nvSpPr>
        <p:spPr>
          <a:xfrm>
            <a:off x="365125" y="171450"/>
            <a:ext cx="477838" cy="579438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81" name="Text Box 21"/>
          <p:cNvSpPr txBox="1"/>
          <p:nvPr/>
        </p:nvSpPr>
        <p:spPr>
          <a:xfrm rot="1073976">
            <a:off x="228600" y="304800"/>
            <a:ext cx="492125" cy="82232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欧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洲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82" name="Text Box 22"/>
          <p:cNvSpPr txBox="1"/>
          <p:nvPr/>
        </p:nvSpPr>
        <p:spPr>
          <a:xfrm>
            <a:off x="1447800" y="2703513"/>
            <a:ext cx="460375" cy="519112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dirty="0">
                <a:solidFill>
                  <a:srgbClr val="FFFF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D</a:t>
            </a:r>
            <a:endParaRPr lang="en-US" altLang="zh-CN" sz="2800" dirty="0">
              <a:solidFill>
                <a:srgbClr val="FFFF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381000" y="2514600"/>
            <a:ext cx="1371600" cy="822325"/>
            <a:chOff x="192" y="1584"/>
            <a:chExt cx="864" cy="518"/>
          </a:xfrm>
        </p:grpSpPr>
        <p:sp>
          <p:nvSpPr>
            <p:cNvPr id="43031" name="Line 24"/>
            <p:cNvSpPr/>
            <p:nvPr/>
          </p:nvSpPr>
          <p:spPr>
            <a:xfrm>
              <a:off x="816" y="1872"/>
              <a:ext cx="240" cy="0"/>
            </a:xfrm>
            <a:prstGeom prst="line">
              <a:avLst/>
            </a:prstGeom>
            <a:ln w="38100" cap="sq" cmpd="sng">
              <a:solidFill>
                <a:srgbClr val="FFFF00"/>
              </a:solidFill>
              <a:prstDash val="solid"/>
              <a:round/>
              <a:headEnd type="none" w="sm" len="sm"/>
              <a:tailEnd type="triangle" w="sm" len="sm"/>
            </a:ln>
          </p:spPr>
        </p:sp>
        <p:sp>
          <p:nvSpPr>
            <p:cNvPr id="43032" name="Text Box 25"/>
            <p:cNvSpPr txBox="1"/>
            <p:nvPr/>
          </p:nvSpPr>
          <p:spPr>
            <a:xfrm>
              <a:off x="192" y="1584"/>
              <a:ext cx="692" cy="51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FF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苏伊士</a:t>
              </a:r>
              <a:endParaRPr lang="zh-CN" altLang="en-US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r>
                <a:rPr lang="zh-CN" altLang="en-US" b="1" dirty="0">
                  <a:solidFill>
                    <a:srgbClr val="FFFF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运   河</a:t>
              </a:r>
              <a:endParaRPr lang="zh-CN" altLang="en-US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5386" name="Text Box 26"/>
          <p:cNvSpPr txBox="1"/>
          <p:nvPr/>
        </p:nvSpPr>
        <p:spPr>
          <a:xfrm>
            <a:off x="5715000" y="3609975"/>
            <a:ext cx="441325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dirty="0">
                <a:solidFill>
                  <a:srgbClr val="FFFF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E</a:t>
            </a:r>
            <a:endParaRPr lang="en-US" altLang="zh-CN" sz="2800" dirty="0">
              <a:solidFill>
                <a:srgbClr val="FFFF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5318125" y="2590800"/>
            <a:ext cx="1098550" cy="1260475"/>
            <a:chOff x="3350" y="1609"/>
            <a:chExt cx="692" cy="794"/>
          </a:xfrm>
        </p:grpSpPr>
        <p:sp>
          <p:nvSpPr>
            <p:cNvPr id="43035" name="Line 28"/>
            <p:cNvSpPr/>
            <p:nvPr/>
          </p:nvSpPr>
          <p:spPr>
            <a:xfrm>
              <a:off x="3696" y="2115"/>
              <a:ext cx="0" cy="288"/>
            </a:xfrm>
            <a:prstGeom prst="line">
              <a:avLst/>
            </a:prstGeom>
            <a:ln w="38100" cap="sq" cmpd="sng">
              <a:solidFill>
                <a:schemeClr val="bg1"/>
              </a:solidFill>
              <a:prstDash val="solid"/>
              <a:round/>
              <a:headEnd type="none" w="sm" len="sm"/>
              <a:tailEnd type="triangle" w="sm" len="sm"/>
            </a:ln>
          </p:spPr>
        </p:sp>
        <p:sp>
          <p:nvSpPr>
            <p:cNvPr id="43036" name="Text Box 29"/>
            <p:cNvSpPr txBox="1"/>
            <p:nvPr/>
          </p:nvSpPr>
          <p:spPr>
            <a:xfrm>
              <a:off x="3350" y="1609"/>
              <a:ext cx="692" cy="51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霍尔木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兹海峡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5390" name="Text Box 30"/>
          <p:cNvSpPr txBox="1"/>
          <p:nvPr/>
        </p:nvSpPr>
        <p:spPr>
          <a:xfrm>
            <a:off x="1143000" y="514350"/>
            <a:ext cx="455613" cy="579438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dirty="0">
                <a:solidFill>
                  <a:srgbClr val="FFFF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F</a:t>
            </a:r>
            <a:endParaRPr lang="en-US" altLang="zh-CN" sz="3200" dirty="0">
              <a:solidFill>
                <a:srgbClr val="FFFF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1216025" y="554038"/>
            <a:ext cx="1470025" cy="822325"/>
            <a:chOff x="720" y="349"/>
            <a:chExt cx="926" cy="518"/>
          </a:xfrm>
        </p:grpSpPr>
        <p:sp>
          <p:nvSpPr>
            <p:cNvPr id="43039" name="Line 33"/>
            <p:cNvSpPr/>
            <p:nvPr/>
          </p:nvSpPr>
          <p:spPr>
            <a:xfrm flipH="1">
              <a:off x="720" y="530"/>
              <a:ext cx="288" cy="0"/>
            </a:xfrm>
            <a:prstGeom prst="line">
              <a:avLst/>
            </a:prstGeom>
            <a:ln w="38100" cap="sq" cmpd="sng">
              <a:solidFill>
                <a:srgbClr val="FFFF00"/>
              </a:solidFill>
              <a:prstDash val="solid"/>
              <a:round/>
              <a:headEnd type="none" w="sm" len="sm"/>
              <a:tailEnd type="triangle" w="sm" len="sm"/>
            </a:ln>
          </p:spPr>
        </p:sp>
        <p:sp>
          <p:nvSpPr>
            <p:cNvPr id="43040" name="Text Box 34"/>
            <p:cNvSpPr txBox="1"/>
            <p:nvPr/>
          </p:nvSpPr>
          <p:spPr>
            <a:xfrm>
              <a:off x="954" y="349"/>
              <a:ext cx="692" cy="51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土耳其</a:t>
              </a:r>
              <a:endParaRPr lang="zh-CN" altLang="en-US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b="1" dirty="0">
                  <a:solidFill>
                    <a:srgbClr val="FF3300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海   峡</a:t>
              </a:r>
              <a:endParaRPr lang="zh-CN" altLang="en-US" b="1" dirty="0">
                <a:solidFill>
                  <a:srgbClr val="FF3300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  <p:bldP spid="15381" grpId="0"/>
      <p:bldP spid="15382" grpId="0"/>
      <p:bldP spid="15386" grpId="0"/>
      <p:bldP spid="153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4034" name="Text Box 2"/>
          <p:cNvSpPr txBox="1"/>
          <p:nvPr/>
        </p:nvSpPr>
        <p:spPr>
          <a:xfrm>
            <a:off x="17463" y="44450"/>
            <a:ext cx="9088437" cy="6361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endParaRPr lang="en-US" altLang="zh-CN" sz="2800" b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、西亚的石油主要集中在以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为中心的地区，它的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唯一出口是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海峡，被称为“西方的生命线”。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、西亚最缺乏的资源是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，最丰富的资源是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、西亚最大的国家及其首都是（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、伊拉克    巴格达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、伊朗    德黑兰      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、沙特阿拉伯   利雅得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、土耳其    安卡拉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、阿拉伯人普遍信奉（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、佛教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、基督教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、犹太教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、伊斯兰教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、被基督教、犹太教、伊斯兰教奉为圣城的是（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、麦加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、德黑兰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、耶路撒冷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、巴格达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、波斯湾石油到西欧的最近航线必须经过（   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、苏伊士运河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、基尔运河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、巴拿马运河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、大运河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、波斯湾石油到日本一般须经过（  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、轻津海峡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、马六甲海峡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、白令海峡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、直布罗陀海峡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、节水农业最出名的国家是（   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、伊拉克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、约旦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、伊朗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、以色列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3946525" y="422275"/>
            <a:ext cx="10985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波斯湾</a:t>
            </a:r>
            <a:endParaRPr lang="zh-CN" altLang="en-US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2406650" y="803275"/>
            <a:ext cx="14033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霍尔木兹</a:t>
            </a:r>
            <a:endParaRPr lang="zh-CN" altLang="en-US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3336925" y="1184275"/>
            <a:ext cx="7937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淡水</a:t>
            </a:r>
            <a:endParaRPr lang="zh-CN" altLang="en-US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6613525" y="1108075"/>
            <a:ext cx="7937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石油</a:t>
            </a:r>
            <a:endParaRPr lang="zh-CN" altLang="en-US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4708525" y="1565275"/>
            <a:ext cx="40481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endParaRPr lang="en-US" altLang="zh-CN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3489325" y="2708275"/>
            <a:ext cx="4238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endParaRPr lang="en-US" altLang="zh-CN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93" name="Text Box 9"/>
          <p:cNvSpPr txBox="1"/>
          <p:nvPr/>
        </p:nvSpPr>
        <p:spPr>
          <a:xfrm>
            <a:off x="6842125" y="3394075"/>
            <a:ext cx="40481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endParaRPr lang="en-US" altLang="zh-CN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94" name="Text Box 10"/>
          <p:cNvSpPr txBox="1"/>
          <p:nvPr/>
        </p:nvSpPr>
        <p:spPr>
          <a:xfrm>
            <a:off x="6400800" y="4114800"/>
            <a:ext cx="38735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endParaRPr lang="en-US" altLang="zh-CN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5013325" y="4841875"/>
            <a:ext cx="4064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endParaRPr lang="en-US" altLang="zh-CN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4403725" y="5527675"/>
            <a:ext cx="423863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endParaRPr lang="en-US" altLang="zh-CN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Text Box 2"/>
          <p:cNvSpPr txBox="1"/>
          <p:nvPr/>
        </p:nvSpPr>
        <p:spPr>
          <a:xfrm>
            <a:off x="1295400" y="0"/>
            <a:ext cx="5780088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、写出下图中字母代表的地理事物名称。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45059" name="Group 3"/>
          <p:cNvGrpSpPr/>
          <p:nvPr/>
        </p:nvGrpSpPr>
        <p:grpSpPr>
          <a:xfrm>
            <a:off x="1371600" y="457200"/>
            <a:ext cx="7383463" cy="6264275"/>
            <a:chOff x="864" y="288"/>
            <a:chExt cx="4651" cy="3946"/>
          </a:xfrm>
        </p:grpSpPr>
        <p:pic>
          <p:nvPicPr>
            <p:cNvPr id="45060" name="Picture 4" descr="西亚空白"/>
            <p:cNvPicPr>
              <a:picLocks noChangeAspect="1"/>
            </p:cNvPicPr>
            <p:nvPr/>
          </p:nvPicPr>
          <p:blipFill>
            <a:blip r:embed="rId1"/>
            <a:srcRect l="12047" t="23322" r="10558" b="22606"/>
            <a:stretch>
              <a:fillRect/>
            </a:stretch>
          </p:blipFill>
          <p:spPr>
            <a:xfrm>
              <a:off x="960" y="288"/>
              <a:ext cx="3600" cy="1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5061" name="Group 5"/>
            <p:cNvGrpSpPr/>
            <p:nvPr/>
          </p:nvGrpSpPr>
          <p:grpSpPr>
            <a:xfrm>
              <a:off x="1152" y="336"/>
              <a:ext cx="3299" cy="1632"/>
              <a:chOff x="1152" y="336"/>
              <a:chExt cx="3299" cy="1632"/>
            </a:xfrm>
          </p:grpSpPr>
          <p:sp>
            <p:nvSpPr>
              <p:cNvPr id="45062" name="Text Box 6"/>
              <p:cNvSpPr txBox="1"/>
              <p:nvPr/>
            </p:nvSpPr>
            <p:spPr>
              <a:xfrm>
                <a:off x="2016" y="1488"/>
                <a:ext cx="265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A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3" name="Text Box 7"/>
              <p:cNvSpPr txBox="1"/>
              <p:nvPr/>
            </p:nvSpPr>
            <p:spPr>
              <a:xfrm>
                <a:off x="4128" y="384"/>
                <a:ext cx="262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B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4" name="Text Box 8"/>
              <p:cNvSpPr txBox="1"/>
              <p:nvPr/>
            </p:nvSpPr>
            <p:spPr>
              <a:xfrm>
                <a:off x="2544" y="336"/>
                <a:ext cx="255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C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5" name="Text Box 9"/>
              <p:cNvSpPr txBox="1"/>
              <p:nvPr/>
            </p:nvSpPr>
            <p:spPr>
              <a:xfrm>
                <a:off x="4176" y="1680"/>
                <a:ext cx="275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D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6" name="Text Box 10"/>
              <p:cNvSpPr txBox="1"/>
              <p:nvPr/>
            </p:nvSpPr>
            <p:spPr>
              <a:xfrm>
                <a:off x="1152" y="672"/>
                <a:ext cx="24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E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7" name="Text Box 11"/>
              <p:cNvSpPr txBox="1"/>
              <p:nvPr/>
            </p:nvSpPr>
            <p:spPr>
              <a:xfrm>
                <a:off x="2400" y="768"/>
                <a:ext cx="241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F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8" name="Text Box 12"/>
              <p:cNvSpPr txBox="1"/>
              <p:nvPr/>
            </p:nvSpPr>
            <p:spPr>
              <a:xfrm>
                <a:off x="3264" y="1440"/>
                <a:ext cx="272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G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9" name="Text Box 13"/>
              <p:cNvSpPr txBox="1"/>
              <p:nvPr/>
            </p:nvSpPr>
            <p:spPr>
              <a:xfrm>
                <a:off x="2976" y="1008"/>
                <a:ext cx="277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H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0" name="Text Box 14"/>
              <p:cNvSpPr txBox="1"/>
              <p:nvPr/>
            </p:nvSpPr>
            <p:spPr>
              <a:xfrm>
                <a:off x="1680" y="672"/>
                <a:ext cx="221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I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1" name="Text Box 15"/>
              <p:cNvSpPr txBox="1"/>
              <p:nvPr/>
            </p:nvSpPr>
            <p:spPr>
              <a:xfrm>
                <a:off x="3648" y="1056"/>
                <a:ext cx="223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J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2" name="Text Box 16"/>
              <p:cNvSpPr txBox="1"/>
              <p:nvPr/>
            </p:nvSpPr>
            <p:spPr>
              <a:xfrm>
                <a:off x="3504" y="480"/>
                <a:ext cx="264" cy="2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b="1" dirty="0">
                    <a:solidFill>
                      <a:srgbClr val="FF3300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K</a:t>
                </a:r>
                <a:endParaRPr lang="en-US" altLang="zh-CN" b="1" dirty="0">
                  <a:solidFill>
                    <a:srgbClr val="FF3300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73" name="Text Box 17"/>
            <p:cNvSpPr txBox="1"/>
            <p:nvPr/>
          </p:nvSpPr>
          <p:spPr>
            <a:xfrm>
              <a:off x="864" y="2083"/>
              <a:ext cx="4651" cy="215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（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）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A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洲，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B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洲，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C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洲。</a:t>
              </a:r>
              <a:endPara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（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）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D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洋，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E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洋。</a:t>
              </a:r>
              <a:endPara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（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3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）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F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海，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G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海。</a:t>
              </a:r>
              <a:endPara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（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4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）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H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运河。</a:t>
              </a:r>
              <a:endPara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（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5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）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I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  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海峡。</a:t>
              </a:r>
              <a:endPara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（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6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）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J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是石油宝库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湾。</a:t>
              </a:r>
              <a:endPara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（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7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）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K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是最大湖泊叫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。</a:t>
              </a:r>
              <a:r>
                <a:rPr lang="en-US" altLang="zh-CN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L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是</a:t>
              </a:r>
              <a:r>
                <a:rPr lang="zh-CN" altLang="en-US" b="1" u="sng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       </a:t>
              </a:r>
              <a:r>
                <a:rPr lang="zh-CN" altLang="en-US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海峡。</a:t>
              </a:r>
              <a:endPara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7426" name="Text Box 18"/>
          <p:cNvSpPr txBox="1"/>
          <p:nvPr/>
        </p:nvSpPr>
        <p:spPr>
          <a:xfrm>
            <a:off x="2879725" y="3321050"/>
            <a:ext cx="542925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27" name="Text Box 19"/>
          <p:cNvSpPr txBox="1"/>
          <p:nvPr/>
        </p:nvSpPr>
        <p:spPr>
          <a:xfrm>
            <a:off x="4708525" y="3321050"/>
            <a:ext cx="542925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28" name="Text Box 20"/>
          <p:cNvSpPr txBox="1"/>
          <p:nvPr/>
        </p:nvSpPr>
        <p:spPr>
          <a:xfrm>
            <a:off x="6765925" y="3321050"/>
            <a:ext cx="542925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欧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29" name="Text Box 21"/>
          <p:cNvSpPr txBox="1"/>
          <p:nvPr/>
        </p:nvSpPr>
        <p:spPr>
          <a:xfrm>
            <a:off x="2819400" y="3810000"/>
            <a:ext cx="90170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印度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30" name="Text Box 22"/>
          <p:cNvSpPr txBox="1"/>
          <p:nvPr/>
        </p:nvSpPr>
        <p:spPr>
          <a:xfrm>
            <a:off x="5003483" y="3854768"/>
            <a:ext cx="895350" cy="519112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大西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31" name="Text Box 23"/>
          <p:cNvSpPr txBox="1"/>
          <p:nvPr/>
        </p:nvSpPr>
        <p:spPr>
          <a:xfrm>
            <a:off x="2879725" y="4311650"/>
            <a:ext cx="90170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地中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32" name="Text Box 24"/>
          <p:cNvSpPr txBox="1"/>
          <p:nvPr/>
        </p:nvSpPr>
        <p:spPr>
          <a:xfrm>
            <a:off x="5092700" y="4329430"/>
            <a:ext cx="53975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红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33" name="Text Box 25"/>
          <p:cNvSpPr txBox="1"/>
          <p:nvPr/>
        </p:nvSpPr>
        <p:spPr>
          <a:xfrm>
            <a:off x="3048000" y="4748213"/>
            <a:ext cx="1260475" cy="519112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苏伊士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34" name="Text Box 26"/>
          <p:cNvSpPr txBox="1"/>
          <p:nvPr/>
        </p:nvSpPr>
        <p:spPr>
          <a:xfrm>
            <a:off x="2895600" y="5205413"/>
            <a:ext cx="1619250" cy="519112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直布罗陀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35" name="Text Box 27"/>
          <p:cNvSpPr txBox="1"/>
          <p:nvPr/>
        </p:nvSpPr>
        <p:spPr>
          <a:xfrm>
            <a:off x="4251325" y="5683250"/>
            <a:ext cx="90170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波斯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7436" name="Text Box 28"/>
          <p:cNvSpPr txBox="1"/>
          <p:nvPr/>
        </p:nvSpPr>
        <p:spPr>
          <a:xfrm>
            <a:off x="4343400" y="6167755"/>
            <a:ext cx="901700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里海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5085" name="Text Box 30"/>
          <p:cNvSpPr txBox="1"/>
          <p:nvPr/>
        </p:nvSpPr>
        <p:spPr>
          <a:xfrm>
            <a:off x="6172200" y="1676400"/>
            <a:ext cx="422275" cy="519113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</a:t>
            </a:r>
            <a:endParaRPr lang="en-US" altLang="zh-CN" sz="2800" b="1" dirty="0">
              <a:solidFill>
                <a:srgbClr val="FF33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7439" name="Text Box 31"/>
          <p:cNvSpPr txBox="1"/>
          <p:nvPr/>
        </p:nvSpPr>
        <p:spPr>
          <a:xfrm>
            <a:off x="6162675" y="6166168"/>
            <a:ext cx="1606550" cy="519112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霍尔木兹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17427" grpId="0"/>
      <p:bldP spid="17428" grpId="0"/>
      <p:bldP spid="17429" grpId="0"/>
      <p:bldP spid="17430" grpId="0"/>
      <p:bldP spid="17431" grpId="0"/>
      <p:bldP spid="17432" grpId="0"/>
      <p:bldP spid="17433" grpId="0"/>
      <p:bldP spid="17434" grpId="0"/>
      <p:bldP spid="17435" grpId="0"/>
      <p:bldP spid="17436" grpId="0"/>
      <p:bldP spid="174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6082" name="Text Box 2"/>
          <p:cNvSpPr txBox="1"/>
          <p:nvPr/>
        </p:nvSpPr>
        <p:spPr>
          <a:xfrm>
            <a:off x="467360" y="836930"/>
            <a:ext cx="7823200" cy="4362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、西欧地形以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为主，有很多特色小国。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、钟表王国是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欧洲的牧场和食品库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是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、花卉王国是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、海洋渔业最发达的是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、铁矿丰富和水电充足的是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、西欧的工业大国主要有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、所以，欧洲目前的经济发展水平仍居各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大洲</a:t>
            </a:r>
            <a:r>
              <a:rPr lang="zh-CN" altLang="en-US" sz="2800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位。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3134360" y="81311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平原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226435" y="122586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瑞士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5639435" y="177292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丹麦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3059430" y="213264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荷兰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4521835" y="252126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挪威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5423535" y="2996883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瑞典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397635" y="3426143"/>
            <a:ext cx="6124575" cy="931862"/>
            <a:chOff x="864" y="2010"/>
            <a:chExt cx="3858" cy="587"/>
          </a:xfrm>
        </p:grpSpPr>
        <p:sp>
          <p:nvSpPr>
            <p:cNvPr id="46090" name="Text Box 10"/>
            <p:cNvSpPr txBox="1"/>
            <p:nvPr/>
          </p:nvSpPr>
          <p:spPr>
            <a:xfrm>
              <a:off x="2918" y="2010"/>
              <a:ext cx="18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德国              法国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46091" name="Text Box 11"/>
            <p:cNvSpPr txBox="1"/>
            <p:nvPr/>
          </p:nvSpPr>
          <p:spPr>
            <a:xfrm>
              <a:off x="864" y="2270"/>
              <a:ext cx="214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英国                意大利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8444" name="Text Box 12"/>
          <p:cNvSpPr txBox="1"/>
          <p:nvPr/>
        </p:nvSpPr>
        <p:spPr>
          <a:xfrm>
            <a:off x="2073910" y="4654868"/>
            <a:ext cx="5429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首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  <p:bldP spid="18440" grpId="0"/>
      <p:bldP spid="184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7106" name="Text Box 3"/>
          <p:cNvSpPr txBox="1"/>
          <p:nvPr/>
        </p:nvSpPr>
        <p:spPr>
          <a:xfrm>
            <a:off x="51435" y="376873"/>
            <a:ext cx="9317038" cy="62261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、北极地区是指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以北的区域。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、南极地区是指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及其附近海域，大部分在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以南。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、北极点和南极点的纬度数都是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度。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、纬度相差</a:t>
            </a: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en-US" altLang="zh-CN" b="1" baseline="300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，距离约为</a:t>
            </a: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111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千米。我校纬度约北纬</a:t>
            </a: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23</a:t>
            </a:r>
            <a:r>
              <a:rPr lang="en-US" altLang="zh-CN" b="1" baseline="300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，则我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们到北极点的距离约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千米。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级台风的风速为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米</a:t>
            </a: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秒。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、南极和北极在昼夜更替上，都会出现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特殊现象。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、地球上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%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的淡水以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形式储存在两极地区。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、如果把南极冰盖全部融化，那么，全球洋面将上升约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米。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、南极地区的代表动物是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、北极地区的代表动物是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、北极地区的土著居民主要是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、中国在南极地区先后建立了两个科学考察站，它们分别是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2473960" y="34194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北极圈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473960" y="775335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南极洲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7045960" y="789623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南极圈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4791710" y="1246823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90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562985" y="214693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7437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3489960" y="255016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33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651500" y="2946718"/>
            <a:ext cx="2101850" cy="533400"/>
            <a:chOff x="3416" y="2016"/>
            <a:chExt cx="1324" cy="336"/>
          </a:xfrm>
        </p:grpSpPr>
        <p:sp>
          <p:nvSpPr>
            <p:cNvPr id="47114" name="Text Box 11"/>
            <p:cNvSpPr txBox="1"/>
            <p:nvPr/>
          </p:nvSpPr>
          <p:spPr>
            <a:xfrm>
              <a:off x="3416" y="2016"/>
              <a:ext cx="5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极昼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47115" name="Text Box 12"/>
            <p:cNvSpPr txBox="1"/>
            <p:nvPr/>
          </p:nvSpPr>
          <p:spPr>
            <a:xfrm>
              <a:off x="4176" y="2025"/>
              <a:ext cx="5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极夜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9469" name="Text Box 13"/>
          <p:cNvSpPr txBox="1"/>
          <p:nvPr/>
        </p:nvSpPr>
        <p:spPr>
          <a:xfrm>
            <a:off x="1584960" y="344233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68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70" name="Text Box 14"/>
          <p:cNvSpPr txBox="1"/>
          <p:nvPr/>
        </p:nvSpPr>
        <p:spPr>
          <a:xfrm>
            <a:off x="3966210" y="3442335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冰雪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71" name="Text Box 15"/>
          <p:cNvSpPr txBox="1"/>
          <p:nvPr/>
        </p:nvSpPr>
        <p:spPr>
          <a:xfrm>
            <a:off x="7680960" y="384556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60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72" name="Text Box 16"/>
          <p:cNvSpPr txBox="1"/>
          <p:nvPr/>
        </p:nvSpPr>
        <p:spPr>
          <a:xfrm>
            <a:off x="3724910" y="4294823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企鹅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73" name="Text Box 17"/>
          <p:cNvSpPr txBox="1"/>
          <p:nvPr/>
        </p:nvSpPr>
        <p:spPr>
          <a:xfrm>
            <a:off x="3953510" y="4737735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北极熊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4521835" y="5194935"/>
            <a:ext cx="3155950" cy="533400"/>
            <a:chOff x="2736" y="3408"/>
            <a:chExt cx="1988" cy="336"/>
          </a:xfrm>
        </p:grpSpPr>
        <p:sp>
          <p:nvSpPr>
            <p:cNvPr id="47122" name="Text Box 19"/>
            <p:cNvSpPr txBox="1"/>
            <p:nvPr/>
          </p:nvSpPr>
          <p:spPr>
            <a:xfrm>
              <a:off x="2736" y="3408"/>
              <a:ext cx="10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因纽特人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47123" name="Text Box 20"/>
            <p:cNvSpPr txBox="1"/>
            <p:nvPr/>
          </p:nvSpPr>
          <p:spPr>
            <a:xfrm>
              <a:off x="3936" y="3417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拉普人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827723" y="6123623"/>
            <a:ext cx="2774950" cy="519112"/>
            <a:chOff x="406" y="3936"/>
            <a:chExt cx="1748" cy="327"/>
          </a:xfrm>
        </p:grpSpPr>
        <p:sp>
          <p:nvSpPr>
            <p:cNvPr id="47125" name="Text Box 22"/>
            <p:cNvSpPr txBox="1"/>
            <p:nvPr/>
          </p:nvSpPr>
          <p:spPr>
            <a:xfrm>
              <a:off x="406" y="3936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长城站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47126" name="Text Box 23"/>
            <p:cNvSpPr txBox="1"/>
            <p:nvPr/>
          </p:nvSpPr>
          <p:spPr>
            <a:xfrm>
              <a:off x="1366" y="3936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中山站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9" grpId="0"/>
      <p:bldP spid="19470" grpId="0"/>
      <p:bldP spid="19471" grpId="0"/>
      <p:bldP spid="19472" grpId="0"/>
      <p:bldP spid="194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52400"/>
            <a:ext cx="6553200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Oval 3"/>
          <p:cNvSpPr/>
          <p:nvPr/>
        </p:nvSpPr>
        <p:spPr>
          <a:xfrm>
            <a:off x="3429000" y="2132013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2" name="Oval 4"/>
          <p:cNvSpPr/>
          <p:nvPr/>
        </p:nvSpPr>
        <p:spPr>
          <a:xfrm>
            <a:off x="3429000" y="21336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Oval 5"/>
          <p:cNvSpPr/>
          <p:nvPr/>
        </p:nvSpPr>
        <p:spPr>
          <a:xfrm>
            <a:off x="3429000" y="21336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4" name="Oval 6"/>
          <p:cNvSpPr/>
          <p:nvPr/>
        </p:nvSpPr>
        <p:spPr>
          <a:xfrm>
            <a:off x="3429000" y="21336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5" name="Oval 7"/>
          <p:cNvSpPr/>
          <p:nvPr/>
        </p:nvSpPr>
        <p:spPr>
          <a:xfrm>
            <a:off x="3429000" y="21336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6" name="Oval 8"/>
          <p:cNvSpPr/>
          <p:nvPr/>
        </p:nvSpPr>
        <p:spPr>
          <a:xfrm>
            <a:off x="3429000" y="21336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7" name="Oval 9"/>
          <p:cNvSpPr/>
          <p:nvPr/>
        </p:nvSpPr>
        <p:spPr>
          <a:xfrm>
            <a:off x="3429000" y="21336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5470525" y="1200150"/>
            <a:ext cx="460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Text Box 11"/>
          <p:cNvSpPr txBox="1"/>
          <p:nvPr/>
        </p:nvSpPr>
        <p:spPr>
          <a:xfrm>
            <a:off x="5105400" y="1392238"/>
            <a:ext cx="10842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北美洲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540" name="Text Box 12"/>
          <p:cNvSpPr txBox="1"/>
          <p:nvPr/>
        </p:nvSpPr>
        <p:spPr>
          <a:xfrm>
            <a:off x="4479925" y="4933950"/>
            <a:ext cx="4556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41" name="Text Box 13"/>
          <p:cNvSpPr txBox="1"/>
          <p:nvPr/>
        </p:nvSpPr>
        <p:spPr>
          <a:xfrm>
            <a:off x="3717925" y="5299075"/>
            <a:ext cx="17732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亚          洲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542" name="Text Box 14"/>
          <p:cNvSpPr txBox="1"/>
          <p:nvPr/>
        </p:nvSpPr>
        <p:spPr>
          <a:xfrm>
            <a:off x="2438400" y="325755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43" name="Text Box 15"/>
          <p:cNvSpPr txBox="1"/>
          <p:nvPr/>
        </p:nvSpPr>
        <p:spPr>
          <a:xfrm>
            <a:off x="2422525" y="2784475"/>
            <a:ext cx="488950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欧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洲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544" name="Text Box 16"/>
          <p:cNvSpPr txBox="1"/>
          <p:nvPr/>
        </p:nvSpPr>
        <p:spPr>
          <a:xfrm>
            <a:off x="7146925" y="3333750"/>
            <a:ext cx="4794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45" name="Text Box 17"/>
          <p:cNvSpPr txBox="1"/>
          <p:nvPr/>
        </p:nvSpPr>
        <p:spPr>
          <a:xfrm>
            <a:off x="6918325" y="1870075"/>
            <a:ext cx="488950" cy="26479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太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平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洋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546" name="Text Box 18"/>
          <p:cNvSpPr txBox="1"/>
          <p:nvPr/>
        </p:nvSpPr>
        <p:spPr>
          <a:xfrm>
            <a:off x="2895600" y="1295400"/>
            <a:ext cx="4159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47" name="Text Box 19"/>
          <p:cNvSpPr txBox="1"/>
          <p:nvPr/>
        </p:nvSpPr>
        <p:spPr>
          <a:xfrm rot="1974530">
            <a:off x="2971800" y="630238"/>
            <a:ext cx="488950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大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西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洋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548" name="Text Box 20"/>
          <p:cNvSpPr txBox="1"/>
          <p:nvPr/>
        </p:nvSpPr>
        <p:spPr>
          <a:xfrm>
            <a:off x="4648200" y="3200400"/>
            <a:ext cx="4730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G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49" name="Text Box 21"/>
          <p:cNvSpPr txBox="1"/>
          <p:nvPr/>
        </p:nvSpPr>
        <p:spPr>
          <a:xfrm>
            <a:off x="4098925" y="330200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北冰洋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22550" name="Text Box 22"/>
          <p:cNvSpPr txBox="1"/>
          <p:nvPr/>
        </p:nvSpPr>
        <p:spPr>
          <a:xfrm>
            <a:off x="4022725" y="2503488"/>
            <a:ext cx="3667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33CC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H</a:t>
            </a:r>
            <a:endParaRPr lang="en-US" altLang="zh-CN" b="1" dirty="0">
              <a:solidFill>
                <a:srgbClr val="FF33CC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22551" name="Text Box 23"/>
          <p:cNvSpPr txBox="1"/>
          <p:nvPr/>
        </p:nvSpPr>
        <p:spPr>
          <a:xfrm rot="-2012737">
            <a:off x="3886200" y="2362200"/>
            <a:ext cx="6826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格陵</a:t>
            </a:r>
            <a:endParaRPr lang="zh-CN" altLang="en-US" sz="2000" b="1" dirty="0">
              <a:solidFill>
                <a:srgbClr val="FF33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sz="2000" b="1" dirty="0">
                <a:solidFill>
                  <a:srgbClr val="FF33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兰岛</a:t>
            </a:r>
            <a:endParaRPr lang="zh-CN" altLang="en-US" sz="2000" b="1" dirty="0">
              <a:solidFill>
                <a:srgbClr val="FF33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  <p:bldP spid="22549" grpId="0"/>
      <p:bldP spid="22550" grpId="0"/>
      <p:bldP spid="225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52400"/>
            <a:ext cx="66294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Oval 3"/>
          <p:cNvSpPr/>
          <p:nvPr/>
        </p:nvSpPr>
        <p:spPr>
          <a:xfrm>
            <a:off x="3200400" y="2208213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Oval 4"/>
          <p:cNvSpPr/>
          <p:nvPr/>
        </p:nvSpPr>
        <p:spPr>
          <a:xfrm>
            <a:off x="3200400" y="22098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Oval 5"/>
          <p:cNvSpPr/>
          <p:nvPr/>
        </p:nvSpPr>
        <p:spPr>
          <a:xfrm>
            <a:off x="3200400" y="22098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8" name="Oval 6"/>
          <p:cNvSpPr/>
          <p:nvPr/>
        </p:nvSpPr>
        <p:spPr>
          <a:xfrm>
            <a:off x="3200400" y="22098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9" name="Oval 7"/>
          <p:cNvSpPr/>
          <p:nvPr/>
        </p:nvSpPr>
        <p:spPr>
          <a:xfrm>
            <a:off x="3200400" y="22098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0" name="Oval 8"/>
          <p:cNvSpPr/>
          <p:nvPr/>
        </p:nvSpPr>
        <p:spPr>
          <a:xfrm>
            <a:off x="3200400" y="22098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1" name="Oval 9"/>
          <p:cNvSpPr/>
          <p:nvPr/>
        </p:nvSpPr>
        <p:spPr>
          <a:xfrm>
            <a:off x="3200400" y="2209800"/>
            <a:ext cx="2590800" cy="25908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4800600" y="304800"/>
            <a:ext cx="460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Text Box 11"/>
          <p:cNvSpPr txBox="1"/>
          <p:nvPr/>
        </p:nvSpPr>
        <p:spPr>
          <a:xfrm>
            <a:off x="4692650" y="24923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非洲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64" name="Text Box 12"/>
          <p:cNvSpPr txBox="1"/>
          <p:nvPr/>
        </p:nvSpPr>
        <p:spPr>
          <a:xfrm>
            <a:off x="1447800" y="2362200"/>
            <a:ext cx="4556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65" name="Text Box 13"/>
          <p:cNvSpPr txBox="1"/>
          <p:nvPr/>
        </p:nvSpPr>
        <p:spPr>
          <a:xfrm>
            <a:off x="1508125" y="1957388"/>
            <a:ext cx="488950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南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美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洲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66" name="Text Box 14"/>
          <p:cNvSpPr txBox="1"/>
          <p:nvPr/>
        </p:nvSpPr>
        <p:spPr>
          <a:xfrm>
            <a:off x="6705600" y="487680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67" name="Text Box 15"/>
          <p:cNvSpPr txBox="1"/>
          <p:nvPr/>
        </p:nvSpPr>
        <p:spPr>
          <a:xfrm rot="1863453">
            <a:off x="6781800" y="4343400"/>
            <a:ext cx="488950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大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洋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洲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68" name="Text Box 16"/>
          <p:cNvSpPr txBox="1"/>
          <p:nvPr/>
        </p:nvSpPr>
        <p:spPr>
          <a:xfrm>
            <a:off x="3124200" y="1066800"/>
            <a:ext cx="4794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69" name="Text Box 17"/>
          <p:cNvSpPr txBox="1"/>
          <p:nvPr/>
        </p:nvSpPr>
        <p:spPr>
          <a:xfrm rot="-1480870">
            <a:off x="2209800" y="762000"/>
            <a:ext cx="19843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    西     洋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570" name="Text Box 18"/>
          <p:cNvSpPr txBox="1"/>
          <p:nvPr/>
        </p:nvSpPr>
        <p:spPr>
          <a:xfrm>
            <a:off x="6324600" y="2362200"/>
            <a:ext cx="4270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E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71" name="Text Box 19"/>
          <p:cNvSpPr txBox="1"/>
          <p:nvPr/>
        </p:nvSpPr>
        <p:spPr>
          <a:xfrm rot="-997705">
            <a:off x="6629400" y="1524000"/>
            <a:ext cx="488950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印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度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洋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72" name="Text Box 20"/>
          <p:cNvSpPr txBox="1"/>
          <p:nvPr/>
        </p:nvSpPr>
        <p:spPr>
          <a:xfrm>
            <a:off x="2590800" y="4648200"/>
            <a:ext cx="479425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73" name="Text Box 21"/>
          <p:cNvSpPr txBox="1"/>
          <p:nvPr/>
        </p:nvSpPr>
        <p:spPr>
          <a:xfrm rot="-2609165">
            <a:off x="2667000" y="4572000"/>
            <a:ext cx="488950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太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平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洋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74" name="Text Box 22"/>
          <p:cNvSpPr txBox="1"/>
          <p:nvPr/>
        </p:nvSpPr>
        <p:spPr>
          <a:xfrm>
            <a:off x="4572000" y="3048000"/>
            <a:ext cx="473075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33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G</a:t>
            </a:r>
            <a:endParaRPr lang="en-US" altLang="zh-CN" sz="2800" b="1" dirty="0">
              <a:solidFill>
                <a:srgbClr val="FF33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75" name="Text Box 23"/>
          <p:cNvSpPr txBox="1"/>
          <p:nvPr/>
        </p:nvSpPr>
        <p:spPr>
          <a:xfrm>
            <a:off x="3962400" y="3124200"/>
            <a:ext cx="14081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南极洲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  <p:bldP spid="23573" grpId="0"/>
      <p:bldP spid="23574" grpId="0"/>
      <p:bldP spid="235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01" name="Group 2"/>
          <p:cNvGrpSpPr/>
          <p:nvPr/>
        </p:nvGrpSpPr>
        <p:grpSpPr>
          <a:xfrm>
            <a:off x="1143000" y="239713"/>
            <a:ext cx="7096125" cy="6146800"/>
            <a:chOff x="960" y="151"/>
            <a:chExt cx="4470" cy="3872"/>
          </a:xfrm>
        </p:grpSpPr>
        <p:pic>
          <p:nvPicPr>
            <p:cNvPr id="51202" name="Picture 3" descr="http://61.142.127.153:8081/resource/Images/world/njz/njz0052.JPG"/>
            <p:cNvPicPr>
              <a:picLocks noChangeAspect="1"/>
            </p:cNvPicPr>
            <p:nvPr/>
          </p:nvPicPr>
          <p:blipFill>
            <a:blip r:embed="rId1" r:link="rId2"/>
            <a:stretch>
              <a:fillRect/>
            </a:stretch>
          </p:blipFill>
          <p:spPr>
            <a:xfrm>
              <a:off x="960" y="151"/>
              <a:ext cx="4080" cy="3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3" name="Text Box 4"/>
            <p:cNvSpPr txBox="1"/>
            <p:nvPr/>
          </p:nvSpPr>
          <p:spPr>
            <a:xfrm>
              <a:off x="5088" y="1119"/>
              <a:ext cx="342" cy="24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中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国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南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极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科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学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考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察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站</a:t>
              </a:r>
              <a:endPara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1204" name="Text Box 5"/>
          <p:cNvSpPr txBox="1"/>
          <p:nvPr/>
        </p:nvSpPr>
        <p:spPr>
          <a:xfrm>
            <a:off x="1905000" y="4127500"/>
            <a:ext cx="1919288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solidFill>
                  <a:schemeClr val="accent2"/>
                </a:solidFill>
                <a:latin typeface="方正美黑简体" pitchFamily="2" charset="-122"/>
                <a:ea typeface="方正美黑简体" pitchFamily="2" charset="-122"/>
              </a:rPr>
              <a:t>太</a:t>
            </a:r>
            <a:endParaRPr lang="zh-CN" altLang="en-US" dirty="0">
              <a:solidFill>
                <a:schemeClr val="accent2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方正美黑简体" pitchFamily="2" charset="-122"/>
                <a:ea typeface="方正美黑简体" pitchFamily="2" charset="-122"/>
              </a:rPr>
              <a:t>    </a:t>
            </a:r>
            <a:endParaRPr lang="zh-CN" altLang="en-US" dirty="0">
              <a:solidFill>
                <a:schemeClr val="accent2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方正美黑简体" pitchFamily="2" charset="-122"/>
                <a:ea typeface="方正美黑简体" pitchFamily="2" charset="-122"/>
              </a:rPr>
              <a:t>        平</a:t>
            </a:r>
            <a:endParaRPr lang="zh-CN" altLang="en-US" dirty="0">
              <a:solidFill>
                <a:schemeClr val="accent2"/>
              </a:solidFill>
              <a:latin typeface="方正美黑简体" pitchFamily="2" charset="-122"/>
              <a:ea typeface="方正美黑简体" pitchFamily="2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方正美黑简体" pitchFamily="2" charset="-122"/>
              <a:ea typeface="方正美黑简体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方正美黑简体" pitchFamily="2" charset="-122"/>
                <a:ea typeface="方正美黑简体" pitchFamily="2" charset="-122"/>
              </a:rPr>
              <a:t>                 洋</a:t>
            </a:r>
            <a:endParaRPr lang="zh-CN" altLang="en-US" dirty="0">
              <a:solidFill>
                <a:schemeClr val="accent2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51205" name="Text Box 6"/>
          <p:cNvSpPr txBox="1"/>
          <p:nvPr/>
        </p:nvSpPr>
        <p:spPr>
          <a:xfrm>
            <a:off x="3184525" y="685800"/>
            <a:ext cx="25288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solidFill>
                  <a:schemeClr val="accent2"/>
                </a:solidFill>
                <a:latin typeface="方正美黑简体" pitchFamily="2" charset="-122"/>
                <a:ea typeface="方正美黑简体" pitchFamily="2" charset="-122"/>
              </a:rPr>
              <a:t>大         西        洋</a:t>
            </a:r>
            <a:endParaRPr lang="zh-CN" altLang="en-US" dirty="0">
              <a:solidFill>
                <a:schemeClr val="accent2"/>
              </a:solidFill>
              <a:latin typeface="方正美黑简体" pitchFamily="2" charset="-122"/>
              <a:ea typeface="方正美黑简体" pitchFamily="2" charset="-122"/>
            </a:endParaRPr>
          </a:p>
        </p:txBody>
      </p:sp>
      <p:sp>
        <p:nvSpPr>
          <p:cNvPr id="51206" name="Text Box 7"/>
          <p:cNvSpPr txBox="1"/>
          <p:nvPr/>
        </p:nvSpPr>
        <p:spPr>
          <a:xfrm>
            <a:off x="6750050" y="2146300"/>
            <a:ext cx="488950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方正美黑简体" pitchFamily="2" charset="-122"/>
              </a:rPr>
              <a:t>印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方正美黑简体" pitchFamily="2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方正美黑简体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方正美黑简体" pitchFamily="2" charset="-122"/>
              </a:rPr>
              <a:t>度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方正美黑简体" pitchFamily="2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方正美黑简体" pitchFamily="2" charset="-122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方正美黑简体" pitchFamily="2" charset="-122"/>
              </a:rPr>
              <a:t>洋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方正美黑简体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5" name="Picture 2" descr="日本空白"/>
          <p:cNvPicPr>
            <a:picLocks noChangeAspect="1"/>
          </p:cNvPicPr>
          <p:nvPr/>
        </p:nvPicPr>
        <p:blipFill>
          <a:blip r:embed="rId1"/>
          <a:srcRect l="6300" t="9428" r="9796" b="9428"/>
          <a:stretch>
            <a:fillRect/>
          </a:stretch>
        </p:blipFill>
        <p:spPr>
          <a:xfrm>
            <a:off x="1330325" y="0"/>
            <a:ext cx="63309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3"/>
          <p:cNvSpPr txBox="1"/>
          <p:nvPr/>
        </p:nvSpPr>
        <p:spPr>
          <a:xfrm>
            <a:off x="6400800" y="4724400"/>
            <a:ext cx="368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A</a:t>
            </a:r>
            <a:endParaRPr lang="en-US" altLang="zh-CN" b="1" dirty="0">
              <a:solidFill>
                <a:srgbClr val="FF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3581400" y="2514600"/>
            <a:ext cx="368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B</a:t>
            </a:r>
            <a:endParaRPr lang="en-US" altLang="zh-CN" b="1" dirty="0">
              <a:solidFill>
                <a:srgbClr val="FF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5867400" y="1219200"/>
            <a:ext cx="368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C</a:t>
            </a:r>
            <a:endParaRPr lang="en-US" altLang="zh-CN" b="1" dirty="0">
              <a:solidFill>
                <a:srgbClr val="FF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4724400" y="3886200"/>
            <a:ext cx="368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D</a:t>
            </a:r>
            <a:endParaRPr lang="en-US" altLang="zh-CN" b="1" dirty="0">
              <a:solidFill>
                <a:srgbClr val="FF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3365500" y="4800600"/>
            <a:ext cx="368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E</a:t>
            </a:r>
            <a:endParaRPr lang="en-US" altLang="zh-CN" b="1" dirty="0">
              <a:solidFill>
                <a:srgbClr val="FF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25608" name="Text Box 8"/>
          <p:cNvSpPr txBox="1"/>
          <p:nvPr/>
        </p:nvSpPr>
        <p:spPr>
          <a:xfrm>
            <a:off x="2755900" y="5105400"/>
            <a:ext cx="368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F</a:t>
            </a:r>
            <a:endParaRPr lang="en-US" altLang="zh-CN" b="1" dirty="0">
              <a:solidFill>
                <a:srgbClr val="FF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52232" name="Text Box 9"/>
          <p:cNvSpPr txBox="1"/>
          <p:nvPr/>
        </p:nvSpPr>
        <p:spPr>
          <a:xfrm>
            <a:off x="1660525" y="477838"/>
            <a:ext cx="8001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中国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3" name="Text Box 10"/>
          <p:cNvSpPr txBox="1"/>
          <p:nvPr/>
        </p:nvSpPr>
        <p:spPr>
          <a:xfrm rot="2228287">
            <a:off x="3886200" y="304800"/>
            <a:ext cx="492125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俄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罗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斯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4" name="Text Box 11"/>
          <p:cNvSpPr txBox="1"/>
          <p:nvPr/>
        </p:nvSpPr>
        <p:spPr>
          <a:xfrm>
            <a:off x="1447800" y="2286000"/>
            <a:ext cx="8001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朝鲜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35" name="Text Box 12"/>
          <p:cNvSpPr txBox="1"/>
          <p:nvPr/>
        </p:nvSpPr>
        <p:spPr>
          <a:xfrm>
            <a:off x="1828800" y="3429000"/>
            <a:ext cx="49212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韩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国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886200" y="4724400"/>
            <a:ext cx="368300" cy="990600"/>
            <a:chOff x="2448" y="2976"/>
            <a:chExt cx="232" cy="624"/>
          </a:xfrm>
        </p:grpSpPr>
        <p:sp>
          <p:nvSpPr>
            <p:cNvPr id="52237" name="Line 14"/>
            <p:cNvSpPr/>
            <p:nvPr/>
          </p:nvSpPr>
          <p:spPr>
            <a:xfrm flipV="1">
              <a:off x="2544" y="2976"/>
              <a:ext cx="0" cy="43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52238" name="Text Box 15"/>
            <p:cNvSpPr txBox="1"/>
            <p:nvPr/>
          </p:nvSpPr>
          <p:spPr>
            <a:xfrm>
              <a:off x="2448" y="3312"/>
              <a:ext cx="2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en-US" altLang="zh-CN" b="1" dirty="0">
                  <a:solidFill>
                    <a:srgbClr val="FF0000"/>
                  </a:solidFill>
                  <a:latin typeface="Lucida Console" panose="020B0609040504020204" pitchFamily="49" charset="0"/>
                  <a:ea typeface="宋体" panose="02010600030101010101" pitchFamily="2" charset="-122"/>
                </a:rPr>
                <a:t>G</a:t>
              </a:r>
              <a:endPara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16" name="Text Box 16"/>
          <p:cNvSpPr txBox="1"/>
          <p:nvPr/>
        </p:nvSpPr>
        <p:spPr>
          <a:xfrm>
            <a:off x="2362200" y="4419600"/>
            <a:ext cx="368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b="1" dirty="0">
                <a:solidFill>
                  <a:srgbClr val="FF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H</a:t>
            </a:r>
            <a:endParaRPr lang="en-US" altLang="zh-CN" b="1" dirty="0">
              <a:solidFill>
                <a:srgbClr val="FF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25617" name="Text Box 17"/>
          <p:cNvSpPr txBox="1"/>
          <p:nvPr/>
        </p:nvSpPr>
        <p:spPr>
          <a:xfrm rot="2021310">
            <a:off x="6008688" y="3749675"/>
            <a:ext cx="484187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太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平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洋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5618" name="Text Box 18"/>
          <p:cNvSpPr txBox="1"/>
          <p:nvPr/>
        </p:nvSpPr>
        <p:spPr>
          <a:xfrm rot="1575515">
            <a:off x="3962400" y="2286000"/>
            <a:ext cx="484188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日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本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海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5619" name="Text Box 19"/>
          <p:cNvSpPr txBox="1"/>
          <p:nvPr/>
        </p:nvSpPr>
        <p:spPr>
          <a:xfrm>
            <a:off x="5562600" y="1295400"/>
            <a:ext cx="10937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北海道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5620" name="Text Box 20"/>
          <p:cNvSpPr txBox="1"/>
          <p:nvPr/>
        </p:nvSpPr>
        <p:spPr>
          <a:xfrm rot="-2285359">
            <a:off x="4267200" y="3733800"/>
            <a:ext cx="13985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本        州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5621" name="Text Box 21"/>
          <p:cNvSpPr txBox="1"/>
          <p:nvPr/>
        </p:nvSpPr>
        <p:spPr>
          <a:xfrm>
            <a:off x="3200400" y="4724400"/>
            <a:ext cx="7889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四国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5622" name="Text Box 22"/>
          <p:cNvSpPr txBox="1"/>
          <p:nvPr/>
        </p:nvSpPr>
        <p:spPr>
          <a:xfrm>
            <a:off x="2667000" y="4876800"/>
            <a:ext cx="4889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九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州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5625" name="Text Box 25"/>
          <p:cNvSpPr txBox="1"/>
          <p:nvPr/>
        </p:nvSpPr>
        <p:spPr>
          <a:xfrm rot="-2030140">
            <a:off x="1828800" y="43434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朝鲜海峡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3657600" y="4664075"/>
            <a:ext cx="793750" cy="1431925"/>
            <a:chOff x="2640" y="3264"/>
            <a:chExt cx="500" cy="902"/>
          </a:xfrm>
        </p:grpSpPr>
        <p:sp>
          <p:nvSpPr>
            <p:cNvPr id="52248" name="Text Box 27"/>
            <p:cNvSpPr txBox="1"/>
            <p:nvPr/>
          </p:nvSpPr>
          <p:spPr>
            <a:xfrm>
              <a:off x="2640" y="3648"/>
              <a:ext cx="50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fontAlgn="ctr"/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濑户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 fontAlgn="ctr"/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内海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52249" name="Line 28"/>
            <p:cNvSpPr/>
            <p:nvPr/>
          </p:nvSpPr>
          <p:spPr>
            <a:xfrm flipV="1">
              <a:off x="2880" y="3264"/>
              <a:ext cx="0" cy="43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52250" name="Text Box 29"/>
          <p:cNvSpPr txBox="1"/>
          <p:nvPr/>
        </p:nvSpPr>
        <p:spPr>
          <a:xfrm>
            <a:off x="0" y="990600"/>
            <a:ext cx="14033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日本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66-71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  <p:bldP spid="25608" grpId="0"/>
      <p:bldP spid="25616" grpId="0"/>
      <p:bldP spid="25617" grpId="0"/>
      <p:bldP spid="25618" grpId="0"/>
      <p:bldP spid="25619" grpId="0"/>
      <p:bldP spid="25620" grpId="0"/>
      <p:bldP spid="25621" grpId="0"/>
      <p:bldP spid="25622" grpId="0"/>
      <p:bldP spid="256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273" name="Group 2"/>
          <p:cNvGrpSpPr/>
          <p:nvPr/>
        </p:nvGrpSpPr>
        <p:grpSpPr>
          <a:xfrm>
            <a:off x="0" y="0"/>
            <a:ext cx="9144000" cy="5562600"/>
            <a:chOff x="0" y="480"/>
            <a:chExt cx="5760" cy="3504"/>
          </a:xfrm>
        </p:grpSpPr>
        <p:pic>
          <p:nvPicPr>
            <p:cNvPr id="54274" name="Picture 3" descr="工业分布"/>
            <p:cNvPicPr>
              <a:picLocks noChangeAspect="1"/>
            </p:cNvPicPr>
            <p:nvPr/>
          </p:nvPicPr>
          <p:blipFill>
            <a:blip r:embed="rId1"/>
            <a:srcRect l="8488" t="14816" r="8488" b="17329"/>
            <a:stretch>
              <a:fillRect/>
            </a:stretch>
          </p:blipFill>
          <p:spPr>
            <a:xfrm>
              <a:off x="0" y="480"/>
              <a:ext cx="5760" cy="3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75" name="Rectangle 4"/>
            <p:cNvSpPr/>
            <p:nvPr/>
          </p:nvSpPr>
          <p:spPr>
            <a:xfrm>
              <a:off x="4656" y="3360"/>
              <a:ext cx="288" cy="192"/>
            </a:xfrm>
            <a:prstGeom prst="rect">
              <a:avLst/>
            </a:prstGeom>
            <a:solidFill>
              <a:srgbClr val="E4A2AD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276" name="Text Box 5"/>
            <p:cNvSpPr txBox="1"/>
            <p:nvPr/>
          </p:nvSpPr>
          <p:spPr>
            <a:xfrm>
              <a:off x="4944" y="3312"/>
              <a:ext cx="6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工业区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277" name="Group 6"/>
          <p:cNvGrpSpPr/>
          <p:nvPr/>
        </p:nvGrpSpPr>
        <p:grpSpPr>
          <a:xfrm>
            <a:off x="1981200" y="2743200"/>
            <a:ext cx="2317750" cy="609600"/>
            <a:chOff x="1248" y="1728"/>
            <a:chExt cx="1460" cy="384"/>
          </a:xfrm>
        </p:grpSpPr>
        <p:sp>
          <p:nvSpPr>
            <p:cNvPr id="54278" name="Text Box 7"/>
            <p:cNvSpPr txBox="1"/>
            <p:nvPr/>
          </p:nvSpPr>
          <p:spPr>
            <a:xfrm>
              <a:off x="1248" y="1824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濑</a:t>
              </a:r>
              <a:endPara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279" name="Text Box 8"/>
            <p:cNvSpPr txBox="1"/>
            <p:nvPr/>
          </p:nvSpPr>
          <p:spPr>
            <a:xfrm>
              <a:off x="1584" y="172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户</a:t>
              </a:r>
              <a:endPara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280" name="Text Box 9"/>
            <p:cNvSpPr txBox="1"/>
            <p:nvPr/>
          </p:nvSpPr>
          <p:spPr>
            <a:xfrm>
              <a:off x="1920" y="172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内</a:t>
              </a:r>
              <a:endPara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281" name="Text Box 10"/>
            <p:cNvSpPr txBox="1"/>
            <p:nvPr/>
          </p:nvSpPr>
          <p:spPr>
            <a:xfrm>
              <a:off x="2400" y="172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海</a:t>
              </a:r>
              <a:endPara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282" name="Group 11"/>
          <p:cNvGrpSpPr/>
          <p:nvPr/>
        </p:nvGrpSpPr>
        <p:grpSpPr>
          <a:xfrm>
            <a:off x="5334000" y="3733800"/>
            <a:ext cx="2317750" cy="685800"/>
            <a:chOff x="3360" y="2352"/>
            <a:chExt cx="1460" cy="432"/>
          </a:xfrm>
        </p:grpSpPr>
        <p:sp>
          <p:nvSpPr>
            <p:cNvPr id="54283" name="Text Box 12"/>
            <p:cNvSpPr txBox="1"/>
            <p:nvPr/>
          </p:nvSpPr>
          <p:spPr>
            <a:xfrm>
              <a:off x="4512" y="2352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太</a:t>
              </a:r>
              <a:endPara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284" name="Text Box 13"/>
            <p:cNvSpPr txBox="1"/>
            <p:nvPr/>
          </p:nvSpPr>
          <p:spPr>
            <a:xfrm>
              <a:off x="3916" y="2448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平</a:t>
              </a:r>
              <a:endPara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4285" name="Text Box 14"/>
            <p:cNvSpPr txBox="1"/>
            <p:nvPr/>
          </p:nvSpPr>
          <p:spPr>
            <a:xfrm>
              <a:off x="3360" y="2496"/>
              <a:ext cx="3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洋</a:t>
              </a:r>
              <a:endPara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4286" name="Text Box 15"/>
          <p:cNvSpPr txBox="1"/>
          <p:nvPr/>
        </p:nvSpPr>
        <p:spPr>
          <a:xfrm>
            <a:off x="517525" y="5486400"/>
            <a:ext cx="8791575" cy="1114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日本工业主要分布在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沿岸和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沿岸。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所以日本工业具有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分布的特点。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3419475" y="5445125"/>
            <a:ext cx="4527550" cy="579438"/>
            <a:chOff x="1958" y="3475"/>
            <a:chExt cx="2852" cy="365"/>
          </a:xfrm>
        </p:grpSpPr>
        <p:sp>
          <p:nvSpPr>
            <p:cNvPr id="54288" name="Text Box 17"/>
            <p:cNvSpPr txBox="1"/>
            <p:nvPr/>
          </p:nvSpPr>
          <p:spPr>
            <a:xfrm>
              <a:off x="1958" y="3475"/>
              <a:ext cx="114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濑户内海</a:t>
              </a:r>
              <a:endPara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54289" name="Text Box 18"/>
            <p:cNvSpPr txBox="1"/>
            <p:nvPr/>
          </p:nvSpPr>
          <p:spPr>
            <a:xfrm>
              <a:off x="3926" y="3475"/>
              <a:ext cx="8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太平洋</a:t>
              </a:r>
              <a:endPara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27667" name="Text Box 19"/>
          <p:cNvSpPr txBox="1"/>
          <p:nvPr/>
        </p:nvSpPr>
        <p:spPr>
          <a:xfrm>
            <a:off x="3429000" y="5973763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临海洋</a:t>
            </a:r>
            <a:endParaRPr lang="zh-CN" altLang="en-US" sz="3200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4291" name="Text Box 20"/>
          <p:cNvSpPr txBox="1"/>
          <p:nvPr/>
        </p:nvSpPr>
        <p:spPr>
          <a:xfrm>
            <a:off x="3048000" y="685800"/>
            <a:ext cx="1555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日   本   海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亚洲地形图"/>
          <p:cNvPicPr>
            <a:picLocks noChangeAspect="1"/>
          </p:cNvPicPr>
          <p:nvPr/>
        </p:nvPicPr>
        <p:blipFill>
          <a:blip r:embed="rId1">
            <a:lum bright="-6000" contrast="6000"/>
          </a:blip>
          <a:stretch>
            <a:fillRect/>
          </a:stretch>
        </p:blipFill>
        <p:spPr>
          <a:xfrm>
            <a:off x="0" y="0"/>
            <a:ext cx="5867400" cy="390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Text Box 3"/>
          <p:cNvSpPr txBox="1"/>
          <p:nvPr/>
        </p:nvSpPr>
        <p:spPr>
          <a:xfrm>
            <a:off x="539750" y="3860800"/>
            <a:ext cx="292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亚洲地形的三大特征</a:t>
            </a:r>
            <a:endParaRPr lang="zh-CN" altLang="en-US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539115" y="4220528"/>
            <a:ext cx="33845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、地形以山地、高原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为主，平均海拔高。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539750" y="5013325"/>
            <a:ext cx="24701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、地面起伏大，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高低悬殊。</a:t>
            </a:r>
            <a:endParaRPr lang="zh-CN" altLang="en-US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539750" y="5876925"/>
            <a:ext cx="24701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、地势中部高，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四周低。</a:t>
            </a:r>
            <a:endParaRPr lang="zh-CN" altLang="en-US" b="1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4" name="Text Box 8"/>
          <p:cNvSpPr txBox="1"/>
          <p:nvPr/>
        </p:nvSpPr>
        <p:spPr>
          <a:xfrm>
            <a:off x="5940425" y="333375"/>
            <a:ext cx="292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欧洲地形的三大特征</a:t>
            </a:r>
            <a:endParaRPr lang="zh-CN" altLang="en-US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081" name="Text Box 9"/>
          <p:cNvSpPr txBox="1"/>
          <p:nvPr/>
        </p:nvSpPr>
        <p:spPr>
          <a:xfrm>
            <a:off x="5940425" y="1052513"/>
            <a:ext cx="3024188" cy="13096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、欧洲地形以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为主，山地主要分布在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部和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部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7956550" y="96043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6300788" y="1773238"/>
            <a:ext cx="5921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4" name="Text Box 12"/>
          <p:cNvSpPr txBox="1"/>
          <p:nvPr/>
        </p:nvSpPr>
        <p:spPr>
          <a:xfrm>
            <a:off x="7380288" y="1773238"/>
            <a:ext cx="5921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5" name="Text Box 13"/>
          <p:cNvSpPr txBox="1"/>
          <p:nvPr/>
        </p:nvSpPr>
        <p:spPr>
          <a:xfrm>
            <a:off x="5940425" y="2708275"/>
            <a:ext cx="2952750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、欧洲是世界海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拔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的一洲，地势起伏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6" name="Text Box 14"/>
          <p:cNvSpPr txBox="1"/>
          <p:nvPr/>
        </p:nvSpPr>
        <p:spPr>
          <a:xfrm>
            <a:off x="6227763" y="2976563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最低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7" name="Text Box 15"/>
          <p:cNvSpPr txBox="1"/>
          <p:nvPr/>
        </p:nvSpPr>
        <p:spPr>
          <a:xfrm>
            <a:off x="6892608" y="3375343"/>
            <a:ext cx="59213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8" name="Text Box 16"/>
          <p:cNvSpPr txBox="1"/>
          <p:nvPr/>
        </p:nvSpPr>
        <p:spPr>
          <a:xfrm>
            <a:off x="4894263" y="4076700"/>
            <a:ext cx="4249737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、欧洲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地形广布。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9" name="Text Box 17"/>
          <p:cNvSpPr txBox="1"/>
          <p:nvPr/>
        </p:nvSpPr>
        <p:spPr>
          <a:xfrm>
            <a:off x="6126480" y="401637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冰川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6321" name="Group 2"/>
          <p:cNvGrpSpPr/>
          <p:nvPr/>
        </p:nvGrpSpPr>
        <p:grpSpPr>
          <a:xfrm>
            <a:off x="609600" y="0"/>
            <a:ext cx="7924800" cy="6858000"/>
            <a:chOff x="384" y="0"/>
            <a:chExt cx="4992" cy="4320"/>
          </a:xfrm>
        </p:grpSpPr>
        <p:pic>
          <p:nvPicPr>
            <p:cNvPr id="56322" name="Picture 3" descr="日本填图"/>
            <p:cNvPicPr>
              <a:picLocks noChangeAspect="1"/>
            </p:cNvPicPr>
            <p:nvPr/>
          </p:nvPicPr>
          <p:blipFill>
            <a:blip r:embed="rId1">
              <a:lum contrast="17999"/>
            </a:blip>
            <a:srcRect l="31186" t="14275" r="18651"/>
            <a:stretch>
              <a:fillRect/>
            </a:stretch>
          </p:blipFill>
          <p:spPr>
            <a:xfrm>
              <a:off x="384" y="0"/>
              <a:ext cx="4992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23" name="Text Box 4"/>
            <p:cNvSpPr txBox="1"/>
            <p:nvPr/>
          </p:nvSpPr>
          <p:spPr>
            <a:xfrm>
              <a:off x="4464" y="2976"/>
              <a:ext cx="308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太</a:t>
              </a:r>
              <a:endPara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平</a:t>
              </a:r>
              <a:endPara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洋</a:t>
              </a:r>
              <a:endPara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01" name="Text Box 5"/>
          <p:cNvSpPr txBox="1"/>
          <p:nvPr/>
        </p:nvSpPr>
        <p:spPr>
          <a:xfrm>
            <a:off x="4464050" y="481488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濑户</a:t>
            </a:r>
            <a:endParaRPr lang="zh-CN" altLang="en-US" sz="2800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7010400" y="32766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东京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7239000" y="27432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本州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04" name="Text Box 8"/>
          <p:cNvSpPr txBox="1"/>
          <p:nvPr/>
        </p:nvSpPr>
        <p:spPr>
          <a:xfrm>
            <a:off x="6553200" y="17526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日本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05" name="Text Box 9"/>
          <p:cNvSpPr txBox="1"/>
          <p:nvPr/>
        </p:nvSpPr>
        <p:spPr>
          <a:xfrm>
            <a:off x="3657600" y="24384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日本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06" name="Text Box 10"/>
          <p:cNvSpPr txBox="1"/>
          <p:nvPr/>
        </p:nvSpPr>
        <p:spPr>
          <a:xfrm>
            <a:off x="822325" y="39624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朝鲜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07" name="Text Box 11"/>
          <p:cNvSpPr txBox="1"/>
          <p:nvPr/>
        </p:nvSpPr>
        <p:spPr>
          <a:xfrm>
            <a:off x="685800" y="333692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朝鲜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08" name="Text Box 12"/>
          <p:cNvSpPr txBox="1"/>
          <p:nvPr/>
        </p:nvSpPr>
        <p:spPr>
          <a:xfrm>
            <a:off x="1752600" y="60960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鸭绿</a:t>
            </a:r>
            <a:endParaRPr lang="zh-CN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56332" name="Line 13"/>
          <p:cNvSpPr/>
          <p:nvPr/>
        </p:nvSpPr>
        <p:spPr>
          <a:xfrm rot="-573453" flipH="1">
            <a:off x="7315200" y="0"/>
            <a:ext cx="990600" cy="9144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6333" name="Text Box 14"/>
          <p:cNvSpPr txBox="1"/>
          <p:nvPr/>
        </p:nvSpPr>
        <p:spPr>
          <a:xfrm rot="2392117">
            <a:off x="7739063" y="76200"/>
            <a:ext cx="414337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千</a:t>
            </a:r>
            <a:endParaRPr lang="zh-CN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岛</a:t>
            </a:r>
            <a:endParaRPr lang="zh-CN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寒</a:t>
            </a:r>
            <a:endParaRPr lang="zh-CN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流</a:t>
            </a:r>
            <a:endParaRPr lang="zh-CN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4" name="Line 15"/>
          <p:cNvSpPr/>
          <p:nvPr/>
        </p:nvSpPr>
        <p:spPr>
          <a:xfrm>
            <a:off x="6705600" y="1524000"/>
            <a:ext cx="381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35" name="Text Box 16"/>
          <p:cNvSpPr txBox="1"/>
          <p:nvPr/>
        </p:nvSpPr>
        <p:spPr>
          <a:xfrm>
            <a:off x="7086600" y="1219200"/>
            <a:ext cx="1431925" cy="43497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渔场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13" name="Text Box 17"/>
          <p:cNvSpPr txBox="1"/>
          <p:nvPr/>
        </p:nvSpPr>
        <p:spPr>
          <a:xfrm>
            <a:off x="7058025" y="1233488"/>
            <a:ext cx="866775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北海道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/>
      <p:bldP spid="29705" grpId="0"/>
      <p:bldP spid="29706" grpId="0"/>
      <p:bldP spid="29707" grpId="0"/>
      <p:bldP spid="29708" grpId="0"/>
      <p:bldP spid="297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8370" name="Text Box 2"/>
          <p:cNvSpPr txBox="1"/>
          <p:nvPr/>
        </p:nvSpPr>
        <p:spPr>
          <a:xfrm>
            <a:off x="381000" y="205740"/>
            <a:ext cx="8540750" cy="6518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、日本位于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海和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洋之间。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、日本领土主要由四大岛组成，它们自北向南排列是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；其中面积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最大的是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、日本的地形以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为主。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、日本多火山地震是因为它处在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火山地震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带的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板块和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板块的交界处。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资源贫乏，绝大部分依靠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、日本利用其便利的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、发达的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、高素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质的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、高效率的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，把来自世界各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地的原材料加工成高品质的工业产品，销往世界。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、日本的工业集中在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沿岸和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沿岸，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具有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分布的特点。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、日本最大的城市是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、日本北部寒、暖流交汇处形成了世界著名的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渔场。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、日本的国内生产总值居世界第</a:t>
            </a:r>
            <a:r>
              <a:rPr lang="zh-CN" altLang="en-US" b="1" u="sng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</a:t>
            </a:r>
            <a:r>
              <a:rPr lang="zh-CN" altLang="en-US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位。</a:t>
            </a:r>
            <a:endParaRPr lang="zh-CN" altLang="en-US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2133600" y="139065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日本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3829050" y="13906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太平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49" name="Text Box 5"/>
          <p:cNvSpPr txBox="1"/>
          <p:nvPr/>
        </p:nvSpPr>
        <p:spPr>
          <a:xfrm>
            <a:off x="914400" y="991553"/>
            <a:ext cx="12604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北海道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2438400" y="991553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本州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51" name="Text Box 7"/>
          <p:cNvSpPr txBox="1"/>
          <p:nvPr/>
        </p:nvSpPr>
        <p:spPr>
          <a:xfrm>
            <a:off x="3733800" y="977265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四国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52" name="Text Box 8"/>
          <p:cNvSpPr txBox="1"/>
          <p:nvPr/>
        </p:nvSpPr>
        <p:spPr>
          <a:xfrm>
            <a:off x="5029200" y="977265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九州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53" name="Text Box 9"/>
          <p:cNvSpPr txBox="1"/>
          <p:nvPr/>
        </p:nvSpPr>
        <p:spPr>
          <a:xfrm>
            <a:off x="2286000" y="1358265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本州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54" name="Text Box 10"/>
          <p:cNvSpPr txBox="1"/>
          <p:nvPr/>
        </p:nvSpPr>
        <p:spPr>
          <a:xfrm>
            <a:off x="3048000" y="1739265"/>
            <a:ext cx="1619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山地丘陵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55" name="Text Box 11"/>
          <p:cNvSpPr txBox="1"/>
          <p:nvPr/>
        </p:nvSpPr>
        <p:spPr>
          <a:xfrm>
            <a:off x="5010150" y="2196465"/>
            <a:ext cx="1619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环太平洋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763078" y="2573655"/>
            <a:ext cx="3181350" cy="541338"/>
            <a:chOff x="1056" y="1488"/>
            <a:chExt cx="2004" cy="341"/>
          </a:xfrm>
        </p:grpSpPr>
        <p:sp>
          <p:nvSpPr>
            <p:cNvPr id="58381" name="Text Box 13"/>
            <p:cNvSpPr txBox="1"/>
            <p:nvPr/>
          </p:nvSpPr>
          <p:spPr>
            <a:xfrm>
              <a:off x="1056" y="1488"/>
              <a:ext cx="5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亚欧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58382" name="Text Box 14"/>
            <p:cNvSpPr txBox="1"/>
            <p:nvPr/>
          </p:nvSpPr>
          <p:spPr>
            <a:xfrm>
              <a:off x="2160" y="1502"/>
              <a:ext cx="90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太平洋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1759" name="Text Box 15"/>
          <p:cNvSpPr txBox="1"/>
          <p:nvPr/>
        </p:nvSpPr>
        <p:spPr>
          <a:xfrm>
            <a:off x="1676400" y="2958465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矿产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60" name="Text Box 16"/>
          <p:cNvSpPr txBox="1"/>
          <p:nvPr/>
        </p:nvSpPr>
        <p:spPr>
          <a:xfrm>
            <a:off x="6011863" y="299656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进口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61" name="Text Box 17"/>
          <p:cNvSpPr txBox="1"/>
          <p:nvPr/>
        </p:nvSpPr>
        <p:spPr>
          <a:xfrm>
            <a:off x="3429000" y="3429953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海运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62" name="Text Box 18"/>
          <p:cNvSpPr txBox="1"/>
          <p:nvPr/>
        </p:nvSpPr>
        <p:spPr>
          <a:xfrm>
            <a:off x="5733733" y="344043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科技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63" name="Text Box 19"/>
          <p:cNvSpPr txBox="1"/>
          <p:nvPr/>
        </p:nvSpPr>
        <p:spPr>
          <a:xfrm>
            <a:off x="1908175" y="378872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劳动力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64" name="Text Box 20"/>
          <p:cNvSpPr txBox="1"/>
          <p:nvPr/>
        </p:nvSpPr>
        <p:spPr>
          <a:xfrm>
            <a:off x="4427855" y="378872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管理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419475" y="4608830"/>
            <a:ext cx="3765550" cy="519113"/>
            <a:chOff x="2112" y="2736"/>
            <a:chExt cx="2372" cy="327"/>
          </a:xfrm>
        </p:grpSpPr>
        <p:sp>
          <p:nvSpPr>
            <p:cNvPr id="58390" name="Text Box 22"/>
            <p:cNvSpPr txBox="1"/>
            <p:nvPr/>
          </p:nvSpPr>
          <p:spPr>
            <a:xfrm>
              <a:off x="2112" y="2736"/>
              <a:ext cx="10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濑户内海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58391" name="Text Box 23"/>
            <p:cNvSpPr txBox="1"/>
            <p:nvPr/>
          </p:nvSpPr>
          <p:spPr>
            <a:xfrm>
              <a:off x="3696" y="2736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太平洋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1768" name="Text Box 24"/>
          <p:cNvSpPr txBox="1"/>
          <p:nvPr/>
        </p:nvSpPr>
        <p:spPr>
          <a:xfrm>
            <a:off x="1501458" y="501269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临海洋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69" name="Text Box 25"/>
          <p:cNvSpPr txBox="1"/>
          <p:nvPr/>
        </p:nvSpPr>
        <p:spPr>
          <a:xfrm>
            <a:off x="3429000" y="5396865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东京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70" name="Text Box 26"/>
          <p:cNvSpPr txBox="1"/>
          <p:nvPr/>
        </p:nvSpPr>
        <p:spPr>
          <a:xfrm>
            <a:off x="6705600" y="5777865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北海道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71" name="Text Box 27"/>
          <p:cNvSpPr txBox="1"/>
          <p:nvPr/>
        </p:nvSpPr>
        <p:spPr>
          <a:xfrm>
            <a:off x="5248275" y="6158865"/>
            <a:ext cx="5429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二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  <p:bldP spid="31751" grpId="0"/>
      <p:bldP spid="31752" grpId="0"/>
      <p:bldP spid="31753" grpId="0"/>
      <p:bldP spid="31754" grpId="0"/>
      <p:bldP spid="31755" grpId="0"/>
      <p:bldP spid="31759" grpId="0"/>
      <p:bldP spid="31760" grpId="0"/>
      <p:bldP spid="31761" grpId="0"/>
      <p:bldP spid="31762" grpId="0"/>
      <p:bldP spid="31763" grpId="0"/>
      <p:bldP spid="31764" grpId="0"/>
      <p:bldP spid="31768" grpId="0"/>
      <p:bldP spid="31769" grpId="0"/>
      <p:bldP spid="31770" grpId="0"/>
      <p:bldP spid="317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Text Box 1026"/>
          <p:cNvSpPr txBox="1"/>
          <p:nvPr/>
        </p:nvSpPr>
        <p:spPr>
          <a:xfrm>
            <a:off x="6477000" y="76200"/>
            <a:ext cx="2819400" cy="4181475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洲，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洲，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海，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海，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E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半岛，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F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河，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G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运河，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en-US" altLang="zh-CN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（城市）。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9394" name="Group 1027"/>
          <p:cNvGrpSpPr/>
          <p:nvPr/>
        </p:nvGrpSpPr>
        <p:grpSpPr>
          <a:xfrm>
            <a:off x="0" y="-33337"/>
            <a:ext cx="6477000" cy="6891337"/>
            <a:chOff x="0" y="-21"/>
            <a:chExt cx="4080" cy="4341"/>
          </a:xfrm>
        </p:grpSpPr>
        <p:pic>
          <p:nvPicPr>
            <p:cNvPr id="59395" name="Picture 1028" descr="http://61.142.127.153:8081/resource/Images/world/fz/fz0103.JPG"/>
            <p:cNvPicPr>
              <a:picLocks noChangeAspect="1"/>
            </p:cNvPicPr>
            <p:nvPr/>
          </p:nvPicPr>
          <p:blipFill>
            <a:blip r:embed="rId1" r:link="rId2"/>
            <a:stretch>
              <a:fillRect/>
            </a:stretch>
          </p:blipFill>
          <p:spPr>
            <a:xfrm>
              <a:off x="0" y="-21"/>
              <a:ext cx="4080" cy="434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9396" name="Group 1029"/>
            <p:cNvGrpSpPr/>
            <p:nvPr/>
          </p:nvGrpSpPr>
          <p:grpSpPr>
            <a:xfrm>
              <a:off x="2239" y="602"/>
              <a:ext cx="798" cy="3718"/>
              <a:chOff x="2239" y="602"/>
              <a:chExt cx="798" cy="3718"/>
            </a:xfrm>
          </p:grpSpPr>
          <p:sp>
            <p:nvSpPr>
              <p:cNvPr id="59397" name="Freeform 1030"/>
              <p:cNvSpPr/>
              <p:nvPr/>
            </p:nvSpPr>
            <p:spPr>
              <a:xfrm>
                <a:off x="2239" y="628"/>
                <a:ext cx="798" cy="3692"/>
              </a:xfrm>
              <a:custGeom>
                <a:avLst/>
                <a:gdLst/>
                <a:ahLst/>
                <a:cxnLst>
                  <a:cxn ang="0">
                    <a:pos x="209" y="3692"/>
                  </a:cxn>
                  <a:cxn ang="0">
                    <a:pos x="353" y="3365"/>
                  </a:cxn>
                  <a:cxn ang="0">
                    <a:pos x="445" y="3221"/>
                  </a:cxn>
                  <a:cxn ang="0">
                    <a:pos x="576" y="2998"/>
                  </a:cxn>
                  <a:cxn ang="0">
                    <a:pos x="733" y="2972"/>
                  </a:cxn>
                  <a:cxn ang="0">
                    <a:pos x="772" y="2815"/>
                  </a:cxn>
                  <a:cxn ang="0">
                    <a:pos x="798" y="2736"/>
                  </a:cxn>
                  <a:cxn ang="0">
                    <a:pos x="759" y="2514"/>
                  </a:cxn>
                  <a:cxn ang="0">
                    <a:pos x="720" y="2134"/>
                  </a:cxn>
                  <a:cxn ang="0">
                    <a:pos x="654" y="2056"/>
                  </a:cxn>
                  <a:cxn ang="0">
                    <a:pos x="693" y="1925"/>
                  </a:cxn>
                  <a:cxn ang="0">
                    <a:pos x="680" y="1846"/>
                  </a:cxn>
                  <a:cxn ang="0">
                    <a:pos x="562" y="1781"/>
                  </a:cxn>
                  <a:cxn ang="0">
                    <a:pos x="418" y="1650"/>
                  </a:cxn>
                  <a:cxn ang="0">
                    <a:pos x="274" y="1506"/>
                  </a:cxn>
                  <a:cxn ang="0">
                    <a:pos x="170" y="1362"/>
                  </a:cxn>
                  <a:cxn ang="0">
                    <a:pos x="144" y="1270"/>
                  </a:cxn>
                  <a:cxn ang="0">
                    <a:pos x="144" y="747"/>
                  </a:cxn>
                  <a:cxn ang="0">
                    <a:pos x="196" y="681"/>
                  </a:cxn>
                  <a:cxn ang="0">
                    <a:pos x="235" y="589"/>
                  </a:cxn>
                  <a:cxn ang="0">
                    <a:pos x="170" y="341"/>
                  </a:cxn>
                  <a:cxn ang="0">
                    <a:pos x="91" y="223"/>
                  </a:cxn>
                  <a:cxn ang="0">
                    <a:pos x="65" y="184"/>
                  </a:cxn>
                  <a:cxn ang="0">
                    <a:pos x="0" y="0"/>
                  </a:cxn>
                </a:cxnLst>
                <a:pathLst>
                  <a:path w="798" h="3692">
                    <a:moveTo>
                      <a:pt x="209" y="3692"/>
                    </a:moveTo>
                    <a:cubicBezTo>
                      <a:pt x="229" y="3570"/>
                      <a:pt x="279" y="3463"/>
                      <a:pt x="353" y="3365"/>
                    </a:cubicBezTo>
                    <a:cubicBezTo>
                      <a:pt x="372" y="3308"/>
                      <a:pt x="402" y="3262"/>
                      <a:pt x="445" y="3221"/>
                    </a:cubicBezTo>
                    <a:cubicBezTo>
                      <a:pt x="472" y="3166"/>
                      <a:pt x="510" y="3020"/>
                      <a:pt x="576" y="2998"/>
                    </a:cubicBezTo>
                    <a:cubicBezTo>
                      <a:pt x="626" y="2981"/>
                      <a:pt x="681" y="2981"/>
                      <a:pt x="733" y="2972"/>
                    </a:cubicBezTo>
                    <a:cubicBezTo>
                      <a:pt x="750" y="2920"/>
                      <a:pt x="756" y="2867"/>
                      <a:pt x="772" y="2815"/>
                    </a:cubicBezTo>
                    <a:cubicBezTo>
                      <a:pt x="780" y="2788"/>
                      <a:pt x="798" y="2736"/>
                      <a:pt x="798" y="2736"/>
                    </a:cubicBezTo>
                    <a:cubicBezTo>
                      <a:pt x="786" y="2662"/>
                      <a:pt x="771" y="2588"/>
                      <a:pt x="759" y="2514"/>
                    </a:cubicBezTo>
                    <a:cubicBezTo>
                      <a:pt x="758" y="2496"/>
                      <a:pt x="773" y="2221"/>
                      <a:pt x="720" y="2134"/>
                    </a:cubicBezTo>
                    <a:cubicBezTo>
                      <a:pt x="702" y="2105"/>
                      <a:pt x="674" y="2083"/>
                      <a:pt x="654" y="2056"/>
                    </a:cubicBezTo>
                    <a:cubicBezTo>
                      <a:pt x="634" y="1993"/>
                      <a:pt x="647" y="1971"/>
                      <a:pt x="693" y="1925"/>
                    </a:cubicBezTo>
                    <a:cubicBezTo>
                      <a:pt x="689" y="1899"/>
                      <a:pt x="695" y="1868"/>
                      <a:pt x="680" y="1846"/>
                    </a:cubicBezTo>
                    <a:cubicBezTo>
                      <a:pt x="653" y="1806"/>
                      <a:pt x="604" y="1795"/>
                      <a:pt x="562" y="1781"/>
                    </a:cubicBezTo>
                    <a:cubicBezTo>
                      <a:pt x="515" y="1733"/>
                      <a:pt x="467" y="1693"/>
                      <a:pt x="418" y="1650"/>
                    </a:cubicBezTo>
                    <a:cubicBezTo>
                      <a:pt x="365" y="1603"/>
                      <a:pt x="332" y="1544"/>
                      <a:pt x="274" y="1506"/>
                    </a:cubicBezTo>
                    <a:cubicBezTo>
                      <a:pt x="244" y="1461"/>
                      <a:pt x="187" y="1412"/>
                      <a:pt x="170" y="1362"/>
                    </a:cubicBezTo>
                    <a:cubicBezTo>
                      <a:pt x="151" y="1306"/>
                      <a:pt x="160" y="1336"/>
                      <a:pt x="144" y="1270"/>
                    </a:cubicBezTo>
                    <a:cubicBezTo>
                      <a:pt x="139" y="1139"/>
                      <a:pt x="115" y="897"/>
                      <a:pt x="144" y="747"/>
                    </a:cubicBezTo>
                    <a:cubicBezTo>
                      <a:pt x="149" y="719"/>
                      <a:pt x="183" y="706"/>
                      <a:pt x="196" y="681"/>
                    </a:cubicBezTo>
                    <a:cubicBezTo>
                      <a:pt x="211" y="651"/>
                      <a:pt x="220" y="619"/>
                      <a:pt x="235" y="589"/>
                    </a:cubicBezTo>
                    <a:cubicBezTo>
                      <a:pt x="221" y="405"/>
                      <a:pt x="250" y="444"/>
                      <a:pt x="170" y="341"/>
                    </a:cubicBezTo>
                    <a:cubicBezTo>
                      <a:pt x="167" y="338"/>
                      <a:pt x="106" y="245"/>
                      <a:pt x="91" y="223"/>
                    </a:cubicBezTo>
                    <a:cubicBezTo>
                      <a:pt x="82" y="210"/>
                      <a:pt x="65" y="184"/>
                      <a:pt x="65" y="184"/>
                    </a:cubicBezTo>
                    <a:cubicBezTo>
                      <a:pt x="50" y="137"/>
                      <a:pt x="35" y="35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9398" name="Freeform 1031"/>
              <p:cNvSpPr/>
              <p:nvPr/>
            </p:nvSpPr>
            <p:spPr>
              <a:xfrm>
                <a:off x="2409" y="602"/>
                <a:ext cx="196" cy="406"/>
              </a:xfrm>
              <a:custGeom>
                <a:avLst/>
                <a:gdLst/>
                <a:ahLst/>
                <a:cxnLst>
                  <a:cxn ang="0">
                    <a:pos x="0" y="406"/>
                  </a:cxn>
                  <a:cxn ang="0">
                    <a:pos x="118" y="79"/>
                  </a:cxn>
                  <a:cxn ang="0">
                    <a:pos x="196" y="0"/>
                  </a:cxn>
                </a:cxnLst>
                <a:pathLst>
                  <a:path w="196" h="406">
                    <a:moveTo>
                      <a:pt x="0" y="406"/>
                    </a:moveTo>
                    <a:cubicBezTo>
                      <a:pt x="56" y="294"/>
                      <a:pt x="57" y="185"/>
                      <a:pt x="118" y="79"/>
                    </a:cubicBezTo>
                    <a:cubicBezTo>
                      <a:pt x="138" y="44"/>
                      <a:pt x="146" y="0"/>
                      <a:pt x="196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9399" name="Freeform 1032"/>
            <p:cNvSpPr/>
            <p:nvPr/>
          </p:nvSpPr>
          <p:spPr>
            <a:xfrm>
              <a:off x="2688" y="720"/>
              <a:ext cx="61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131"/>
                </a:cxn>
                <a:cxn ang="0">
                  <a:pos x="65" y="262"/>
                </a:cxn>
              </a:cxnLst>
              <a:pathLst>
                <a:path w="65" h="262">
                  <a:moveTo>
                    <a:pt x="0" y="0"/>
                  </a:moveTo>
                  <a:cubicBezTo>
                    <a:pt x="13" y="52"/>
                    <a:pt x="22" y="86"/>
                    <a:pt x="52" y="131"/>
                  </a:cubicBezTo>
                  <a:cubicBezTo>
                    <a:pt x="56" y="175"/>
                    <a:pt x="65" y="262"/>
                    <a:pt x="65" y="262"/>
                  </a:cubicBezTo>
                </a:path>
              </a:pathLst>
            </a:cu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9400" name="Text Box 1033"/>
            <p:cNvSpPr txBox="1"/>
            <p:nvPr/>
          </p:nvSpPr>
          <p:spPr>
            <a:xfrm>
              <a:off x="3734" y="607"/>
              <a:ext cx="266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A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1" name="Text Box 1034"/>
            <p:cNvSpPr txBox="1"/>
            <p:nvPr/>
          </p:nvSpPr>
          <p:spPr>
            <a:xfrm>
              <a:off x="230" y="2335"/>
              <a:ext cx="266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B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2" name="Text Box 1035"/>
            <p:cNvSpPr txBox="1"/>
            <p:nvPr/>
          </p:nvSpPr>
          <p:spPr>
            <a:xfrm>
              <a:off x="1654" y="96"/>
              <a:ext cx="266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C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3" name="Text Box 1036"/>
            <p:cNvSpPr txBox="1"/>
            <p:nvPr/>
          </p:nvSpPr>
          <p:spPr>
            <a:xfrm>
              <a:off x="3648" y="2501"/>
              <a:ext cx="266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D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4" name="Text Box 1037"/>
            <p:cNvSpPr txBox="1"/>
            <p:nvPr/>
          </p:nvSpPr>
          <p:spPr>
            <a:xfrm>
              <a:off x="3009" y="1008"/>
              <a:ext cx="255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E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5" name="Text Box 1038"/>
            <p:cNvSpPr txBox="1"/>
            <p:nvPr/>
          </p:nvSpPr>
          <p:spPr>
            <a:xfrm>
              <a:off x="2496" y="1968"/>
              <a:ext cx="244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F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6" name="Oval 1039"/>
            <p:cNvSpPr/>
            <p:nvPr/>
          </p:nvSpPr>
          <p:spPr>
            <a:xfrm>
              <a:off x="2352" y="912"/>
              <a:ext cx="96" cy="96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txBody>
            <a:bodyPr wrap="none" anchor="ctr" anchorCtr="0">
              <a:spAutoFit/>
            </a:bodyPr>
            <a:p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407" name="Text Box 1040"/>
            <p:cNvSpPr txBox="1"/>
            <p:nvPr/>
          </p:nvSpPr>
          <p:spPr>
            <a:xfrm>
              <a:off x="2688" y="720"/>
              <a:ext cx="276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G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8" name="Text Box 1041"/>
            <p:cNvSpPr txBox="1"/>
            <p:nvPr/>
          </p:nvSpPr>
          <p:spPr>
            <a:xfrm>
              <a:off x="2385" y="847"/>
              <a:ext cx="276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dirty="0">
                  <a:solidFill>
                    <a:schemeClr val="bg1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H</a:t>
              </a:r>
              <a:endParaRPr lang="en-US" altLang="zh-CN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09" name="Text Box 1042"/>
            <p:cNvSpPr txBox="1"/>
            <p:nvPr/>
          </p:nvSpPr>
          <p:spPr>
            <a:xfrm>
              <a:off x="1478" y="1420"/>
              <a:ext cx="342" cy="16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埃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及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8931" name="Text Box 1043"/>
          <p:cNvSpPr txBox="1"/>
          <p:nvPr/>
        </p:nvSpPr>
        <p:spPr>
          <a:xfrm>
            <a:off x="7070725" y="152400"/>
            <a:ext cx="625475" cy="519113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32" name="Text Box 1044"/>
          <p:cNvSpPr txBox="1"/>
          <p:nvPr/>
        </p:nvSpPr>
        <p:spPr>
          <a:xfrm>
            <a:off x="7086600" y="623888"/>
            <a:ext cx="533400" cy="519112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33" name="Text Box 1045"/>
          <p:cNvSpPr txBox="1"/>
          <p:nvPr/>
        </p:nvSpPr>
        <p:spPr>
          <a:xfrm>
            <a:off x="7086600" y="1157288"/>
            <a:ext cx="914400" cy="519112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地中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34" name="Text Box 1046"/>
          <p:cNvSpPr txBox="1"/>
          <p:nvPr/>
        </p:nvSpPr>
        <p:spPr>
          <a:xfrm>
            <a:off x="7223125" y="1676400"/>
            <a:ext cx="625475" cy="519113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红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35" name="Text Box 1047"/>
          <p:cNvSpPr txBox="1"/>
          <p:nvPr/>
        </p:nvSpPr>
        <p:spPr>
          <a:xfrm>
            <a:off x="7086600" y="2133600"/>
            <a:ext cx="1066800" cy="519113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西奈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36" name="Text Box 1048"/>
          <p:cNvSpPr txBox="1"/>
          <p:nvPr/>
        </p:nvSpPr>
        <p:spPr>
          <a:xfrm>
            <a:off x="7086600" y="2681288"/>
            <a:ext cx="990600" cy="519112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尼罗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37" name="Text Box 1049"/>
          <p:cNvSpPr txBox="1"/>
          <p:nvPr/>
        </p:nvSpPr>
        <p:spPr>
          <a:xfrm>
            <a:off x="6934200" y="3214688"/>
            <a:ext cx="1295400" cy="519112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苏伊士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38" name="Text Box 1050"/>
          <p:cNvSpPr txBox="1"/>
          <p:nvPr/>
        </p:nvSpPr>
        <p:spPr>
          <a:xfrm>
            <a:off x="6858000" y="3748088"/>
            <a:ext cx="1066800" cy="519112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开罗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59418" name="Text Box 1052"/>
          <p:cNvSpPr txBox="1"/>
          <p:nvPr/>
        </p:nvSpPr>
        <p:spPr>
          <a:xfrm>
            <a:off x="6477000" y="5070475"/>
            <a:ext cx="2419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埃及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》72-75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1" grpId="0"/>
      <p:bldP spid="38932" grpId="0"/>
      <p:bldP spid="38933" grpId="0"/>
      <p:bldP spid="38934" grpId="0"/>
      <p:bldP spid="38935" grpId="0"/>
      <p:bldP spid="38936" grpId="0"/>
      <p:bldP spid="38937" grpId="0"/>
      <p:bldP spid="389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Text Box 3"/>
          <p:cNvSpPr txBox="1"/>
          <p:nvPr/>
        </p:nvSpPr>
        <p:spPr>
          <a:xfrm>
            <a:off x="127000" y="574675"/>
            <a:ext cx="8848725" cy="5767388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10000"/>
              </a:lnSpc>
            </a:pP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、苏伊士运河是联结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海和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海、沟通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洋和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洋的世界著名运河，也是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两洲的分界线。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、埃及的首都是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，也是非洲最大的城市。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、世界最长的河流是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，河谷和三角洲地区是埃及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最重要的农业区。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、埃及的农产品中，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的产量和出口量均居世界首位。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、埃及多数是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人，信奉</a:t>
            </a:r>
            <a:r>
              <a:rPr lang="zh-CN" altLang="en-US" sz="26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教。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、以下遗迹不属于埃及的是      （        ）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、狮身人面像    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、金字塔        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、木乃伊            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、泰姬陵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、埃及大部分地区属于           （        ）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、热带草原气候 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、热带季风气候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、热带沙漠气候       </a:t>
            </a:r>
            <a:r>
              <a:rPr lang="en-US" altLang="zh-CN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D</a:t>
            </a:r>
            <a:r>
              <a:rPr lang="zh-CN" altLang="en-US" sz="2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、温带季风气候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772" name="Text Box 4"/>
          <p:cNvSpPr txBox="1"/>
          <p:nvPr/>
        </p:nvSpPr>
        <p:spPr>
          <a:xfrm>
            <a:off x="3352800" y="609600"/>
            <a:ext cx="784225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地中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3" name="Text Box 5"/>
          <p:cNvSpPr txBox="1"/>
          <p:nvPr/>
        </p:nvSpPr>
        <p:spPr>
          <a:xfrm>
            <a:off x="4724400" y="609600"/>
            <a:ext cx="484188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红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4" name="Text Box 6"/>
          <p:cNvSpPr txBox="1"/>
          <p:nvPr/>
        </p:nvSpPr>
        <p:spPr>
          <a:xfrm>
            <a:off x="6400800" y="609600"/>
            <a:ext cx="784225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大西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5" name="Text Box 7"/>
          <p:cNvSpPr txBox="1"/>
          <p:nvPr/>
        </p:nvSpPr>
        <p:spPr>
          <a:xfrm>
            <a:off x="838200" y="990600"/>
            <a:ext cx="784225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印度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6" name="Text Box 8"/>
          <p:cNvSpPr txBox="1"/>
          <p:nvPr/>
        </p:nvSpPr>
        <p:spPr>
          <a:xfrm>
            <a:off x="5181600" y="990600"/>
            <a:ext cx="484188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亚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7" name="Text Box 9"/>
          <p:cNvSpPr txBox="1"/>
          <p:nvPr/>
        </p:nvSpPr>
        <p:spPr>
          <a:xfrm>
            <a:off x="5943600" y="990600"/>
            <a:ext cx="484188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非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8" name="Text Box 10"/>
          <p:cNvSpPr txBox="1"/>
          <p:nvPr/>
        </p:nvSpPr>
        <p:spPr>
          <a:xfrm>
            <a:off x="2819400" y="1447800"/>
            <a:ext cx="784225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开罗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9" name="Text Box 11"/>
          <p:cNvSpPr txBox="1"/>
          <p:nvPr/>
        </p:nvSpPr>
        <p:spPr>
          <a:xfrm>
            <a:off x="3276600" y="1828800"/>
            <a:ext cx="1084263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尼罗河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80" name="Text Box 12"/>
          <p:cNvSpPr txBox="1"/>
          <p:nvPr/>
        </p:nvSpPr>
        <p:spPr>
          <a:xfrm>
            <a:off x="3276600" y="2743200"/>
            <a:ext cx="1084263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长绒棉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81" name="Text Box 13"/>
          <p:cNvSpPr txBox="1"/>
          <p:nvPr/>
        </p:nvSpPr>
        <p:spPr>
          <a:xfrm>
            <a:off x="2438400" y="3200400"/>
            <a:ext cx="1084263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阿拉伯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82" name="Text Box 14"/>
          <p:cNvSpPr txBox="1"/>
          <p:nvPr/>
        </p:nvSpPr>
        <p:spPr>
          <a:xfrm>
            <a:off x="5105400" y="3200400"/>
            <a:ext cx="1084263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伊斯兰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83" name="Text Box 15"/>
          <p:cNvSpPr txBox="1"/>
          <p:nvPr/>
        </p:nvSpPr>
        <p:spPr>
          <a:xfrm>
            <a:off x="5257800" y="3657600"/>
            <a:ext cx="404813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86" name="Text Box 18"/>
          <p:cNvSpPr txBox="1"/>
          <p:nvPr/>
        </p:nvSpPr>
        <p:spPr>
          <a:xfrm>
            <a:off x="4953000" y="5029200"/>
            <a:ext cx="404813" cy="45720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76" grpId="0"/>
      <p:bldP spid="32777" grpId="0"/>
      <p:bldP spid="32778" grpId="0"/>
      <p:bldP spid="32779" grpId="0"/>
      <p:bldP spid="32780" grpId="0"/>
      <p:bldP spid="32781" grpId="0"/>
      <p:bldP spid="32782" grpId="0"/>
      <p:bldP spid="32783" grpId="0"/>
      <p:bldP spid="3278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2466" name="Text Box 2"/>
          <p:cNvSpPr txBox="1"/>
          <p:nvPr/>
        </p:nvSpPr>
        <p:spPr>
          <a:xfrm>
            <a:off x="288925" y="363538"/>
            <a:ext cx="8942388" cy="62261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、世界上面积最大的国家是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、俄罗斯地跨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洲和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洲。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3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、世界上面积最大的湖泊是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、世界上最深的湖泊是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、俄罗斯地形以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为主，占了约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70%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、俄罗斯地势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高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低，大致以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河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为分界线。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、俄罗斯是一个森林资源丰富的国家，有世界上面积最大的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林带。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、俄罗斯的黄金开采量居世界第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位。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9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、俄罗斯的石油开采量居世界第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位。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、俄罗斯的工业主要分布在欧洲部分，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和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是重要的工业中心。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、俄罗斯的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河流域和</a:t>
            </a:r>
            <a:r>
              <a:rPr lang="zh-CN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河流域是其主要农业区。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3796" name="Text Box 4"/>
          <p:cNvSpPr txBox="1"/>
          <p:nvPr/>
        </p:nvSpPr>
        <p:spPr>
          <a:xfrm>
            <a:off x="4175125" y="31908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俄罗斯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2432050" y="86042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亚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3879850" y="86042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欧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799" name="Text Box 7"/>
          <p:cNvSpPr txBox="1"/>
          <p:nvPr/>
        </p:nvSpPr>
        <p:spPr>
          <a:xfrm>
            <a:off x="4267200" y="124142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里海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0" name="Text Box 8"/>
          <p:cNvSpPr txBox="1"/>
          <p:nvPr/>
        </p:nvSpPr>
        <p:spPr>
          <a:xfrm>
            <a:off x="3657600" y="1684338"/>
            <a:ext cx="16065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贝加尔湖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1" name="Text Box 9"/>
          <p:cNvSpPr txBox="1"/>
          <p:nvPr/>
        </p:nvSpPr>
        <p:spPr>
          <a:xfrm>
            <a:off x="2686050" y="214153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平原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2" name="Text Box 10"/>
          <p:cNvSpPr txBox="1"/>
          <p:nvPr/>
        </p:nvSpPr>
        <p:spPr>
          <a:xfrm>
            <a:off x="2514600" y="2598738"/>
            <a:ext cx="14192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东      西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3" name="Text Box 11"/>
          <p:cNvSpPr txBox="1"/>
          <p:nvPr/>
        </p:nvSpPr>
        <p:spPr>
          <a:xfrm>
            <a:off x="5486400" y="252253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叶尼塞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4" name="Text Box 12"/>
          <p:cNvSpPr txBox="1"/>
          <p:nvPr/>
        </p:nvSpPr>
        <p:spPr>
          <a:xfrm>
            <a:off x="1066800" y="3817938"/>
            <a:ext cx="19621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亚寒带针叶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5" name="Text Box 13"/>
          <p:cNvSpPr txBox="1"/>
          <p:nvPr/>
        </p:nvSpPr>
        <p:spPr>
          <a:xfrm>
            <a:off x="4876800" y="436562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6" name="Text Box 14"/>
          <p:cNvSpPr txBox="1"/>
          <p:nvPr/>
        </p:nvSpPr>
        <p:spPr>
          <a:xfrm>
            <a:off x="4870450" y="474662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三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7" name="Text Box 15"/>
          <p:cNvSpPr txBox="1"/>
          <p:nvPr/>
        </p:nvSpPr>
        <p:spPr>
          <a:xfrm>
            <a:off x="6019800" y="518953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莫斯科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8" name="Text Box 16"/>
          <p:cNvSpPr txBox="1"/>
          <p:nvPr/>
        </p:nvSpPr>
        <p:spPr>
          <a:xfrm>
            <a:off x="914400" y="5638800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圣彼得堡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09" name="Text Box 17"/>
          <p:cNvSpPr txBox="1"/>
          <p:nvPr/>
        </p:nvSpPr>
        <p:spPr>
          <a:xfrm>
            <a:off x="2482850" y="609600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伏尔加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810" name="Text Box 18"/>
          <p:cNvSpPr txBox="1"/>
          <p:nvPr/>
        </p:nvSpPr>
        <p:spPr>
          <a:xfrm>
            <a:off x="5105400" y="604202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顿</a:t>
            </a:r>
            <a:endParaRPr lang="zh-CN" altLang="en-US" sz="28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  <p:bldP spid="33807" grpId="0"/>
      <p:bldP spid="33808" grpId="0"/>
      <p:bldP spid="33809" grpId="0"/>
      <p:bldP spid="338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3490" name="Text Box 3"/>
          <p:cNvSpPr txBox="1"/>
          <p:nvPr/>
        </p:nvSpPr>
        <p:spPr>
          <a:xfrm>
            <a:off x="212725" y="161290"/>
            <a:ext cx="9090025" cy="6518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、同时跨两个大洲和东西半球的国家是        （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、中国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、美国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、埃及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、有北半球寒极之称的地点是         （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、奥伊米亚康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、巴士拉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、海参崴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、乞拉朋齐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、欧洲最长的河流是                 （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、莱茵河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、多瑙河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、伏尔加河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、尼罗河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、俄罗斯大部分地区属于           （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、热带雨林气候  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、温带大陆性气候      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、温带季风气候  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、极地气候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、俄罗斯地形主要是以              （ 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、平原为主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、高原为主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、山地为主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、丘陵为主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、俄罗斯的政治、文化和交通中心，全国最大城市是      （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、新西伯利亚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、海参崴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、莫斯科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、圣彼得堡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、俄罗斯北冰洋沿岸唯一的不冻港是          （         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、符拉迪沃斯托克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、摩尔曼斯克   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、诺尔德维克           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、苏维埃港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4820" name="Text Box 4"/>
          <p:cNvSpPr txBox="1"/>
          <p:nvPr/>
        </p:nvSpPr>
        <p:spPr>
          <a:xfrm>
            <a:off x="6689725" y="15335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rgbClr val="C0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34821" name="Text Box 5"/>
          <p:cNvSpPr txBox="1"/>
          <p:nvPr/>
        </p:nvSpPr>
        <p:spPr>
          <a:xfrm>
            <a:off x="5546725" y="99155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rgbClr val="C0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34822" name="Text Box 6"/>
          <p:cNvSpPr txBox="1"/>
          <p:nvPr/>
        </p:nvSpPr>
        <p:spPr>
          <a:xfrm>
            <a:off x="4937125" y="175355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rgbClr val="C0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34823" name="Text Box 7"/>
          <p:cNvSpPr txBox="1"/>
          <p:nvPr/>
        </p:nvSpPr>
        <p:spPr>
          <a:xfrm>
            <a:off x="5089525" y="259175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rgbClr val="C0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34824" name="Text Box 8"/>
          <p:cNvSpPr txBox="1"/>
          <p:nvPr/>
        </p:nvSpPr>
        <p:spPr>
          <a:xfrm>
            <a:off x="5013325" y="373475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rgbClr val="C0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34825" name="Text Box 9"/>
          <p:cNvSpPr txBox="1"/>
          <p:nvPr/>
        </p:nvSpPr>
        <p:spPr>
          <a:xfrm>
            <a:off x="8366125" y="457295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rgbClr val="C0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34826" name="Text Box 10"/>
          <p:cNvSpPr txBox="1"/>
          <p:nvPr/>
        </p:nvSpPr>
        <p:spPr>
          <a:xfrm>
            <a:off x="6461125" y="541115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rgbClr val="C00000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  <p:bldP spid="34824" grpId="0"/>
      <p:bldP spid="34825" grpId="0"/>
      <p:bldP spid="348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Text Box 2"/>
          <p:cNvSpPr txBox="1"/>
          <p:nvPr/>
        </p:nvSpPr>
        <p:spPr>
          <a:xfrm>
            <a:off x="228600" y="134938"/>
            <a:ext cx="9001125" cy="62261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、北美的五大湖由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湖、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湖、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湖、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湖、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湖。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、美国发展工业的优势有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丰富，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发达，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雄厚。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、美国最大的城市是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、美国人口主要集中在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附近。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、世界上工农业总产值最高的国家是                  （           ）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、中国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、德国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、美国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、法国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、华人华侨最集中的美国城市是         （          ）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、圣弗朗西斯科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、芝加哥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、底特律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、纽约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、世界上最大的移民国家是               （           ）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、美国 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、巴西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、澳大利亚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、日本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、位于美国的大河是               （          ）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、亚马孙河 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、密西西比河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、尼罗河  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、伏尔加河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083" name="Text Box 3"/>
          <p:cNvSpPr txBox="1"/>
          <p:nvPr/>
        </p:nvSpPr>
        <p:spPr>
          <a:xfrm>
            <a:off x="2879725" y="120650"/>
            <a:ext cx="1619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苏必利尔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4" name="Text Box 4"/>
          <p:cNvSpPr txBox="1"/>
          <p:nvPr/>
        </p:nvSpPr>
        <p:spPr>
          <a:xfrm>
            <a:off x="5140325" y="762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密歇根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5" name="Text Box 5"/>
          <p:cNvSpPr txBox="1"/>
          <p:nvPr/>
        </p:nvSpPr>
        <p:spPr>
          <a:xfrm>
            <a:off x="7251700" y="9048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休伦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6" name="Text Box 6"/>
          <p:cNvSpPr txBox="1"/>
          <p:nvPr/>
        </p:nvSpPr>
        <p:spPr>
          <a:xfrm>
            <a:off x="1003300" y="53340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伊利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7" name="Text Box 7"/>
          <p:cNvSpPr txBox="1"/>
          <p:nvPr/>
        </p:nvSpPr>
        <p:spPr>
          <a:xfrm>
            <a:off x="2854325" y="5334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安大略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8" name="Text Box 8"/>
          <p:cNvSpPr txBox="1"/>
          <p:nvPr/>
        </p:nvSpPr>
        <p:spPr>
          <a:xfrm>
            <a:off x="3962400" y="990600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自然资源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9" name="Text Box 9"/>
          <p:cNvSpPr txBox="1"/>
          <p:nvPr/>
        </p:nvSpPr>
        <p:spPr>
          <a:xfrm>
            <a:off x="6553200" y="990600"/>
            <a:ext cx="1619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交通运输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90" name="Text Box 10"/>
          <p:cNvSpPr txBox="1"/>
          <p:nvPr/>
        </p:nvSpPr>
        <p:spPr>
          <a:xfrm>
            <a:off x="838200" y="1447800"/>
            <a:ext cx="1619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科技力量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91" name="Text Box 11"/>
          <p:cNvSpPr txBox="1"/>
          <p:nvPr/>
        </p:nvSpPr>
        <p:spPr>
          <a:xfrm>
            <a:off x="3289300" y="1828800"/>
            <a:ext cx="901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纽约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92" name="Text Box 12"/>
          <p:cNvSpPr txBox="1"/>
          <p:nvPr/>
        </p:nvSpPr>
        <p:spPr>
          <a:xfrm>
            <a:off x="3505200" y="2286000"/>
            <a:ext cx="1619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沿海平原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93" name="Text Box 13"/>
          <p:cNvSpPr txBox="1"/>
          <p:nvPr/>
        </p:nvSpPr>
        <p:spPr>
          <a:xfrm>
            <a:off x="5597525" y="22860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五大湖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94" name="Text Box 14"/>
          <p:cNvSpPr txBox="1"/>
          <p:nvPr/>
        </p:nvSpPr>
        <p:spPr>
          <a:xfrm>
            <a:off x="7308850" y="2711450"/>
            <a:ext cx="3651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endParaRPr lang="en-US" altLang="zh-CN" sz="2800" b="1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6095" name="Text Box 15"/>
          <p:cNvSpPr txBox="1"/>
          <p:nvPr/>
        </p:nvSpPr>
        <p:spPr>
          <a:xfrm>
            <a:off x="5943600" y="3581400"/>
            <a:ext cx="3651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endParaRPr lang="en-US" altLang="zh-CN" sz="2800" b="1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6096" name="Text Box 16"/>
          <p:cNvSpPr txBox="1"/>
          <p:nvPr/>
        </p:nvSpPr>
        <p:spPr>
          <a:xfrm>
            <a:off x="5867400" y="4495800"/>
            <a:ext cx="3651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endParaRPr lang="en-US" altLang="zh-CN" sz="2800" b="1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6097" name="Text Box 17"/>
          <p:cNvSpPr txBox="1"/>
          <p:nvPr/>
        </p:nvSpPr>
        <p:spPr>
          <a:xfrm>
            <a:off x="4876800" y="5410200"/>
            <a:ext cx="3651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endParaRPr lang="en-US" altLang="zh-CN" sz="2800" b="1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5" grpId="0"/>
      <p:bldP spid="46086" grpId="0"/>
      <p:bldP spid="46087" grpId="0"/>
      <p:bldP spid="46088" grpId="0"/>
      <p:bldP spid="46089" grpId="0"/>
      <p:bldP spid="46090" grpId="0"/>
      <p:bldP spid="46091" grpId="0"/>
      <p:bldP spid="46092" grpId="0"/>
      <p:bldP spid="46093" grpId="0"/>
      <p:bldP spid="46094" grpId="0"/>
      <p:bldP spid="46095" grpId="0"/>
      <p:bldP spid="46096" grpId="0"/>
      <p:bldP spid="4609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Text Box 2"/>
          <p:cNvSpPr txBox="1"/>
          <p:nvPr/>
        </p:nvSpPr>
        <p:spPr>
          <a:xfrm>
            <a:off x="44450" y="876300"/>
            <a:ext cx="9117013" cy="578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endParaRPr lang="en-US" altLang="zh-CN" b="1" dirty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、巴西是世界上面积第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大的国家。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、巴西的地形主要是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、世界上最大的平原是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平原，这里气候终年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形成了世界上最大的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林区，有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“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动植物王国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”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之称。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、世界上水量最大、流域面积最广的河流是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河。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、巴西水力资源丰富，其最大的水电站是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水电站。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是世界上最大的咖啡生产和出口国。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、世界环保组织要求巴西着重保护的自然环境是   （        ）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、野生动物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、野生植物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、水资源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、热带雨林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、地跨世界最大高原和最大平原的国家是          （         ）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、中国 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、美国 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、巴西  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、阿根廷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5843" name="Text Box 3"/>
          <p:cNvSpPr txBox="1"/>
          <p:nvPr/>
        </p:nvSpPr>
        <p:spPr>
          <a:xfrm>
            <a:off x="3413125" y="1395413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五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44" name="Text Box 4"/>
          <p:cNvSpPr txBox="1"/>
          <p:nvPr/>
        </p:nvSpPr>
        <p:spPr>
          <a:xfrm>
            <a:off x="3048000" y="1852613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平原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45" name="Text Box 5"/>
          <p:cNvSpPr txBox="1"/>
          <p:nvPr/>
        </p:nvSpPr>
        <p:spPr>
          <a:xfrm>
            <a:off x="4356100" y="184531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高原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46" name="Text Box 6"/>
          <p:cNvSpPr txBox="1"/>
          <p:nvPr/>
        </p:nvSpPr>
        <p:spPr>
          <a:xfrm>
            <a:off x="3352800" y="2295525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47" name="Text Box 7"/>
          <p:cNvSpPr txBox="1"/>
          <p:nvPr/>
        </p:nvSpPr>
        <p:spPr>
          <a:xfrm>
            <a:off x="7308215" y="229552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高温多雨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48" name="Text Box 8"/>
          <p:cNvSpPr txBox="1"/>
          <p:nvPr/>
        </p:nvSpPr>
        <p:spPr>
          <a:xfrm>
            <a:off x="3352800" y="285273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热带雨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49" name="Text Box 9"/>
          <p:cNvSpPr txBox="1"/>
          <p:nvPr/>
        </p:nvSpPr>
        <p:spPr>
          <a:xfrm>
            <a:off x="6096000" y="3300413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50" name="Text Box 10"/>
          <p:cNvSpPr txBox="1"/>
          <p:nvPr/>
        </p:nvSpPr>
        <p:spPr>
          <a:xfrm>
            <a:off x="5953125" y="3779838"/>
            <a:ext cx="1428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伊泰普  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51" name="Text Box 11"/>
          <p:cNvSpPr txBox="1"/>
          <p:nvPr/>
        </p:nvSpPr>
        <p:spPr>
          <a:xfrm>
            <a:off x="762000" y="420052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巴西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52" name="Text Box 12"/>
          <p:cNvSpPr txBox="1"/>
          <p:nvPr/>
        </p:nvSpPr>
        <p:spPr>
          <a:xfrm>
            <a:off x="7483475" y="4748213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D</a:t>
            </a:r>
            <a:endParaRPr lang="en-US" altLang="zh-CN" sz="2800" b="1" dirty="0">
              <a:solidFill>
                <a:srgbClr val="FF66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5548" name="Text Box 13"/>
          <p:cNvSpPr txBox="1"/>
          <p:nvPr/>
        </p:nvSpPr>
        <p:spPr>
          <a:xfrm>
            <a:off x="3421063" y="176213"/>
            <a:ext cx="30416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第六节     巴西</a:t>
            </a:r>
            <a:endParaRPr lang="zh-CN" altLang="en-US" sz="3600" b="1" dirty="0">
              <a:solidFill>
                <a:srgbClr val="FF33C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5854" name="Text Box 14"/>
          <p:cNvSpPr txBox="1"/>
          <p:nvPr/>
        </p:nvSpPr>
        <p:spPr>
          <a:xfrm>
            <a:off x="7239000" y="5715000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1" name="Picture 2" descr="http://61.142.127.153:8081/resource/Images/world/nmz/nmz0067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76200" y="76200"/>
            <a:ext cx="5902325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2" name="Text Box 3"/>
          <p:cNvSpPr txBox="1"/>
          <p:nvPr/>
        </p:nvSpPr>
        <p:spPr>
          <a:xfrm>
            <a:off x="1508125" y="143827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3" name="Text Box 4"/>
          <p:cNvSpPr txBox="1"/>
          <p:nvPr/>
        </p:nvSpPr>
        <p:spPr>
          <a:xfrm>
            <a:off x="3260725" y="2200275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4" name="Text Box 5"/>
          <p:cNvSpPr txBox="1"/>
          <p:nvPr/>
        </p:nvSpPr>
        <p:spPr>
          <a:xfrm>
            <a:off x="2286000" y="1157288"/>
            <a:ext cx="4413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5" name="Text Box 6"/>
          <p:cNvSpPr txBox="1"/>
          <p:nvPr/>
        </p:nvSpPr>
        <p:spPr>
          <a:xfrm>
            <a:off x="1279525" y="288607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6" name="Text Box 7"/>
          <p:cNvSpPr txBox="1"/>
          <p:nvPr/>
        </p:nvSpPr>
        <p:spPr>
          <a:xfrm>
            <a:off x="6080125" y="1208088"/>
            <a:ext cx="2990850" cy="3925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平原。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高原。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河。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山脉。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运河。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zh-CN" altLang="en-US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洋。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67" name="Text Box 8"/>
          <p:cNvSpPr txBox="1"/>
          <p:nvPr/>
        </p:nvSpPr>
        <p:spPr>
          <a:xfrm>
            <a:off x="381000" y="533400"/>
            <a:ext cx="42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7" name="Text Box 9"/>
          <p:cNvSpPr txBox="1"/>
          <p:nvPr/>
        </p:nvSpPr>
        <p:spPr>
          <a:xfrm>
            <a:off x="6705600" y="126365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898" name="Text Box 10"/>
          <p:cNvSpPr txBox="1"/>
          <p:nvPr/>
        </p:nvSpPr>
        <p:spPr>
          <a:xfrm>
            <a:off x="6870700" y="1843088"/>
            <a:ext cx="9017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巴西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899" name="Text Box 11"/>
          <p:cNvSpPr txBox="1"/>
          <p:nvPr/>
        </p:nvSpPr>
        <p:spPr>
          <a:xfrm>
            <a:off x="6705600" y="2376488"/>
            <a:ext cx="12604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亚马孙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900" name="Text Box 12"/>
          <p:cNvSpPr txBox="1"/>
          <p:nvPr/>
        </p:nvSpPr>
        <p:spPr>
          <a:xfrm>
            <a:off x="6705600" y="2909888"/>
            <a:ext cx="12604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安第斯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901" name="Text Box 13"/>
          <p:cNvSpPr txBox="1"/>
          <p:nvPr/>
        </p:nvSpPr>
        <p:spPr>
          <a:xfrm>
            <a:off x="6705600" y="34290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巴拿马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902" name="Text Box 14"/>
          <p:cNvSpPr txBox="1"/>
          <p:nvPr/>
        </p:nvSpPr>
        <p:spPr>
          <a:xfrm>
            <a:off x="6705600" y="39624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太平洋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7903" name="Text Box 15"/>
          <p:cNvSpPr txBox="1"/>
          <p:nvPr/>
        </p:nvSpPr>
        <p:spPr>
          <a:xfrm>
            <a:off x="6705600" y="4495800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大西洋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6575" name="Text Box 16"/>
          <p:cNvSpPr txBox="1"/>
          <p:nvPr/>
        </p:nvSpPr>
        <p:spPr>
          <a:xfrm>
            <a:off x="304800" y="3248025"/>
            <a:ext cx="3984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F</a:t>
            </a:r>
            <a:endParaRPr lang="en-US" altLang="zh-CN" sz="2800" b="1" dirty="0">
              <a:solidFill>
                <a:schemeClr val="bg1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sp>
        <p:nvSpPr>
          <p:cNvPr id="66576" name="Text Box 17"/>
          <p:cNvSpPr txBox="1"/>
          <p:nvPr/>
        </p:nvSpPr>
        <p:spPr>
          <a:xfrm>
            <a:off x="5165725" y="2430463"/>
            <a:ext cx="3984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Lucida Console" panose="020B0609040504020204" pitchFamily="49" charset="0"/>
                <a:ea typeface="宋体" panose="02010600030101010101" pitchFamily="2" charset="-122"/>
              </a:rPr>
              <a:t>G</a:t>
            </a:r>
            <a:endParaRPr lang="en-US" altLang="zh-CN" sz="2800" b="1" dirty="0">
              <a:solidFill>
                <a:schemeClr val="bg1"/>
              </a:solidFill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/>
      <p:bldP spid="37899" grpId="0"/>
      <p:bldP spid="37900" grpId="0"/>
      <p:bldP spid="37901" grpId="0"/>
      <p:bldP spid="37902" grpId="0"/>
      <p:bldP spid="3790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ext Box 2"/>
          <p:cNvSpPr txBox="1"/>
          <p:nvPr/>
        </p:nvSpPr>
        <p:spPr>
          <a:xfrm>
            <a:off x="107950" y="248920"/>
            <a:ext cx="10547350" cy="62626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</a:t>
            </a:r>
            <a:r>
              <a:rPr lang="zh-CN" altLang="en-US" b="1" dirty="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澳大利亚</a:t>
            </a:r>
            <a:endParaRPr lang="zh-CN" altLang="en-US" b="1" dirty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是世界上惟一拥有整个大陆的国家，面积在世界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排第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位。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、澳大利亚的地形很有规律，西部是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，中部是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东部是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、写出澳大利亚著名景点有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、澳大利亚的特有物种如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等。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、澳大利亚农产品中，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的出口量居世界前列。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、澳大利亚的工矿业发达，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u="sng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等资源很丰富，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机械、化学、汽车、飞机、电子等工业已成为支柱产业。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“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口悬麦穗、怀抱绵羊、坐在矿车上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”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，这句话是指  （        ）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、中国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、新西兰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、澳大利亚    </a:t>
            </a:r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D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、美国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867" name="Text Box 3"/>
          <p:cNvSpPr txBox="1"/>
          <p:nvPr/>
        </p:nvSpPr>
        <p:spPr>
          <a:xfrm>
            <a:off x="669925" y="712470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澳大利亚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68" name="Text Box 4"/>
          <p:cNvSpPr txBox="1"/>
          <p:nvPr/>
        </p:nvSpPr>
        <p:spPr>
          <a:xfrm>
            <a:off x="1403350" y="1195070"/>
            <a:ext cx="576263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六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69" name="Text Box 5"/>
          <p:cNvSpPr txBox="1"/>
          <p:nvPr/>
        </p:nvSpPr>
        <p:spPr>
          <a:xfrm>
            <a:off x="5410200" y="167290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高原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0" name="Text Box 6"/>
          <p:cNvSpPr txBox="1"/>
          <p:nvPr/>
        </p:nvSpPr>
        <p:spPr>
          <a:xfrm>
            <a:off x="7620000" y="167767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平原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1" name="Text Box 7"/>
          <p:cNvSpPr txBox="1"/>
          <p:nvPr/>
        </p:nvSpPr>
        <p:spPr>
          <a:xfrm>
            <a:off x="1676400" y="213487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山地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2" name="Text Box 8"/>
          <p:cNvSpPr txBox="1"/>
          <p:nvPr/>
        </p:nvSpPr>
        <p:spPr>
          <a:xfrm>
            <a:off x="3981450" y="2663508"/>
            <a:ext cx="19621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悉尼歌剧院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3" name="Text Box 9"/>
          <p:cNvSpPr txBox="1"/>
          <p:nvPr/>
        </p:nvSpPr>
        <p:spPr>
          <a:xfrm>
            <a:off x="6372225" y="2563495"/>
            <a:ext cx="1962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艾尔斯巨石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4" name="Text Box 10"/>
          <p:cNvSpPr txBox="1"/>
          <p:nvPr/>
        </p:nvSpPr>
        <p:spPr>
          <a:xfrm>
            <a:off x="4859338" y="400335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小麦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5" name="Text Box 11"/>
          <p:cNvSpPr txBox="1"/>
          <p:nvPr/>
        </p:nvSpPr>
        <p:spPr>
          <a:xfrm>
            <a:off x="3429000" y="403987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羊毛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6" name="Text Box 12"/>
          <p:cNvSpPr txBox="1"/>
          <p:nvPr/>
        </p:nvSpPr>
        <p:spPr>
          <a:xfrm>
            <a:off x="7019925" y="357155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鸸鹋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7" name="Text Box 13"/>
          <p:cNvSpPr txBox="1"/>
          <p:nvPr/>
        </p:nvSpPr>
        <p:spPr>
          <a:xfrm>
            <a:off x="5435600" y="357155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鸭嘴兽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8" name="Text Box 14"/>
          <p:cNvSpPr txBox="1"/>
          <p:nvPr/>
        </p:nvSpPr>
        <p:spPr>
          <a:xfrm>
            <a:off x="3851275" y="357155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袋鼠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79" name="Text Box 15"/>
          <p:cNvSpPr txBox="1"/>
          <p:nvPr/>
        </p:nvSpPr>
        <p:spPr>
          <a:xfrm>
            <a:off x="958850" y="3120708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大堡礁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80" name="Text Box 16"/>
          <p:cNvSpPr txBox="1"/>
          <p:nvPr/>
        </p:nvSpPr>
        <p:spPr>
          <a:xfrm>
            <a:off x="6156325" y="443674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铝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81" name="Text Box 17"/>
          <p:cNvSpPr txBox="1"/>
          <p:nvPr/>
        </p:nvSpPr>
        <p:spPr>
          <a:xfrm>
            <a:off x="5003800" y="457962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煤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82" name="Text Box 18"/>
          <p:cNvSpPr txBox="1"/>
          <p:nvPr/>
        </p:nvSpPr>
        <p:spPr>
          <a:xfrm>
            <a:off x="3962400" y="4568508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铁</a:t>
            </a:r>
            <a:endParaRPr lang="zh-CN" altLang="en-US" sz="2800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883" name="Text Box 19"/>
          <p:cNvSpPr txBox="1"/>
          <p:nvPr/>
        </p:nvSpPr>
        <p:spPr>
          <a:xfrm>
            <a:off x="8288020" y="5501958"/>
            <a:ext cx="3587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endParaRPr lang="en-US" altLang="zh-CN" sz="2800" b="1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/>
      <p:bldP spid="368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亚洲气候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468313" y="836613"/>
            <a:ext cx="8458200" cy="5700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Text Box 3"/>
          <p:cNvSpPr txBox="1"/>
          <p:nvPr/>
        </p:nvSpPr>
        <p:spPr>
          <a:xfrm>
            <a:off x="2514600" y="369888"/>
            <a:ext cx="3435350" cy="57943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亚洲与欧洲的气候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827088" y="188913"/>
            <a:ext cx="4818062" cy="576262"/>
          </a:xfrm>
          <a:solidFill>
            <a:srgbClr val="CCFF99"/>
          </a:solidFill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 sz="2800" b="1" dirty="0">
                <a:ea typeface="华文新魏" panose="02010800040101010101" pitchFamily="2" charset="-122"/>
              </a:rPr>
              <a:t>亚洲气候的特点</a:t>
            </a:r>
            <a:endParaRPr lang="zh-CN" altLang="en-US" sz="2800" b="1" dirty="0">
              <a:ea typeface="华文新魏" panose="02010800040101010101" pitchFamily="2" charset="-122"/>
            </a:endParaRPr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0" y="981075"/>
            <a:ext cx="8458200" cy="3124200"/>
          </a:xfrm>
        </p:spPr>
        <p:txBody>
          <a:bodyPr wrap="square" lIns="91440" tIns="45720" rIns="91440" bIns="45720" anchor="t" anchorCtr="0"/>
          <a:p>
            <a:pPr eaLnBrk="1" hangingPunct="1">
              <a:buNone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、亚洲地跨</a:t>
            </a:r>
            <a:r>
              <a:rPr lang="zh-CN" altLang="en-US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三带。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、亚洲的气候类型</a:t>
            </a:r>
            <a:r>
              <a:rPr lang="zh-CN" altLang="en-US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buNone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气候</a:t>
            </a:r>
            <a:r>
              <a:rPr lang="zh-CN" altLang="en-US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显著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气候</a:t>
            </a:r>
            <a:r>
              <a:rPr lang="zh-CN" altLang="en-US" dirty="0">
                <a:solidFill>
                  <a:srgbClr val="0033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广布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8132" name="Text Box 4"/>
          <p:cNvSpPr txBox="1"/>
          <p:nvPr/>
        </p:nvSpPr>
        <p:spPr>
          <a:xfrm>
            <a:off x="2124075" y="90805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寒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3" name="Text Box 5"/>
          <p:cNvSpPr txBox="1"/>
          <p:nvPr/>
        </p:nvSpPr>
        <p:spPr>
          <a:xfrm>
            <a:off x="2916238" y="836613"/>
            <a:ext cx="9144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温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4" name="Text Box 6"/>
          <p:cNvSpPr txBox="1"/>
          <p:nvPr/>
        </p:nvSpPr>
        <p:spPr>
          <a:xfrm>
            <a:off x="3995738" y="90805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热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5" name="Text Box 7"/>
          <p:cNvSpPr txBox="1"/>
          <p:nvPr/>
        </p:nvSpPr>
        <p:spPr>
          <a:xfrm>
            <a:off x="3635375" y="1484313"/>
            <a:ext cx="28956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复杂多样</a:t>
            </a:r>
            <a:endParaRPr lang="zh-CN" altLang="en-US" sz="28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6" name="Text Box 8"/>
          <p:cNvSpPr txBox="1"/>
          <p:nvPr/>
        </p:nvSpPr>
        <p:spPr>
          <a:xfrm>
            <a:off x="539750" y="21336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季风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7" name="Text Box 9"/>
          <p:cNvSpPr txBox="1"/>
          <p:nvPr/>
        </p:nvSpPr>
        <p:spPr>
          <a:xfrm>
            <a:off x="3492500" y="2060575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大陆性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5" name="Rectangle 10"/>
          <p:cNvSpPr/>
          <p:nvPr/>
        </p:nvSpPr>
        <p:spPr>
          <a:xfrm>
            <a:off x="971550" y="3213100"/>
            <a:ext cx="4313238" cy="576263"/>
          </a:xfrm>
          <a:prstGeom prst="rect">
            <a:avLst/>
          </a:prstGeom>
          <a:solidFill>
            <a:srgbClr val="CCFF99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欧洲气候的特点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48139" name="Text Box 11"/>
          <p:cNvSpPr txBox="1"/>
          <p:nvPr/>
        </p:nvSpPr>
        <p:spPr>
          <a:xfrm>
            <a:off x="250825" y="4005263"/>
            <a:ext cx="8632825" cy="20415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 anchor="t" anchorCtr="0">
            <a:spAutoFit/>
          </a:bodyPr>
          <a:p>
            <a:endParaRPr lang="en-US" altLang="zh-CN" sz="32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、以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气候为主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性特征显著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气候、</a:t>
            </a:r>
            <a:r>
              <a:rPr lang="zh-CN" altLang="en-US" sz="3200" b="1" u="sng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气候</a:t>
            </a:r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分布典型</a:t>
            </a:r>
            <a:endParaRPr lang="zh-CN" altLang="en-US" sz="32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40" name="Text Box 12"/>
          <p:cNvSpPr txBox="1"/>
          <p:nvPr/>
        </p:nvSpPr>
        <p:spPr>
          <a:xfrm>
            <a:off x="1403350" y="4365625"/>
            <a:ext cx="172878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温带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41" name="Text Box 13"/>
          <p:cNvSpPr txBox="1"/>
          <p:nvPr/>
        </p:nvSpPr>
        <p:spPr>
          <a:xfrm>
            <a:off x="827088" y="5013325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海洋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42" name="Text Box 14"/>
          <p:cNvSpPr txBox="1"/>
          <p:nvPr/>
        </p:nvSpPr>
        <p:spPr>
          <a:xfrm>
            <a:off x="900113" y="5373688"/>
            <a:ext cx="244792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温带海洋性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43" name="Text Box 15"/>
          <p:cNvSpPr txBox="1"/>
          <p:nvPr/>
        </p:nvSpPr>
        <p:spPr>
          <a:xfrm>
            <a:off x="4356100" y="5373688"/>
            <a:ext cx="20574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地中海</a:t>
            </a:r>
            <a:endParaRPr lang="zh-CN" altLang="en-US" sz="32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  <p:bldP spid="48135" grpId="0"/>
      <p:bldP spid="48136" grpId="0"/>
      <p:bldP spid="48137" grpId="0"/>
      <p:bldP spid="48139" grpId="0" animBg="1"/>
      <p:bldP spid="48140" grpId="0"/>
      <p:bldP spid="48141" grpId="0"/>
      <p:bldP spid="48142" grpId="0"/>
      <p:bldP spid="48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>
                <a:ea typeface="华文新魏" panose="02010800040101010101" pitchFamily="2" charset="-122"/>
              </a:rPr>
              <a:t>温带大陆性气候的特点</a:t>
            </a:r>
            <a:endParaRPr lang="zh-CN" altLang="en-US" b="1" dirty="0">
              <a:ea typeface="华文新魏" panose="02010800040101010101" pitchFamily="2" charset="-122"/>
            </a:endParaRPr>
          </a:p>
        </p:txBody>
      </p:sp>
      <p:pic>
        <p:nvPicPr>
          <p:cNvPr id="10243" name="Picture 4" descr="亚库茨克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rcRect l="4665" t="6400" r="4665" b="4289"/>
          <a:stretch>
            <a:fillRect/>
          </a:stretch>
        </p:blipFill>
        <p:spPr>
          <a:xfrm>
            <a:off x="179705" y="1329055"/>
            <a:ext cx="4262755" cy="346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5"/>
          <p:cNvSpPr txBox="1"/>
          <p:nvPr/>
        </p:nvSpPr>
        <p:spPr>
          <a:xfrm>
            <a:off x="272415" y="908050"/>
            <a:ext cx="1626235" cy="3975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温度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5" name="Text Box 6"/>
          <p:cNvSpPr txBox="1"/>
          <p:nvPr/>
        </p:nvSpPr>
        <p:spPr>
          <a:xfrm>
            <a:off x="3220085" y="950595"/>
            <a:ext cx="1626235" cy="3975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温度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6" name="Text Box 7"/>
          <p:cNvSpPr txBox="1"/>
          <p:nvPr/>
        </p:nvSpPr>
        <p:spPr>
          <a:xfrm>
            <a:off x="1540510" y="1229360"/>
            <a:ext cx="1760220" cy="4559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亚库茨克</a:t>
            </a:r>
            <a:endParaRPr lang="zh-CN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9160" name="Oval 8"/>
          <p:cNvSpPr/>
          <p:nvPr/>
        </p:nvSpPr>
        <p:spPr>
          <a:xfrm>
            <a:off x="900113" y="3995738"/>
            <a:ext cx="431800" cy="431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1" name="Oval 9"/>
          <p:cNvSpPr/>
          <p:nvPr/>
        </p:nvSpPr>
        <p:spPr>
          <a:xfrm>
            <a:off x="2124075" y="2051050"/>
            <a:ext cx="504825" cy="431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2" name="Text Box 10"/>
          <p:cNvSpPr txBox="1"/>
          <p:nvPr/>
        </p:nvSpPr>
        <p:spPr>
          <a:xfrm>
            <a:off x="107950" y="4930775"/>
            <a:ext cx="4752975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温差</a:t>
            </a:r>
            <a:r>
              <a:rPr lang="zh-CN" altLang="en-US" sz="3600" b="1" u="sng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                   夏季</a:t>
            </a:r>
            <a:r>
              <a:rPr lang="zh-CN" altLang="en-US" sz="3600" b="1" u="sng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，冬季</a:t>
            </a:r>
            <a:r>
              <a:rPr lang="zh-CN" altLang="en-US" sz="3600" b="1" u="sng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600" b="1" dirty="0">
              <a:solidFill>
                <a:srgbClr val="99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0" name="Text Box 11"/>
          <p:cNvSpPr txBox="1"/>
          <p:nvPr/>
        </p:nvSpPr>
        <p:spPr>
          <a:xfrm>
            <a:off x="4643438" y="1906588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52" name="Picture 13" descr="乌兰巴托"/>
          <p:cNvPicPr>
            <a:picLocks noChangeAspect="1"/>
          </p:cNvPicPr>
          <p:nvPr/>
        </p:nvPicPr>
        <p:blipFill>
          <a:blip r:embed="rId2">
            <a:lum bright="-6000" contrast="17999"/>
          </a:blip>
          <a:srcRect t="5121" r="2068" b="10635"/>
          <a:stretch>
            <a:fillRect/>
          </a:stretch>
        </p:blipFill>
        <p:spPr>
          <a:xfrm>
            <a:off x="4643755" y="1318895"/>
            <a:ext cx="4346575" cy="3469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Text Box 14"/>
          <p:cNvSpPr txBox="1"/>
          <p:nvPr/>
        </p:nvSpPr>
        <p:spPr>
          <a:xfrm>
            <a:off x="4645025" y="906145"/>
            <a:ext cx="1551305" cy="367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降水量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/mm</a:t>
            </a:r>
            <a:endParaRPr lang="en-US" altLang="zh-CN" sz="1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4" name="Text Box 15"/>
          <p:cNvSpPr txBox="1"/>
          <p:nvPr/>
        </p:nvSpPr>
        <p:spPr>
          <a:xfrm>
            <a:off x="7592695" y="898525"/>
            <a:ext cx="1551305" cy="367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降水量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/mm</a:t>
            </a:r>
            <a:endParaRPr lang="en-US" altLang="zh-CN" sz="1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5" name="Text Box 16"/>
          <p:cNvSpPr txBox="1"/>
          <p:nvPr/>
        </p:nvSpPr>
        <p:spPr>
          <a:xfrm>
            <a:off x="6118225" y="1347470"/>
            <a:ext cx="163004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隶书" panose="02010509060101010101" pitchFamily="49" charset="-122"/>
              </a:rPr>
              <a:t>乌兰巴托</a:t>
            </a:r>
            <a:endParaRPr lang="zh-CN" altLang="en-US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9169" name="Text Box 17"/>
          <p:cNvSpPr txBox="1"/>
          <p:nvPr/>
        </p:nvSpPr>
        <p:spPr>
          <a:xfrm>
            <a:off x="4930775" y="4930775"/>
            <a:ext cx="4033838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全年降水量</a:t>
            </a:r>
            <a:r>
              <a:rPr lang="zh-CN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       降水集中在</a:t>
            </a:r>
            <a:r>
              <a:rPr lang="zh-CN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季。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70" name="Rectangle 18"/>
          <p:cNvSpPr/>
          <p:nvPr/>
        </p:nvSpPr>
        <p:spPr>
          <a:xfrm>
            <a:off x="6645275" y="3213100"/>
            <a:ext cx="865188" cy="122396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71" name="Text Box 19"/>
          <p:cNvSpPr txBox="1"/>
          <p:nvPr/>
        </p:nvSpPr>
        <p:spPr>
          <a:xfrm>
            <a:off x="1087438" y="4868863"/>
            <a:ext cx="792162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172" name="Text Box 20"/>
          <p:cNvSpPr txBox="1"/>
          <p:nvPr/>
        </p:nvSpPr>
        <p:spPr>
          <a:xfrm>
            <a:off x="1042988" y="5445125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炎热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173" name="Text Box 21"/>
          <p:cNvSpPr txBox="1"/>
          <p:nvPr/>
        </p:nvSpPr>
        <p:spPr>
          <a:xfrm>
            <a:off x="3305175" y="5422900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严寒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174" name="Text Box 22"/>
          <p:cNvSpPr txBox="1"/>
          <p:nvPr/>
        </p:nvSpPr>
        <p:spPr>
          <a:xfrm>
            <a:off x="7308850" y="4868863"/>
            <a:ext cx="719138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少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175" name="Text Box 23"/>
          <p:cNvSpPr txBox="1"/>
          <p:nvPr/>
        </p:nvSpPr>
        <p:spPr>
          <a:xfrm>
            <a:off x="7251700" y="5430838"/>
            <a:ext cx="719138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夏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1" grpId="0" animBg="1"/>
      <p:bldP spid="49162" grpId="0"/>
      <p:bldP spid="49169" grpId="0"/>
      <p:bldP spid="49170" grpId="0" animBg="1"/>
      <p:bldP spid="49171" grpId="0"/>
      <p:bldP spid="49172" grpId="0"/>
      <p:bldP spid="49173" grpId="0"/>
      <p:bldP spid="49174" grpId="0"/>
      <p:bldP spid="49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冬季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981075"/>
            <a:ext cx="4495800" cy="370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 descr="夏季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81075"/>
            <a:ext cx="4495800" cy="3709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4"/>
          <p:cNvSpPr txBox="1"/>
          <p:nvPr/>
        </p:nvSpPr>
        <p:spPr>
          <a:xfrm>
            <a:off x="2362200" y="115888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海陆热力性质的差异</a:t>
            </a:r>
            <a:endParaRPr lang="zh-CN" altLang="en-US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1" name="Text Box 5"/>
          <p:cNvSpPr txBox="1"/>
          <p:nvPr/>
        </p:nvSpPr>
        <p:spPr>
          <a:xfrm>
            <a:off x="144463" y="4581525"/>
            <a:ext cx="47879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冬季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4716463" y="4581525"/>
            <a:ext cx="5040312" cy="1465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夏季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1" name="Text Box 8"/>
          <p:cNvSpPr txBox="1"/>
          <p:nvPr/>
        </p:nvSpPr>
        <p:spPr>
          <a:xfrm>
            <a:off x="1838325" y="5229225"/>
            <a:ext cx="762000" cy="5194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风</a:t>
            </a:r>
            <a:endParaRPr lang="zh-CN" altLang="en-US" sz="2800" b="1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2" name="Text Box 9"/>
          <p:cNvSpPr txBox="1"/>
          <p:nvPr/>
        </p:nvSpPr>
        <p:spPr>
          <a:xfrm>
            <a:off x="250825" y="527367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陆地</a:t>
            </a:r>
            <a:endParaRPr lang="zh-CN" alt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3" name="Line 10"/>
          <p:cNvSpPr/>
          <p:nvPr/>
        </p:nvSpPr>
        <p:spPr>
          <a:xfrm>
            <a:off x="1546225" y="5686425"/>
            <a:ext cx="1371600" cy="0"/>
          </a:xfrm>
          <a:prstGeom prst="line">
            <a:avLst/>
          </a:prstGeom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274" name="Text Box 11"/>
          <p:cNvSpPr txBox="1"/>
          <p:nvPr/>
        </p:nvSpPr>
        <p:spPr>
          <a:xfrm>
            <a:off x="2994025" y="530542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海洋</a:t>
            </a:r>
            <a:endParaRPr lang="zh-CN" altLang="en-US" sz="36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6" name="Text Box 13"/>
          <p:cNvSpPr txBox="1"/>
          <p:nvPr/>
        </p:nvSpPr>
        <p:spPr>
          <a:xfrm>
            <a:off x="5076825" y="531050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海洋</a:t>
            </a:r>
            <a:endParaRPr lang="zh-CN" altLang="en-US" sz="36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7" name="Text Box 14"/>
          <p:cNvSpPr txBox="1"/>
          <p:nvPr/>
        </p:nvSpPr>
        <p:spPr>
          <a:xfrm>
            <a:off x="6511925" y="5158105"/>
            <a:ext cx="762000" cy="5194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风</a:t>
            </a:r>
            <a:endParaRPr lang="zh-CN" altLang="en-US" sz="2800" b="1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8" name="Text Box 15"/>
          <p:cNvSpPr txBox="1"/>
          <p:nvPr/>
        </p:nvSpPr>
        <p:spPr>
          <a:xfrm>
            <a:off x="7667625" y="527875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陆地</a:t>
            </a:r>
            <a:endParaRPr lang="zh-CN" alt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9" name="Line 16"/>
          <p:cNvSpPr/>
          <p:nvPr/>
        </p:nvSpPr>
        <p:spPr>
          <a:xfrm>
            <a:off x="6219825" y="5615305"/>
            <a:ext cx="1371600" cy="0"/>
          </a:xfrm>
          <a:prstGeom prst="line">
            <a:avLst/>
          </a:prstGeom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0199" name="Text Box 23"/>
          <p:cNvSpPr txBox="1"/>
          <p:nvPr/>
        </p:nvSpPr>
        <p:spPr>
          <a:xfrm>
            <a:off x="250825" y="5949950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特征：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200" name="Text Box 24"/>
          <p:cNvSpPr txBox="1"/>
          <p:nvPr/>
        </p:nvSpPr>
        <p:spPr>
          <a:xfrm>
            <a:off x="1692275" y="6021388"/>
            <a:ext cx="59753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夏季高温多雨，雨热同期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99" grpId="0"/>
      <p:bldP spid="50200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13006</Words>
  <Application>WPS 演示</Application>
  <PresentationFormat>全屏显示(4:3)</PresentationFormat>
  <Paragraphs>2199</Paragraphs>
  <Slides>59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82" baseType="lpstr">
      <vt:lpstr>Arial</vt:lpstr>
      <vt:lpstr>宋体</vt:lpstr>
      <vt:lpstr>Wingdings</vt:lpstr>
      <vt:lpstr>Times New Roman</vt:lpstr>
      <vt:lpstr>隶书</vt:lpstr>
      <vt:lpstr>华文新魏</vt:lpstr>
      <vt:lpstr>华文中宋</vt:lpstr>
      <vt:lpstr>华文行楷</vt:lpstr>
      <vt:lpstr>黑体</vt:lpstr>
      <vt:lpstr>微软雅黑</vt:lpstr>
      <vt:lpstr>Arial Unicode MS</vt:lpstr>
      <vt:lpstr>文鼎书宋简</vt:lpstr>
      <vt:lpstr>楷体_GB2312</vt:lpstr>
      <vt:lpstr>新宋体</vt:lpstr>
      <vt:lpstr>Lucida Console</vt:lpstr>
      <vt:lpstr>华文彩云</vt:lpstr>
      <vt:lpstr>Arial Black</vt:lpstr>
      <vt:lpstr>Verdana</vt:lpstr>
      <vt:lpstr>Courier New</vt:lpstr>
      <vt:lpstr>方正美黑简体</vt:lpstr>
      <vt:lpstr>默认设计模板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亚洲气候的特点</vt:lpstr>
      <vt:lpstr>温带大陆性气候的特点</vt:lpstr>
      <vt:lpstr>PowerPoint 演示文稿</vt:lpstr>
      <vt:lpstr>PowerPoint 演示文稿</vt:lpstr>
      <vt:lpstr>PowerPoint 演示文稿</vt:lpstr>
      <vt:lpstr>请你概括亚洲河流的特点</vt:lpstr>
      <vt:lpstr>读图归纳欧洲河流的特征。</vt:lpstr>
      <vt:lpstr>欧洲河流的特征： 1、河网稠密，水流平缓。 2、河流短小，水量丰富。 3、航运价值高。</vt:lpstr>
      <vt:lpstr>PowerPoint 演示文稿</vt:lpstr>
      <vt:lpstr>PowerPoint 演示文稿</vt:lpstr>
      <vt:lpstr>PowerPoint 演示文稿</vt:lpstr>
      <vt:lpstr>PowerPoint 演示文稿</vt:lpstr>
      <vt:lpstr>非洲气候类型图</vt:lpstr>
      <vt:lpstr>读下图分析：热带草原气候有何特征？</vt:lpstr>
      <vt:lpstr>PowerPoint 演示文稿</vt:lpstr>
      <vt:lpstr>PowerPoint 演示文稿</vt:lpstr>
      <vt:lpstr>测评：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填表对比中南半岛和马来群岛的地理特征：</vt:lpstr>
      <vt:lpstr>马六甲海峡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阿富哥 (罗述富)</cp:lastModifiedBy>
  <cp:revision>91</cp:revision>
  <dcterms:created xsi:type="dcterms:W3CDTF">2003-05-31T02:08:00Z</dcterms:created>
  <dcterms:modified xsi:type="dcterms:W3CDTF">2022-01-13T07:31:36Z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2B35B84910D14C5AA073F86DFB327CFD</vt:lpwstr>
  </property>
</Properties>
</file>