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930" r:id="rId3"/>
    <p:sldId id="257" r:id="rId5"/>
    <p:sldId id="464" r:id="rId6"/>
    <p:sldId id="258" r:id="rId7"/>
    <p:sldId id="465" r:id="rId8"/>
    <p:sldId id="259" r:id="rId9"/>
    <p:sldId id="260" r:id="rId10"/>
    <p:sldId id="261" r:id="rId11"/>
    <p:sldId id="467" r:id="rId12"/>
    <p:sldId id="879" r:id="rId13"/>
    <p:sldId id="284" r:id="rId14"/>
    <p:sldId id="282" r:id="rId15"/>
    <p:sldId id="793" r:id="rId16"/>
    <p:sldId id="277" r:id="rId17"/>
    <p:sldId id="797" r:id="rId18"/>
    <p:sldId id="288" r:id="rId19"/>
    <p:sldId id="290" r:id="rId20"/>
    <p:sldId id="289" r:id="rId21"/>
    <p:sldId id="285" r:id="rId22"/>
    <p:sldId id="281" r:id="rId23"/>
    <p:sldId id="291" r:id="rId24"/>
    <p:sldId id="662" r:id="rId25"/>
    <p:sldId id="337" r:id="rId26"/>
    <p:sldId id="338" r:id="rId27"/>
    <p:sldId id="658" r:id="rId28"/>
    <p:sldId id="730" r:id="rId29"/>
    <p:sldId id="659" r:id="rId30"/>
    <p:sldId id="660" r:id="rId31"/>
    <p:sldId id="339" r:id="rId32"/>
    <p:sldId id="340" r:id="rId33"/>
    <p:sldId id="731" r:id="rId34"/>
    <p:sldId id="342" r:id="rId35"/>
    <p:sldId id="343" r:id="rId36"/>
    <p:sldId id="344" r:id="rId37"/>
    <p:sldId id="345" r:id="rId38"/>
    <p:sldId id="611" r:id="rId39"/>
    <p:sldId id="346" r:id="rId40"/>
    <p:sldId id="665" r:id="rId41"/>
    <p:sldId id="666" r:id="rId42"/>
    <p:sldId id="667" r:id="rId43"/>
    <p:sldId id="668" r:id="rId44"/>
    <p:sldId id="664" r:id="rId45"/>
    <p:sldId id="663" r:id="rId46"/>
    <p:sldId id="376" r:id="rId47"/>
    <p:sldId id="349" r:id="rId48"/>
    <p:sldId id="350" r:id="rId49"/>
    <p:sldId id="351" r:id="rId50"/>
    <p:sldId id="353" r:id="rId51"/>
    <p:sldId id="352" r:id="rId52"/>
    <p:sldId id="354" r:id="rId53"/>
    <p:sldId id="355" r:id="rId54"/>
    <p:sldId id="263" r:id="rId55"/>
    <p:sldId id="875" r:id="rId56"/>
    <p:sldId id="265" r:id="rId57"/>
    <p:sldId id="466" r:id="rId58"/>
    <p:sldId id="274" r:id="rId59"/>
    <p:sldId id="669" r:id="rId60"/>
    <p:sldId id="276" r:id="rId61"/>
    <p:sldId id="266" r:id="rId6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莹莹" initials="莹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7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6" Type="http://schemas.openxmlformats.org/officeDocument/2006/relationships/commentAuthors" Target="commentAuthors.xml"/><Relationship Id="rId65" Type="http://schemas.openxmlformats.org/officeDocument/2006/relationships/tableStyles" Target="tableStyles.xml"/><Relationship Id="rId64" Type="http://schemas.openxmlformats.org/officeDocument/2006/relationships/viewProps" Target="viewProps.xml"/><Relationship Id="rId63" Type="http://schemas.openxmlformats.org/officeDocument/2006/relationships/presProps" Target="presProps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2016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22016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itchFamily="34" charset="0"/>
                <a:ea typeface="宋体" pitchFamily="2" charset="-122"/>
              </a:rPr>
            </a:fld>
            <a:endParaRPr lang="zh-CN" altLang="en-US" sz="1200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hyperlink" Target="http://pic.sogou.com/d?query=%D0%B4%D7%F7%26mood=0%26picformat=0%26mode=1%26di=2%26w=05009900%26dr=1%26_asf=pic.sogou.com%26_ast=1442046435%26did=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hyperlink" Target="http://pic.sogou.com/d?query=%D0%B4%D7%F7%26mood=0%26picformat=0%26mode=1%26di=2%26w=05009900%26dr=1%26_asf=pic.sogou.com%26_ast=1442046435%26did=3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hyperlink" Target="http://pic.sogou.com/d?query=%D0%B4%D7%F7%26mood=0%26picformat=0%26mode=1%26di=2%26w=05009900%26dr=1%26_asf=pic.sogou.com%26_ast=1442046435%26did=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hyperlink" Target="http://pic.sogou.com/d?query=%D0%B4%D7%F7%26mood=0%26picformat=0%26mode=1%26di=2%26w=05009900%26dr=1%26_asf=pic.sogou.com%26_ast=1442046435%26did=3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hyperlink" Target="http://pic.sogou.com/d?query=%D0%B4%D7%F7%26mood=0%26picformat=0%26mode=1%26di=2%26w=05009900%26dr=1%26_asf=pic.sogou.com%26_ast=1442046435%26did=3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hyperlink" Target="http://pic.sogou.com/d?query=%D0%B4%D7%F7%26mood=0%26picformat=0%26mode=1%26di=2%26w=05009900%26dr=1%26_asf=pic.sogou.com%26_ast=1442046435%26did=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hyperlink" Target="http://pic.sogou.com/d?query=%D0%B4%D7%F7%26mood=0%26picformat=0%26mode=1%26di=2%26w=05009900%26dr=1%26_asf=pic.sogou.com%26_ast=1442046435%26did=3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hyperlink" Target="http://pic.sogou.com/d?query=%D0%B4%D7%F7%26mood=0%26picformat=0%26mode=1%26di=2%26w=05009900%26dr=1%26_asf=pic.sogou.com%26_ast=1442046435%26did=3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hyperlink" Target="http://pic.sogou.com/d?query=%D0%B4%D7%F7%26mood=0%26picformat=0%26mode=1%26di=2%26w=05009900%26dr=1%26_asf=pic.sogou.com%26_ast=1442046435%26did=3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hyperlink" Target="http://pic.sogou.com/d?query=%D0%B4%D7%F7%26mood=0%26picformat=0%26mode=1%26di=2%26w=05009900%26dr=1%26_asf=pic.sogou.com%26_ast=1442046435%26did=3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hyperlink" Target="http://pic.sogou.com/d?query=%D0%B4%D7%F7%26mood=0%26picformat=0%26mode=1%26di=2%26w=05009900%26dr=1%26_asf=pic.sogou.com%26_ast=1442046435%26did=3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hyperlink" Target="http://pic.sogou.com/d?query=%D0%B4%D7%F7%26mood=0%26picformat=0%26mode=1%26di=2%26w=05009900%26dr=1%26_asf=pic.sogou.com%26_ast=1442046435%26did=3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hyperlink" Target="http://pic.sogou.com/d?query=%D0%B4%D7%F7%26mood=0%26picformat=0%26mode=1%26di=2%26w=05009900%26dr=1%26_asf=pic.sogou.com%26_ast=1442046435%26did=3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hyperlink" Target="http://pic.sogou.com/d?query=%D0%B4%D7%F7%26mood=0%26picformat=0%26mode=1%26di=2%26w=05009900%26dr=1%26_asf=pic.sogou.com%26_ast=1442046435%26did=3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hyperlink" Target="http://pic.sogou.com/d?query=%D0%B4%D7%F7%26mood=0%26picformat=0%26mode=1%26di=2%26w=05009900%26dr=1%26_asf=pic.sogou.com%26_ast=1442046435%26did=3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hyperlink" Target="http://pic.sogou.com/d?query=%D0%B4%D7%F7%26mood=0%26picformat=0%26mode=1%26di=2%26w=05009900%26dr=1%26_asf=pic.sogou.com%26_ast=1442046435%26did=3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hyperlink" Target="http://pic.sogou.com/d?query=%D0%B4%D7%F7%26mood=0%26picformat=0%26mode=1%26di=2%26w=05009900%26dr=1%26_asf=pic.sogou.com%26_ast=1442046435%26did=3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hyperlink" Target="http://pic.sogou.com/d?query=%D0%B4%D7%F7%26mood=0%26picformat=0%26mode=1%26di=2%26w=05009900%26dr=1%26_asf=pic.sogou.com%26_ast=1442046435%26did=3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hyperlink" Target="http://pic.sogou.com/d?query=%D0%B4%D7%F7%26mood=0%26picformat=0%26mode=1%26di=2%26w=05009900%26dr=1%26_asf=pic.sogou.com%26_ast=1442046435%26did=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hyperlink" Target="http://pic.sogou.com/d?query=%D0%B4%D7%F7%26mood=0%26picformat=0%26mode=1%26di=2%26w=05009900%26dr=1%26_asf=pic.sogou.com%26_ast=1442046435%26did=3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hyperlink" Target="http://pic.sogou.com/d?query=%D0%B4%D7%F7%26mood=0%26picformat=0%26mode=1%26di=2%26w=05009900%26dr=1%26_asf=pic.sogou.com%26_ast=1442046435%26did=3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2021" y="1879601"/>
            <a:ext cx="10494433" cy="2628900"/>
          </a:xfrm>
          <a:prstGeom prst="rect">
            <a:avLst/>
          </a:prstGeom>
          <a:solidFill>
            <a:srgbClr val="00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5" noProof="1">
              <a:latin typeface="思源黑体 Medium" panose="020B0600000000000000" pitchFamily="34" charset="-122"/>
              <a:ea typeface="思源黑体 Medium" panose="020B0600000000000000" pitchFamily="34" charset="-122"/>
              <a:cs typeface="+mn-ea"/>
              <a:sym typeface="+mn-lt"/>
            </a:endParaRPr>
          </a:p>
        </p:txBody>
      </p:sp>
      <p:pic>
        <p:nvPicPr>
          <p:cNvPr id="219138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9061" y="546947"/>
            <a:ext cx="9813713" cy="52840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596601" y="2257001"/>
            <a:ext cx="8613140" cy="25603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zh-CN" sz="6000" b="1" dirty="0">
                <a:solidFill>
                  <a:srgbClr val="FF0000"/>
                </a:solidFill>
                <a:effectLst/>
                <a:latin typeface="思源黑体 Medium" panose="020B0600000000000000" pitchFamily="34" charset="-122"/>
                <a:ea typeface="思源黑体 Medium" panose="020B0600000000000000" pitchFamily="34" charset="-122"/>
                <a:cs typeface="+mn-ea"/>
                <a:sym typeface="+mn-lt"/>
              </a:rPr>
              <a:t>《昆虫记》</a:t>
            </a:r>
            <a:endParaRPr lang="zh-CN" altLang="zh-CN" sz="6000" b="1" dirty="0">
              <a:solidFill>
                <a:srgbClr val="FF0000"/>
              </a:solidFill>
              <a:effectLst/>
              <a:latin typeface="思源黑体 Medium" panose="020B0600000000000000" pitchFamily="34" charset="-122"/>
              <a:ea typeface="思源黑体 Medium" panose="020B0600000000000000" pitchFamily="34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800" b="1" dirty="0">
                <a:solidFill>
                  <a:srgbClr val="02235E"/>
                </a:solidFill>
                <a:effectLst/>
                <a:latin typeface="思源黑体 Medium" panose="020B0600000000000000" pitchFamily="34" charset="-122"/>
                <a:ea typeface="思源黑体 Medium" panose="020B0600000000000000" pitchFamily="34" charset="-122"/>
                <a:cs typeface="+mn-ea"/>
                <a:sym typeface="+mn-lt"/>
              </a:rPr>
              <a:t>必背考点 </a:t>
            </a:r>
            <a:r>
              <a:rPr lang="en-US" altLang="zh-CN" sz="4800" b="1" dirty="0">
                <a:solidFill>
                  <a:srgbClr val="02235E"/>
                </a:solidFill>
                <a:effectLst/>
                <a:latin typeface="思源黑体 Medium" panose="020B0600000000000000" pitchFamily="34" charset="-122"/>
                <a:ea typeface="思源黑体 Medium" panose="020B0600000000000000" pitchFamily="34" charset="-122"/>
                <a:cs typeface="+mn-ea"/>
                <a:sym typeface="+mn-lt"/>
              </a:rPr>
              <a:t>- </a:t>
            </a:r>
            <a:r>
              <a:rPr lang="zh-CN" altLang="en-US" sz="4800" b="1" dirty="0">
                <a:solidFill>
                  <a:srgbClr val="02235E"/>
                </a:solidFill>
                <a:effectLst/>
                <a:latin typeface="思源黑体 Medium" panose="020B0600000000000000" pitchFamily="34" charset="-122"/>
                <a:ea typeface="思源黑体 Medium" panose="020B0600000000000000" pitchFamily="34" charset="-122"/>
                <a:cs typeface="+mn-ea"/>
                <a:sym typeface="+mn-lt"/>
              </a:rPr>
              <a:t>答题模板</a:t>
            </a:r>
            <a:endParaRPr lang="zh-CN" altLang="en-US" sz="4800" b="1" dirty="0">
              <a:solidFill>
                <a:srgbClr val="02235E"/>
              </a:solidFill>
              <a:effectLst/>
              <a:latin typeface="思源黑体 Medium" panose="020B0600000000000000" pitchFamily="34" charset="-122"/>
              <a:ea typeface="思源黑体 Medium" panose="020B0600000000000000" pitchFamily="34" charset="-122"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055939" y="2146300"/>
            <a:ext cx="6046787" cy="0"/>
            <a:chOff x="2743824" y="838200"/>
            <a:chExt cx="8061461" cy="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2743824" y="838200"/>
              <a:ext cx="2324100" cy="0"/>
            </a:xfrm>
            <a:prstGeom prst="line">
              <a:avLst/>
            </a:prstGeom>
            <a:ln>
              <a:solidFill>
                <a:srgbClr val="02235E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8481185" y="838200"/>
              <a:ext cx="2324100" cy="0"/>
            </a:xfrm>
            <a:prstGeom prst="line">
              <a:avLst/>
            </a:prstGeom>
            <a:ln>
              <a:solidFill>
                <a:srgbClr val="02235E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文本框 2"/>
          <p:cNvSpPr txBox="1"/>
          <p:nvPr/>
        </p:nvSpPr>
        <p:spPr>
          <a:xfrm>
            <a:off x="3644265" y="1267460"/>
            <a:ext cx="470662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400"/>
              <a:t>七年级上册</a:t>
            </a:r>
            <a:r>
              <a:rPr lang="en-US" altLang="zh-CN" sz="4400"/>
              <a:t>    </a:t>
            </a:r>
            <a:r>
              <a:rPr lang="zh-CN" altLang="en-US" sz="4400"/>
              <a:t>语文</a:t>
            </a:r>
            <a:endParaRPr lang="zh-CN" altLang="en-US" sz="4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04060" y="96520"/>
            <a:ext cx="10515600" cy="677545"/>
          </a:xfrm>
        </p:spPr>
        <p:txBody>
          <a:bodyPr>
            <a:normAutofit fontScale="90000"/>
          </a:bodyPr>
          <a:lstStyle/>
          <a:p>
            <a:r>
              <a:rPr lang="zh-CN" altLang="en-US" b="1">
                <a:solidFill>
                  <a:schemeClr val="tx1"/>
                </a:solidFill>
              </a:rPr>
              <a:t>《昆虫记》中昆虫的外号</a:t>
            </a:r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84555" y="770255"/>
            <a:ext cx="7784465" cy="6087745"/>
          </a:xfrm>
        </p:spPr>
        <p:txBody>
          <a:bodyPr>
            <a:normAutofit fontScale="25000"/>
          </a:bodyPr>
          <a:lstStyle/>
          <a:p>
            <a:pPr marL="0" indent="0">
              <a:buNone/>
            </a:pPr>
            <a:r>
              <a:rPr lang="zh-CN" altLang="en-US" sz="14400" b="1">
                <a:latin typeface="楷体" charset="-122"/>
                <a:ea typeface="楷体" charset="-122"/>
                <a:cs typeface="楷体" charset="-122"/>
              </a:rPr>
              <a:t>小阔条纹蝶</a:t>
            </a:r>
            <a:r>
              <a:rPr lang="zh-CN" altLang="en-US" sz="14400" b="1">
                <a:latin typeface="楷体" charset="-122"/>
                <a:ea typeface="楷体" charset="-122"/>
                <a:cs typeface="楷体" charset="-122"/>
                <a:sym typeface="+mn-ea"/>
              </a:rPr>
              <a:t>——</a:t>
            </a:r>
            <a:r>
              <a:rPr lang="en-US" altLang="zh-CN" sz="14400" b="1">
                <a:solidFill>
                  <a:srgbClr val="002060"/>
                </a:solidFill>
                <a:latin typeface="楷体" charset="-122"/>
                <a:ea typeface="楷体" charset="-122"/>
                <a:cs typeface="楷体" charset="-122"/>
              </a:rPr>
              <a:t> </a:t>
            </a:r>
            <a:endParaRPr lang="en-US" altLang="zh-CN" sz="14400" b="1">
              <a:solidFill>
                <a:srgbClr val="002060"/>
              </a:solidFill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14400" b="1">
                <a:latin typeface="楷体" charset="-122"/>
                <a:ea typeface="楷体" charset="-122"/>
                <a:cs typeface="楷体" charset="-122"/>
              </a:rPr>
              <a:t>瓢虫——</a:t>
            </a:r>
            <a:r>
              <a:rPr lang="en-US" altLang="zh-CN" sz="14400" b="1">
                <a:solidFill>
                  <a:srgbClr val="002060"/>
                </a:solidFill>
                <a:latin typeface="楷体" charset="-122"/>
                <a:ea typeface="楷体" charset="-122"/>
                <a:cs typeface="楷体" charset="-122"/>
              </a:rPr>
              <a:t> </a:t>
            </a:r>
            <a:r>
              <a:rPr lang="zh-CN" altLang="en-US" sz="14400" b="1">
                <a:solidFill>
                  <a:srgbClr val="002060"/>
                </a:solidFill>
                <a:latin typeface="楷体" charset="-122"/>
                <a:ea typeface="楷体" charset="-122"/>
                <a:cs typeface="楷体" charset="-122"/>
              </a:rPr>
              <a:t> </a:t>
            </a:r>
            <a:endParaRPr lang="zh-CN" altLang="en-US" sz="144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14400" b="1">
                <a:latin typeface="楷体" charset="-122"/>
                <a:ea typeface="楷体" charset="-122"/>
                <a:cs typeface="楷体" charset="-122"/>
              </a:rPr>
              <a:t>螳螂——</a:t>
            </a:r>
            <a:r>
              <a:rPr lang="en-US" altLang="zh-CN" sz="14400" b="1">
                <a:solidFill>
                  <a:srgbClr val="002060"/>
                </a:solidFill>
                <a:latin typeface="楷体" charset="-122"/>
                <a:ea typeface="楷体" charset="-122"/>
                <a:cs typeface="楷体" charset="-122"/>
              </a:rPr>
              <a:t> </a:t>
            </a:r>
            <a:r>
              <a:rPr lang="zh-CN" altLang="en-US" sz="14400" b="1">
                <a:latin typeface="楷体" charset="-122"/>
                <a:ea typeface="楷体" charset="-122"/>
                <a:cs typeface="楷体" charset="-122"/>
              </a:rPr>
              <a:t> </a:t>
            </a:r>
            <a:endParaRPr lang="zh-CN" altLang="en-US" sz="144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14400" b="1">
                <a:latin typeface="楷体" charset="-122"/>
                <a:ea typeface="楷体" charset="-122"/>
                <a:cs typeface="楷体" charset="-122"/>
              </a:rPr>
              <a:t>蟋蟀——</a:t>
            </a:r>
            <a:r>
              <a:rPr lang="en-US" altLang="zh-CN" sz="14400" b="1">
                <a:solidFill>
                  <a:srgbClr val="002060"/>
                </a:solidFill>
                <a:latin typeface="楷体" charset="-122"/>
                <a:ea typeface="楷体" charset="-122"/>
                <a:cs typeface="楷体" charset="-122"/>
              </a:rPr>
              <a:t> </a:t>
            </a:r>
            <a:endParaRPr lang="zh-CN" altLang="en-US" sz="144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14400" b="1">
                <a:latin typeface="楷体" charset="-122"/>
                <a:ea typeface="楷体" charset="-122"/>
                <a:cs typeface="楷体" charset="-122"/>
              </a:rPr>
              <a:t>孔雀蝶——</a:t>
            </a:r>
            <a:r>
              <a:rPr lang="en-US" altLang="zh-CN" sz="14400" b="1">
                <a:solidFill>
                  <a:srgbClr val="002060"/>
                </a:solidFill>
                <a:latin typeface="楷体" charset="-122"/>
                <a:ea typeface="楷体" charset="-122"/>
                <a:cs typeface="楷体" charset="-122"/>
              </a:rPr>
              <a:t> </a:t>
            </a:r>
            <a:endParaRPr lang="zh-CN" altLang="en-US" sz="144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14400" b="1">
                <a:latin typeface="楷体" charset="-122"/>
                <a:ea typeface="楷体" charset="-122"/>
                <a:cs typeface="楷体" charset="-122"/>
              </a:rPr>
              <a:t>绿蝇——</a:t>
            </a:r>
            <a:r>
              <a:rPr lang="en-US" altLang="zh-CN" sz="14400" b="1">
                <a:solidFill>
                  <a:srgbClr val="002060"/>
                </a:solidFill>
                <a:latin typeface="楷体" charset="-122"/>
                <a:ea typeface="楷体" charset="-122"/>
                <a:cs typeface="楷体" charset="-122"/>
              </a:rPr>
              <a:t> </a:t>
            </a:r>
            <a:endParaRPr lang="en-US" altLang="zh-CN" sz="14400" b="1">
              <a:solidFill>
                <a:srgbClr val="002060"/>
              </a:solidFill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14400" b="1">
                <a:latin typeface="楷体" charset="-122"/>
                <a:ea typeface="楷体" charset="-122"/>
                <a:cs typeface="楷体" charset="-122"/>
              </a:rPr>
              <a:t>豌豆象——</a:t>
            </a:r>
            <a:r>
              <a:rPr lang="en-US" altLang="zh-CN" sz="14400" b="1">
                <a:solidFill>
                  <a:srgbClr val="002060"/>
                </a:solidFill>
                <a:latin typeface="楷体" charset="-122"/>
                <a:ea typeface="楷体" charset="-122"/>
                <a:cs typeface="楷体" charset="-122"/>
              </a:rPr>
              <a:t> </a:t>
            </a:r>
            <a:endParaRPr lang="zh-CN" altLang="en-US" sz="14400" b="1">
              <a:solidFill>
                <a:srgbClr val="002060"/>
              </a:solidFill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14400" b="1">
                <a:solidFill>
                  <a:schemeClr val="tx1"/>
                </a:solidFill>
                <a:latin typeface="楷体" charset="-122"/>
                <a:ea typeface="楷体" charset="-122"/>
                <a:cs typeface="楷体" charset="-122"/>
              </a:rPr>
              <a:t>法那斯米隆</a:t>
            </a:r>
            <a:r>
              <a:rPr lang="zh-CN" altLang="en-US" sz="14400" b="1">
                <a:latin typeface="楷体" charset="-122"/>
                <a:ea typeface="楷体" charset="-122"/>
                <a:cs typeface="楷体" charset="-122"/>
                <a:sym typeface="+mn-ea"/>
              </a:rPr>
              <a:t>——</a:t>
            </a:r>
            <a:r>
              <a:rPr lang="en-US" altLang="zh-CN" sz="14400" b="1">
                <a:solidFill>
                  <a:srgbClr val="002060"/>
                </a:solidFill>
                <a:latin typeface="楷体" charset="-122"/>
                <a:ea typeface="楷体" charset="-122"/>
                <a:cs typeface="楷体" charset="-122"/>
              </a:rPr>
              <a:t> </a:t>
            </a:r>
            <a:endParaRPr lang="zh-CN" altLang="en-US" sz="14400" b="1">
              <a:solidFill>
                <a:srgbClr val="002060"/>
              </a:solidFill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14400" b="1">
                <a:solidFill>
                  <a:schemeClr val="tx1"/>
                </a:solidFill>
                <a:latin typeface="楷体" charset="-122"/>
                <a:ea typeface="楷体" charset="-122"/>
                <a:cs typeface="楷体" charset="-122"/>
              </a:rPr>
              <a:t>萤火虫</a:t>
            </a:r>
            <a:r>
              <a:rPr lang="zh-CN" altLang="en-US" sz="14400" b="1">
                <a:latin typeface="楷体" charset="-122"/>
                <a:ea typeface="楷体" charset="-122"/>
                <a:cs typeface="楷体" charset="-122"/>
                <a:sym typeface="+mn-ea"/>
              </a:rPr>
              <a:t>——</a:t>
            </a:r>
            <a:r>
              <a:rPr lang="en-US" altLang="zh-CN" sz="14400" b="1">
                <a:solidFill>
                  <a:srgbClr val="002060"/>
                </a:solidFill>
                <a:latin typeface="楷体" charset="-122"/>
                <a:ea typeface="楷体" charset="-122"/>
                <a:cs typeface="楷体" charset="-122"/>
              </a:rPr>
              <a:t> </a:t>
            </a:r>
            <a:endParaRPr lang="zh-CN" altLang="en-US" sz="14400" b="1">
              <a:solidFill>
                <a:srgbClr val="002060"/>
              </a:solidFill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14400" b="1">
                <a:solidFill>
                  <a:schemeClr val="tx1"/>
                </a:solidFill>
                <a:latin typeface="楷体" charset="-122"/>
                <a:ea typeface="楷体" charset="-122"/>
                <a:cs typeface="楷体" charset="-122"/>
              </a:rPr>
              <a:t>蜣螂——</a:t>
            </a:r>
            <a:r>
              <a:rPr lang="en-US" altLang="zh-CN" sz="14400" b="1">
                <a:solidFill>
                  <a:srgbClr val="002060"/>
                </a:solidFill>
                <a:latin typeface="楷体" charset="-122"/>
                <a:ea typeface="楷体" charset="-122"/>
                <a:cs typeface="楷体" charset="-122"/>
              </a:rPr>
              <a:t> </a:t>
            </a:r>
            <a:r>
              <a:rPr lang="zh-CN" altLang="en-US" sz="14400" b="1">
                <a:solidFill>
                  <a:srgbClr val="002060"/>
                </a:solidFill>
                <a:latin typeface="楷体" charset="-122"/>
                <a:ea typeface="楷体" charset="-122"/>
                <a:cs typeface="楷体" charset="-122"/>
              </a:rPr>
              <a:t>  </a:t>
            </a:r>
            <a:endParaRPr lang="zh-CN" altLang="en-US" sz="14400" b="1">
              <a:solidFill>
                <a:srgbClr val="002060"/>
              </a:solidFill>
              <a:latin typeface="楷体" charset="-122"/>
              <a:ea typeface="楷体" charset="-122"/>
              <a:cs typeface="楷体" charset="-122"/>
            </a:endParaRP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2957195" y="770255"/>
            <a:ext cx="7784465" cy="608774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4400" b="1">
                <a:latin typeface="楷体" charset="-122"/>
                <a:ea typeface="楷体" charset="-122"/>
                <a:cs typeface="楷体" charset="-122"/>
              </a:rPr>
              <a:t>      </a:t>
            </a:r>
            <a:r>
              <a:rPr lang="zh-CN" altLang="en-US" sz="144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布带小修士</a:t>
            </a:r>
            <a:endParaRPr lang="zh-CN" altLang="en-US" sz="14400" b="1" u="sng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en-US" altLang="zh-CN" sz="14400" b="1">
                <a:latin typeface="楷体" charset="-122"/>
                <a:ea typeface="楷体" charset="-122"/>
                <a:cs typeface="楷体" charset="-122"/>
              </a:rPr>
              <a:t> </a:t>
            </a:r>
            <a:r>
              <a:rPr lang="zh-CN" altLang="en-US" sz="144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花园中的“淑女” </a:t>
            </a:r>
            <a:endParaRPr lang="zh-CN" altLang="en-US" sz="14400" b="1" u="sng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en-US" altLang="zh-CN" sz="14400" b="1">
                <a:latin typeface="楷体" charset="-122"/>
                <a:ea typeface="楷体" charset="-122"/>
                <a:cs typeface="楷体" charset="-122"/>
              </a:rPr>
              <a:t> </a:t>
            </a:r>
            <a:r>
              <a:rPr lang="zh-CN" altLang="en-US" sz="144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美丽的“杀手” </a:t>
            </a:r>
            <a:endParaRPr lang="zh-CN" altLang="en-US" sz="14400" b="1" u="sng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en-US" altLang="zh-CN" sz="14400" b="1">
                <a:latin typeface="楷体" charset="-122"/>
                <a:ea typeface="楷体" charset="-122"/>
                <a:cs typeface="楷体" charset="-122"/>
              </a:rPr>
              <a:t> </a:t>
            </a:r>
            <a:r>
              <a:rPr lang="zh-CN" altLang="en-US" sz="144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田园中的提琴家 </a:t>
            </a:r>
            <a:endParaRPr lang="zh-CN" altLang="en-US" sz="14400" b="1" u="sng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en-US" altLang="zh-CN" sz="14400" b="1">
                <a:latin typeface="楷体" charset="-122"/>
                <a:ea typeface="楷体" charset="-122"/>
                <a:cs typeface="楷体" charset="-122"/>
              </a:rPr>
              <a:t> </a:t>
            </a:r>
            <a:r>
              <a:rPr lang="zh-CN" altLang="en-US" sz="144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大自然的舞姬 </a:t>
            </a:r>
            <a:endParaRPr lang="zh-CN" altLang="en-US" sz="14400" b="1" u="sng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en-US" altLang="zh-CN" sz="14400" b="1">
                <a:latin typeface="楷体" charset="-122"/>
                <a:ea typeface="楷体" charset="-122"/>
                <a:cs typeface="楷体" charset="-122"/>
              </a:rPr>
              <a:t> </a:t>
            </a:r>
            <a:r>
              <a:rPr lang="zh-CN" altLang="en-US" sz="144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新陈代谢的工作者 </a:t>
            </a:r>
            <a:endParaRPr lang="zh-CN" altLang="en-US" sz="14400" b="1" u="sng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en-US" altLang="zh-CN" sz="14400" b="1">
                <a:latin typeface="楷体" charset="-122"/>
                <a:ea typeface="楷体" charset="-122"/>
                <a:cs typeface="楷体" charset="-122"/>
              </a:rPr>
              <a:t> </a:t>
            </a:r>
            <a:r>
              <a:rPr lang="zh-CN" altLang="en-US" sz="144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尽忠职守的税务官</a:t>
            </a:r>
            <a:endParaRPr lang="zh-CN" altLang="en-US" sz="14400" b="1" u="sng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en-US" altLang="zh-CN" sz="14400" b="1">
                <a:solidFill>
                  <a:schemeClr val="tx1"/>
                </a:solidFill>
                <a:latin typeface="楷体" charset="-122"/>
                <a:ea typeface="楷体" charset="-122"/>
                <a:cs typeface="楷体" charset="-122"/>
              </a:rPr>
              <a:t>      </a:t>
            </a:r>
            <a:r>
              <a:rPr lang="zh-CN" altLang="en-US" sz="144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侏儒殡葬工和陶瓷工。</a:t>
            </a:r>
            <a:endParaRPr lang="zh-CN" altLang="en-US" sz="14400" b="1" u="sng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en-US" altLang="zh-CN" sz="14400" b="1">
                <a:solidFill>
                  <a:schemeClr val="tx1"/>
                </a:solidFill>
                <a:latin typeface="楷体" charset="-122"/>
                <a:ea typeface="楷体" charset="-122"/>
                <a:cs typeface="楷体" charset="-122"/>
              </a:rPr>
              <a:t> </a:t>
            </a:r>
            <a:r>
              <a:rPr lang="zh-CN" altLang="en-US" sz="144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一个双腿残疾者</a:t>
            </a:r>
            <a:endParaRPr lang="zh-CN" altLang="en-US" sz="14400" b="1" u="sng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en-US" altLang="zh-CN" sz="14400" b="1">
                <a:solidFill>
                  <a:schemeClr val="tx1"/>
                </a:solidFill>
                <a:latin typeface="楷体" charset="-122"/>
                <a:ea typeface="楷体" charset="-122"/>
                <a:cs typeface="楷体" charset="-122"/>
              </a:rPr>
              <a:t> </a:t>
            </a:r>
            <a:r>
              <a:rPr lang="zh-CN" altLang="en-US" sz="144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天生攀岩家  </a:t>
            </a:r>
            <a:endParaRPr lang="zh-CN" altLang="en-US" sz="14400" b="1" u="sng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53425" y="1706880"/>
            <a:ext cx="3209925" cy="156654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0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439785" y="2499360"/>
            <a:ext cx="3373755" cy="1070610"/>
          </a:xfrm>
          <a:prstGeom prst="rect">
            <a:avLst/>
          </a:prstGeom>
          <a:solidFill>
            <a:schemeClr val="accent4">
              <a:alpha val="45000"/>
            </a:schemeClr>
          </a:solidFill>
        </p:spPr>
        <p:txBody>
          <a:bodyPr wrap="square" rtlCol="0">
            <a:spAutoFit/>
          </a:bodyPr>
          <a:p>
            <a:r>
              <a:rPr lang="zh-CN" altLang="en-US" sz="6000">
                <a:solidFill>
                  <a:schemeClr val="tx1"/>
                </a:solidFill>
              </a:rPr>
              <a:t>逢考必有</a:t>
            </a:r>
            <a:endParaRPr lang="zh-CN" altLang="en-US" sz="6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635" y="875030"/>
            <a:ext cx="12192635" cy="5497195"/>
          </a:xfrm>
        </p:spPr>
        <p:txBody>
          <a:bodyPr>
            <a:noAutofit/>
          </a:bodyPr>
          <a:lstStyle/>
          <a:p>
            <a:pPr marL="0" indent="0" fontAlgn="auto">
              <a:lnSpc>
                <a:spcPct val="100000"/>
              </a:lnSpc>
              <a:buNone/>
            </a:pP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1.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《昆虫记》也叫做</a:t>
            </a:r>
            <a:r>
              <a:rPr lang="en-US" altLang="zh-CN" sz="4000" b="1" u="sng">
                <a:latin typeface="楷体" charset="-122"/>
                <a:ea typeface="楷体" charset="-122"/>
                <a:cs typeface="楷体" charset="-122"/>
                <a:sym typeface="+mn-ea"/>
              </a:rPr>
              <a:t>         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，是</a:t>
            </a:r>
            <a:r>
              <a:rPr lang="en-US" altLang="zh-CN" sz="4000" b="1" u="sng">
                <a:latin typeface="楷体" charset="-122"/>
                <a:ea typeface="楷体" charset="-122"/>
                <a:cs typeface="楷体" charset="-122"/>
                <a:sym typeface="+mn-ea"/>
              </a:rPr>
              <a:t> 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国杰出昆虫学家</a:t>
            </a:r>
            <a:r>
              <a:rPr lang="en-US" altLang="zh-CN" sz="4000" b="1" u="sng">
                <a:latin typeface="楷体" charset="-122"/>
                <a:ea typeface="楷体" charset="-122"/>
                <a:cs typeface="楷体" charset="-122"/>
                <a:sym typeface="+mn-ea"/>
              </a:rPr>
              <a:t>    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的传世佳作，亦是一部不朽的著作。它不仅是一部文学巨著，也是一部 科学百科 。这部著作被誉为“</a:t>
            </a:r>
            <a:r>
              <a:rPr lang="en-US" altLang="zh-CN" sz="4000" b="1" u="sng">
                <a:latin typeface="楷体" charset="-122"/>
                <a:ea typeface="楷体" charset="-122"/>
                <a:cs typeface="楷体" charset="-122"/>
                <a:sym typeface="+mn-ea"/>
              </a:rPr>
              <a:t>         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”</a:t>
            </a:r>
            <a:r>
              <a:rPr lang="zh-CN" altLang="en-US" sz="4000" b="1">
                <a:solidFill>
                  <a:schemeClr val="tx1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。</a:t>
            </a:r>
            <a:endParaRPr lang="zh-CN" altLang="en-US" sz="4000" b="1">
              <a:solidFill>
                <a:schemeClr val="tx1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2.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《昆虫记》的成功为法布尔赢得了“</a:t>
            </a:r>
            <a:r>
              <a:rPr lang="en-US" altLang="zh-CN" sz="4000" b="1" u="sng">
                <a:latin typeface="楷体" charset="-122"/>
                <a:ea typeface="楷体" charset="-122"/>
                <a:cs typeface="楷体" charset="-122"/>
                <a:sym typeface="+mn-ea"/>
              </a:rPr>
              <a:t>          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”以及“</a:t>
            </a:r>
            <a:r>
              <a:rPr lang="en-US" altLang="zh-CN" sz="4000" b="1" u="sng">
                <a:latin typeface="楷体" charset="-122"/>
                <a:ea typeface="楷体" charset="-122"/>
                <a:cs typeface="楷体" charset="-122"/>
                <a:sym typeface="+mn-ea"/>
              </a:rPr>
              <a:t>         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”的美名。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3.《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昆虫记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》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是一部</a:t>
            </a:r>
            <a:r>
              <a:rPr lang="en-US" altLang="zh-CN" sz="4000" b="1" u="sng">
                <a:latin typeface="楷体" charset="-122"/>
                <a:ea typeface="楷体" charset="-122"/>
                <a:cs typeface="楷体" charset="-122"/>
                <a:sym typeface="+mn-ea"/>
              </a:rPr>
              <a:t>            </a:t>
            </a:r>
            <a:r>
              <a:rPr lang="en-US" altLang="zh-CN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,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是哈佛大学</a:t>
            </a:r>
            <a:r>
              <a:rPr lang="en-US" altLang="zh-CN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113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位教授推荐的</a:t>
            </a:r>
            <a:r>
              <a:rPr lang="en-US" altLang="zh-CN" sz="4000" b="1" u="sng">
                <a:latin typeface="楷体" charset="-122"/>
                <a:ea typeface="楷体" charset="-122"/>
                <a:cs typeface="楷体" charset="-122"/>
                <a:sym typeface="+mn-ea"/>
              </a:rPr>
              <a:t>          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的书。</a:t>
            </a: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pic>
        <p:nvPicPr>
          <p:cNvPr id="134" name="图片 133"/>
          <p:cNvPicPr/>
          <p:nvPr/>
        </p:nvPicPr>
        <p:blipFill>
          <a:blip r:embed="rId1"/>
          <a:stretch>
            <a:fillRect/>
          </a:stretch>
        </p:blipFill>
        <p:spPr>
          <a:xfrm>
            <a:off x="11175365" y="5786120"/>
            <a:ext cx="1016635" cy="10718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9525" y="-9525"/>
            <a:ext cx="3818890" cy="721995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zh-CN" altLang="en-US">
                <a:solidFill>
                  <a:schemeClr val="tx1"/>
                </a:solidFill>
                <a:highlight>
                  <a:srgbClr val="FF0000"/>
                </a:highlight>
              </a:rPr>
              <a:t>高频考点填空题</a:t>
            </a:r>
            <a:endParaRPr lang="zh-CN" altLang="en-US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18965" y="875030"/>
            <a:ext cx="338709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《昆虫物语》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 </a:t>
            </a:r>
            <a:endParaRPr lang="zh-CN" altLang="en-US" sz="4000"/>
          </a:p>
        </p:txBody>
      </p:sp>
      <p:sp>
        <p:nvSpPr>
          <p:cNvPr id="5" name="文本框 4"/>
          <p:cNvSpPr txBox="1"/>
          <p:nvPr/>
        </p:nvSpPr>
        <p:spPr>
          <a:xfrm>
            <a:off x="4878705" y="4445"/>
            <a:ext cx="3756660" cy="7010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《昆虫学札记》</a:t>
            </a:r>
            <a:endParaRPr lang="zh-CN" altLang="en-US" sz="40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34085" y="1461135"/>
            <a:ext cx="185547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 法布尔</a:t>
            </a:r>
            <a:endParaRPr lang="zh-CN" altLang="en-US" sz="40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33740" y="875030"/>
            <a:ext cx="69342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法</a:t>
            </a:r>
            <a:endParaRPr lang="zh-CN" altLang="en-US" sz="40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13890" y="2748915"/>
            <a:ext cx="330263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 昆虫的史诗</a:t>
            </a:r>
            <a:endParaRPr lang="zh-CN" altLang="en-US" sz="40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700770" y="3388360"/>
            <a:ext cx="324612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昆虫界的荷马</a:t>
            </a:r>
            <a:endParaRPr lang="zh-CN" altLang="en-US" sz="40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23720" y="4037330"/>
            <a:ext cx="27355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科学界诗人</a:t>
            </a:r>
            <a:endParaRPr lang="zh-CN" altLang="en-US" sz="40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559300" y="4744085"/>
            <a:ext cx="350266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世界昆虫史诗</a:t>
            </a:r>
            <a:r>
              <a:rPr lang="en-US" altLang="zh-CN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 </a:t>
            </a:r>
            <a:endParaRPr lang="en-US" altLang="zh-CN" sz="40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54960" y="5374640"/>
            <a:ext cx="222504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最有影响</a:t>
            </a:r>
            <a:endParaRPr lang="zh-CN" altLang="en-US" sz="40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6525" y="274320"/>
            <a:ext cx="11918315" cy="6583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4.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昆虫记共有（ ） 卷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。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5.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法布尔写《昆虫记》除了真实的记录昆虫的生活,还透过昆虫世界折射出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(          )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。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6.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在昆虫学家法布尔眼里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, (        )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是美丽迷人的伊甸园,是块“风水宝地”,拥有“宝贵财富”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,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这里生活着许许多多昆虫。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7.（　 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 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）是毛虫的天敌；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     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）是隧蜂的天敌；        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对螳螂幼虫来说，最具杀伤力的天敌，要算是（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）了。  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64255" y="256540"/>
            <a:ext cx="83439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十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 </a:t>
            </a:r>
            <a:endParaRPr lang="zh-CN" altLang="en-US" sz="4000"/>
          </a:p>
        </p:txBody>
      </p:sp>
      <p:sp>
        <p:nvSpPr>
          <p:cNvPr id="4" name="文本框 3"/>
          <p:cNvSpPr txBox="1"/>
          <p:nvPr/>
        </p:nvSpPr>
        <p:spPr>
          <a:xfrm>
            <a:off x="5710555" y="1449070"/>
            <a:ext cx="222504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社会人生</a:t>
            </a:r>
            <a:endParaRPr lang="zh-CN" altLang="en-US" sz="40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40830" y="2158365"/>
            <a:ext cx="171450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40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荒石园</a:t>
            </a:r>
            <a:endParaRPr lang="en-US" altLang="zh-CN" sz="4000" b="1" u="sng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90015" y="3923030"/>
            <a:ext cx="171450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金步甲</a:t>
            </a:r>
            <a:endParaRPr lang="zh-CN" altLang="en-US" sz="40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34720" y="4544695"/>
            <a:ext cx="171450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小飞蝇</a:t>
            </a:r>
            <a:endParaRPr lang="zh-CN" altLang="en-US" sz="40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678795" y="5206365"/>
            <a:ext cx="120396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蚂蚁</a:t>
            </a:r>
            <a:endParaRPr lang="zh-CN" altLang="en-US" sz="40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21285"/>
            <a:ext cx="11761470" cy="69303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8.</a:t>
            </a:r>
            <a:r>
              <a:rPr lang="en-US" altLang="zh-CN" sz="4000" b="1" u="sng">
                <a:latin typeface="楷体" charset="-122"/>
                <a:ea typeface="楷体" charset="-122"/>
                <a:cs typeface="楷体" charset="-122"/>
                <a:sym typeface="+mn-ea"/>
              </a:rPr>
              <a:t>    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是“人人为我，我为人人”的典范，很值得我们学习；美丽的孔雀蛾寿命只有两三天；</a:t>
            </a: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>
              <a:buNone/>
            </a:pPr>
            <a:r>
              <a:rPr lang="en-US" altLang="zh-CN" sz="4000" b="1" u="sng">
                <a:latin typeface="楷体" charset="-122"/>
                <a:ea typeface="楷体" charset="-122"/>
                <a:cs typeface="楷体" charset="-122"/>
                <a:sym typeface="+mn-ea"/>
              </a:rPr>
              <a:t>     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是个天生裁剪师，为它的幼虫做成小巢，而它自己却是个借宿者，常常借宿在</a:t>
            </a:r>
            <a:r>
              <a:rPr lang="en-US" altLang="zh-CN" sz="4000" b="1" u="sng">
                <a:latin typeface="楷体" charset="-122"/>
                <a:ea typeface="楷体" charset="-122"/>
                <a:cs typeface="楷体" charset="-122"/>
                <a:sym typeface="+mn-ea"/>
              </a:rPr>
              <a:t>     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的地道里；那小小的</a:t>
            </a:r>
            <a:r>
              <a:rPr lang="en-US" altLang="zh-CN" sz="4000" b="1" u="sng">
                <a:latin typeface="楷体" charset="-122"/>
                <a:ea typeface="楷体" charset="-122"/>
                <a:cs typeface="楷体" charset="-122"/>
                <a:sym typeface="+mn-ea"/>
              </a:rPr>
              <a:t>     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竟然是个食肉动物，最爱吃的食物是樱桃大小的蜗牛，真不可思议。</a:t>
            </a: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>
              <a:buNone/>
            </a:pP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9.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事实与寓言相反， 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   )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 是 顽强 的乞丐，而 勤奋 的生产者是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(    )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  。</a:t>
            </a:r>
            <a:endParaRPr lang="zh-CN" altLang="en-US" sz="4000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10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.在《蟋蟀》中，蟋蟀差不多和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(    )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 一样有名。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蟋蟀它之所以如此名声在外,主要是因为它的（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）,还有它出色的（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         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）。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</p:txBody>
      </p:sp>
      <p:pic>
        <p:nvPicPr>
          <p:cNvPr id="134" name="图片 133"/>
          <p:cNvPicPr/>
          <p:nvPr/>
        </p:nvPicPr>
        <p:blipFill>
          <a:blip r:embed="rId1"/>
          <a:stretch>
            <a:fillRect/>
          </a:stretch>
        </p:blipFill>
        <p:spPr>
          <a:xfrm>
            <a:off x="11175365" y="5786120"/>
            <a:ext cx="1016635" cy="10718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00050" y="-11430"/>
            <a:ext cx="222186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松毛虫</a:t>
            </a:r>
            <a:endParaRPr lang="zh-CN" altLang="en-US" sz="4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4145" y="1012825"/>
            <a:ext cx="186690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4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樵叶蜂</a:t>
            </a:r>
            <a:endParaRPr lang="zh-CN" altLang="en-US" sz="4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68310" y="1539875"/>
            <a:ext cx="130556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蚯蚓</a:t>
            </a:r>
            <a:endParaRPr lang="zh-CN" altLang="en-US" sz="4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11045" y="2037080"/>
            <a:ext cx="186690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萤火虫</a:t>
            </a:r>
            <a:endParaRPr lang="zh-CN" altLang="en-US" sz="4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78755" y="3162935"/>
            <a:ext cx="120396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蚂蚁</a:t>
            </a:r>
            <a:endParaRPr lang="zh-CN" altLang="en-US" sz="40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94810" y="3701415"/>
            <a:ext cx="69342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蝉</a:t>
            </a:r>
            <a:endParaRPr lang="zh-CN" altLang="en-US" sz="40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94955" y="4312920"/>
            <a:ext cx="69342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蝉</a:t>
            </a:r>
            <a:endParaRPr lang="zh-CN" altLang="en-US" sz="40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351770" y="5079365"/>
            <a:ext cx="120396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住所</a:t>
            </a:r>
            <a:endParaRPr lang="zh-CN" altLang="en-US" sz="40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76395" y="5438775"/>
            <a:ext cx="222504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歌唱才华</a:t>
            </a:r>
            <a:endParaRPr lang="zh-CN" altLang="en-US" sz="40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7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285750"/>
            <a:ext cx="12084685" cy="67202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11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.《昆虫记》中，法布尔不但仔细观察食粪虫劳动的过程,而且不无爱怜地称这些食粪虫为</a:t>
            </a:r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 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  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</a:t>
            </a:r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 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。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12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.法布尔称赞 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     )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 的建筑才能,认为在这一点上它远胜于卢浮宫的建筑艺术智慧。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13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.《昆虫记》里，螳螂善于利用“（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     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）战术”迷惑敌人，蝉在地下潜伏四年才钻出地面，却只能在阳光下活（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   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）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个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多星期。 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14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“这位糕点师傅对其糕点进行了包装,用圆花饰、流苏、甜瓜筋囊加以美化。”这句话中的“糕点师傅”指的是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(              )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</p:txBody>
      </p:sp>
      <p:pic>
        <p:nvPicPr>
          <p:cNvPr id="134" name="图片 133"/>
          <p:cNvPicPr/>
          <p:nvPr/>
        </p:nvPicPr>
        <p:blipFill>
          <a:blip r:embed="rId1"/>
          <a:stretch>
            <a:fillRect/>
          </a:stretch>
        </p:blipFill>
        <p:spPr>
          <a:xfrm>
            <a:off x="11175365" y="5786120"/>
            <a:ext cx="1016635" cy="10718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9503410" y="740410"/>
            <a:ext cx="171450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清道夫</a:t>
            </a:r>
            <a:endParaRPr lang="zh-CN" altLang="en-US" sz="40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27500" y="1429385"/>
            <a:ext cx="120396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黄蜂</a:t>
            </a:r>
            <a:endParaRPr lang="zh-CN" altLang="en-US" sz="40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00770" y="2695575"/>
            <a:ext cx="146050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心理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</a:t>
            </a:r>
            <a:endParaRPr lang="zh-CN" altLang="en-US" sz="4000"/>
          </a:p>
        </p:txBody>
      </p:sp>
      <p:sp>
        <p:nvSpPr>
          <p:cNvPr id="6" name="文本框 5"/>
          <p:cNvSpPr txBox="1"/>
          <p:nvPr/>
        </p:nvSpPr>
        <p:spPr>
          <a:xfrm>
            <a:off x="3985260" y="3804285"/>
            <a:ext cx="69342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五</a:t>
            </a:r>
            <a:endParaRPr lang="zh-CN" altLang="en-US" sz="40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82190" y="5535930"/>
            <a:ext cx="27355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法那斯米隆</a:t>
            </a:r>
            <a:endParaRPr lang="zh-CN" altLang="en-US" sz="40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12560300" cy="63874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15.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“它的爪子极短,稍有一点动静,爪子就缩回肚腹下面,与粪球制作工们的长腿简直无法相比。”这句话描写的是（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          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）,它喜静不喜动。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16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.会结网的 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   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 是个 纺织 高手。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17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.（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    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）是一种很漂亮的蛾，它们中最大的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来自欧洲，全身披着红棕色的绒毛，它们靠吃杏叶为生。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18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.（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    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）有两个特点：获取食物的方法；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        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它尾巴上有灯。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19.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因红蚂蚁善战、好战,所以人送外号“（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  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”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。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20.（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  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）的幼虫肥胖难看,但已初具成虫的粗略模样,通常呈嫩绿色,也有的是青绿色、淡黄色、红褐色。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19935" y="1102360"/>
            <a:ext cx="27355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西班牙蜣螂</a:t>
            </a:r>
            <a:endParaRPr lang="zh-CN" altLang="en-US" sz="40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14090" y="1720850"/>
            <a:ext cx="146050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</a:t>
            </a:r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蜘蛛</a:t>
            </a:r>
            <a:endParaRPr lang="zh-CN" altLang="en-US" sz="4000"/>
          </a:p>
        </p:txBody>
      </p:sp>
      <p:sp>
        <p:nvSpPr>
          <p:cNvPr id="5" name="文本框 4"/>
          <p:cNvSpPr txBox="1"/>
          <p:nvPr/>
        </p:nvSpPr>
        <p:spPr>
          <a:xfrm>
            <a:off x="1147445" y="2445385"/>
            <a:ext cx="171450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孔雀蛾</a:t>
            </a:r>
            <a:endParaRPr lang="zh-CN" altLang="en-US" sz="40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59535" y="3637280"/>
            <a:ext cx="171450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萤火虫</a:t>
            </a:r>
            <a:endParaRPr lang="zh-CN" altLang="en-US" sz="40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572625" y="4852035"/>
            <a:ext cx="171450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战争狂</a:t>
            </a:r>
            <a:endParaRPr lang="zh-CN" altLang="en-US" sz="40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88085" y="5498465"/>
            <a:ext cx="171450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灰蝗虫</a:t>
            </a:r>
            <a:endParaRPr lang="zh-CN" altLang="en-US" sz="40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6850" y="183515"/>
            <a:ext cx="11797665" cy="6858000"/>
          </a:xfrm>
        </p:spPr>
        <p:txBody>
          <a:bodyPr>
            <a:normAutofit fontScale="90000"/>
          </a:bodyPr>
          <a:lstStyle/>
          <a:p>
            <a:pPr marL="0" indent="0" fontAlgn="auto">
              <a:lnSpc>
                <a:spcPct val="100000"/>
              </a:lnSpc>
              <a:buNone/>
            </a:pP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21.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    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是一只非常漂亮的小东西。虽然它们的身材并不十分好，像是一个雕在石基上的又矮又胖的锥体，但是它们的皮肤比任何绸缎都要好看，有乳白色的，有柠檬色的，有碧绿色的。它们中间有些特别漂亮：腿上有着粉红色的环，背上镶着深红的花纹，有时候在胸的左边或右边还有一条淡绿色的带子，人们见了别种蜘蛛都敬而远之，但对美丽的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   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）却怎么也怕不起来，因为它实在长得太漂亮，太可爱了。</a:t>
            </a: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2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2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.在南方有一种昆虫,与蝉一样,能引起人的兴趣。但不怎么出名,因为它不能唱歌。它凶猛如饿虎, 残忍如妖魔,专食活的动物。“它”是</a:t>
            </a:r>
            <a:r>
              <a:rPr lang="en-US" altLang="zh-CN" sz="4000" b="1">
                <a:sym typeface="+mn-ea"/>
              </a:rPr>
              <a:t> </a:t>
            </a:r>
            <a:r>
              <a:rPr lang="zh-CN" altLang="en-US" sz="4000" b="1">
                <a:solidFill>
                  <a:schemeClr val="tx1"/>
                </a:solidFill>
                <a:latin typeface="楷体" charset="-122"/>
                <a:ea typeface="楷体" charset="-122"/>
                <a:sym typeface="+mn-ea"/>
              </a:rPr>
              <a:t>（</a:t>
            </a:r>
            <a:r>
              <a:rPr lang="en-US" altLang="zh-CN" sz="4000" b="1">
                <a:solidFill>
                  <a:schemeClr val="tx1"/>
                </a:solidFill>
                <a:latin typeface="楷体" charset="-122"/>
                <a:ea typeface="楷体" charset="-122"/>
                <a:sym typeface="+mn-ea"/>
              </a:rPr>
              <a:t>          </a:t>
            </a:r>
            <a:r>
              <a:rPr lang="zh-CN" altLang="en-US" sz="4000" b="1">
                <a:solidFill>
                  <a:schemeClr val="tx1"/>
                </a:solidFill>
                <a:latin typeface="楷体" charset="-122"/>
                <a:ea typeface="楷体" charset="-122"/>
                <a:sym typeface="+mn-ea"/>
              </a:rPr>
              <a:t>）</a:t>
            </a:r>
            <a:endParaRPr lang="zh-CN" altLang="en-US" sz="4000" b="1">
              <a:solidFill>
                <a:schemeClr val="tx1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pic>
        <p:nvPicPr>
          <p:cNvPr id="134" name="图片 133"/>
          <p:cNvPicPr/>
          <p:nvPr/>
        </p:nvPicPr>
        <p:blipFill>
          <a:blip r:embed="rId1"/>
          <a:stretch>
            <a:fillRect/>
          </a:stretch>
        </p:blipFill>
        <p:spPr>
          <a:xfrm>
            <a:off x="11175365" y="5786120"/>
            <a:ext cx="1016635" cy="10718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368425" y="212090"/>
            <a:ext cx="120396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蟹蛛</a:t>
            </a:r>
            <a:endParaRPr lang="zh-CN" altLang="en-US" sz="40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94150" y="3501390"/>
            <a:ext cx="120396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蟹蛛</a:t>
            </a:r>
            <a:endParaRPr lang="zh-CN" altLang="en-US" sz="40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212205" y="5650230"/>
            <a:ext cx="120396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sym typeface="+mn-ea"/>
              </a:rPr>
              <a:t>螳螂</a:t>
            </a:r>
            <a:endParaRPr lang="zh-CN" altLang="en-US" sz="4000" b="1">
              <a:solidFill>
                <a:srgbClr val="FF0000"/>
              </a:solidFill>
              <a:latin typeface="楷体" charset="-122"/>
              <a:ea typeface="楷体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400" y="90170"/>
            <a:ext cx="9552940" cy="7202170"/>
          </a:xfrm>
        </p:spPr>
        <p:txBody>
          <a:bodyPr>
            <a:normAutofit lnSpcReduction="20000"/>
          </a:bodyPr>
          <a:lstStyle/>
          <a:p>
            <a:pPr marL="0" indent="0" fontAlgn="auto">
              <a:lnSpc>
                <a:spcPct val="100000"/>
              </a:lnSpc>
              <a:buNone/>
            </a:pP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23.   </a:t>
            </a:r>
            <a:r>
              <a:rPr lang="en-US" altLang="zh-CN" sz="4000" b="1" u="sng">
                <a:latin typeface="楷体" charset="-122"/>
                <a:ea typeface="楷体" charset="-122"/>
                <a:cs typeface="楷体" charset="-122"/>
                <a:sym typeface="+mn-ea"/>
              </a:rPr>
              <a:t>   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以这种奇态一动不动地待着，目光死死的盯住大蝗虫，对方移动，他的脑袋也跟着稍稍转动。这种架势的目的是显而易见的：</a:t>
            </a:r>
            <a:r>
              <a:rPr lang="en-US" altLang="zh-CN" sz="4000" b="1" u="sng">
                <a:latin typeface="楷体" charset="-122"/>
                <a:ea typeface="楷体" charset="-122"/>
                <a:cs typeface="楷体" charset="-122"/>
                <a:sym typeface="+mn-ea"/>
              </a:rPr>
              <a:t>   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是想震慑、吓瘫强壮的猎物，如果后者没被吓破了胆的话，后果将不堪设想。</a:t>
            </a:r>
            <a:endParaRPr lang="zh-CN" altLang="en-US" sz="4000" b="1" kern="1200" baseline="0">
              <a:latin typeface="楷体" charset="-122"/>
              <a:ea typeface="楷体" charset="-122"/>
              <a:cs typeface="楷体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endParaRPr lang="zh-CN" altLang="en-US" sz="9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 fontAlgn="auto">
              <a:lnSpc>
                <a:spcPct val="100000"/>
              </a:lnSpc>
              <a:buNone/>
            </a:pPr>
            <a:endParaRPr lang="zh-CN" altLang="en-US" sz="9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24.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这漂亮的昆虫简直棒极了，全身淡绿色，身体两侧有两条淡白色的饰带。它体形优美，身体轻健，一对罗纱大翅膀，是蝗虫科昆虫中最优雅美丽的。我因捉到这样一些俘虏而洋洋自得。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“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这漂亮的昆虫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”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是</a:t>
            </a:r>
            <a:r>
              <a:rPr lang="en-US" altLang="zh-CN" sz="4000" b="1" u="sng">
                <a:latin typeface="楷体" charset="-122"/>
                <a:ea typeface="楷体" charset="-122"/>
                <a:cs typeface="楷体" charset="-122"/>
                <a:sym typeface="+mn-ea"/>
              </a:rPr>
              <a:t>            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。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882140" y="0"/>
            <a:ext cx="120396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螳螂</a:t>
            </a:r>
            <a:endParaRPr lang="zh-CN" altLang="en-US" sz="40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52800" y="1500505"/>
            <a:ext cx="120396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螳螂</a:t>
            </a:r>
            <a:endParaRPr lang="zh-CN" altLang="en-US" sz="40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pic>
        <p:nvPicPr>
          <p:cNvPr id="169988" name="图片 1699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64065" y="90170"/>
            <a:ext cx="2528570" cy="2689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451610" y="5968365"/>
            <a:ext cx="244157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sym typeface="+mn-ea"/>
              </a:rPr>
              <a:t>绿蚱蜢</a:t>
            </a:r>
            <a:endParaRPr lang="zh-CN" altLang="en-US" sz="4000" b="1">
              <a:solidFill>
                <a:srgbClr val="FF0000"/>
              </a:solidFill>
              <a:latin typeface="楷体" charset="-122"/>
              <a:ea typeface="楷体" charset="-122"/>
              <a:sym typeface="+mn-ea"/>
            </a:endParaRPr>
          </a:p>
        </p:txBody>
      </p:sp>
      <p:pic>
        <p:nvPicPr>
          <p:cNvPr id="174084" name="图片 1740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705" y="4139565"/>
            <a:ext cx="2487295" cy="25355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4780" y="120650"/>
            <a:ext cx="11918315" cy="6583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25.  </a:t>
            </a:r>
            <a:r>
              <a:rPr lang="zh-CN" altLang="en-US" sz="4400" b="1">
                <a:latin typeface="楷体" charset="-122"/>
                <a:ea typeface="楷体" charset="-122"/>
                <a:cs typeface="楷体" charset="-122"/>
                <a:sym typeface="+mn-ea"/>
              </a:rPr>
              <a:t>它的胸部的陡坡和头上长的角是它身上最显著、最特别的地方。它体型圆圆的、短短的，没有圣甲虫那样的腿，当然也不会像圣甲虫那样麻利地滚球。它的胆子非常小，怎么看都不像是一个勇敢者，稍微受到一点点惊扰，它的腿就缩到身体下面，和圣甲虫相比，它在这一方面差远了。 </a:t>
            </a:r>
            <a:r>
              <a:rPr lang="en-US" altLang="zh-CN" sz="4400" b="1">
                <a:latin typeface="楷体" charset="-122"/>
                <a:ea typeface="楷体" charset="-122"/>
                <a:cs typeface="楷体" charset="-122"/>
                <a:sym typeface="+mn-ea"/>
              </a:rPr>
              <a:t>“</a:t>
            </a:r>
            <a:r>
              <a:rPr lang="zh-CN" altLang="en-US" sz="4400" b="1">
                <a:latin typeface="楷体" charset="-122"/>
                <a:ea typeface="楷体" charset="-122"/>
                <a:cs typeface="楷体" charset="-122"/>
                <a:sym typeface="+mn-ea"/>
              </a:rPr>
              <a:t>它</a:t>
            </a:r>
            <a:r>
              <a:rPr lang="en-US" altLang="zh-CN" sz="4400" b="1">
                <a:latin typeface="楷体" charset="-122"/>
                <a:ea typeface="楷体" charset="-122"/>
                <a:cs typeface="楷体" charset="-122"/>
                <a:sym typeface="+mn-ea"/>
              </a:rPr>
              <a:t>”</a:t>
            </a:r>
            <a:r>
              <a:rPr lang="zh-CN" altLang="en-US" sz="4400" b="1">
                <a:latin typeface="楷体" charset="-122"/>
                <a:ea typeface="楷体" charset="-122"/>
                <a:cs typeface="楷体" charset="-122"/>
                <a:sym typeface="+mn-ea"/>
              </a:rPr>
              <a:t>是</a:t>
            </a:r>
            <a:r>
              <a:rPr lang="en-US" altLang="zh-CN" sz="4400" b="1" u="sng">
                <a:latin typeface="楷体" charset="-122"/>
                <a:ea typeface="楷体" charset="-122"/>
                <a:cs typeface="楷体" charset="-122"/>
                <a:sym typeface="+mn-ea"/>
              </a:rPr>
              <a:t>             </a:t>
            </a:r>
            <a:r>
              <a:rPr lang="zh-CN" altLang="en-US" sz="4400" b="1">
                <a:latin typeface="楷体" charset="-122"/>
                <a:ea typeface="楷体" charset="-122"/>
                <a:cs typeface="楷体" charset="-122"/>
                <a:sym typeface="+mn-ea"/>
              </a:rPr>
              <a:t>。</a:t>
            </a:r>
            <a:endParaRPr lang="en-US" altLang="zh-CN" sz="4400" b="1"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pic>
        <p:nvPicPr>
          <p:cNvPr id="134" name="图片 133"/>
          <p:cNvPicPr/>
          <p:nvPr/>
        </p:nvPicPr>
        <p:blipFill>
          <a:blip r:embed="rId1"/>
          <a:stretch>
            <a:fillRect/>
          </a:stretch>
        </p:blipFill>
        <p:spPr>
          <a:xfrm>
            <a:off x="11476990" y="6042025"/>
            <a:ext cx="715010" cy="815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6550025" y="3298190"/>
            <a:ext cx="29895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楷体" charset="-122"/>
                <a:ea typeface="楷体" charset="-122"/>
                <a:sym typeface="+mn-ea"/>
              </a:rPr>
              <a:t>西班牙蜣螂</a:t>
            </a:r>
            <a:endParaRPr lang="zh-CN" altLang="en-US" sz="4400" b="1">
              <a:solidFill>
                <a:srgbClr val="FF0000"/>
              </a:solidFill>
              <a:latin typeface="楷体" charset="-122"/>
              <a:ea typeface="楷体" charset="-122"/>
              <a:sym typeface="+mn-ea"/>
            </a:endParaRPr>
          </a:p>
        </p:txBody>
      </p:sp>
      <p:pic>
        <p:nvPicPr>
          <p:cNvPr id="179202" name="图片 179201" descr="西班牙蜣螂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445" y="4519930"/>
            <a:ext cx="2922270" cy="21932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4780" y="120650"/>
            <a:ext cx="11918315" cy="6583680"/>
          </a:xfrm>
        </p:spPr>
        <p:txBody>
          <a:bodyPr>
            <a:normAutofit lnSpcReduction="20000"/>
          </a:bodyPr>
          <a:lstStyle/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4000" b="1">
                <a:solidFill>
                  <a:schemeClr val="tx1"/>
                </a:solidFill>
                <a:latin typeface="楷体" charset="-122"/>
                <a:ea typeface="楷体" charset="-122"/>
                <a:cs typeface="楷体" charset="-122"/>
              </a:rPr>
              <a:t>2</a:t>
            </a:r>
            <a:r>
              <a:rPr lang="en-US" altLang="zh-CN" sz="4000" b="1">
                <a:solidFill>
                  <a:schemeClr val="tx1"/>
                </a:solidFill>
                <a:latin typeface="楷体" charset="-122"/>
                <a:ea typeface="楷体" charset="-122"/>
                <a:cs typeface="楷体" charset="-122"/>
              </a:rPr>
              <a:t>6</a:t>
            </a:r>
            <a:r>
              <a:rPr lang="zh-CN" altLang="en-US" sz="4000" b="1">
                <a:solidFill>
                  <a:schemeClr val="tx1"/>
                </a:solidFill>
                <a:latin typeface="楷体" charset="-122"/>
                <a:ea typeface="楷体" charset="-122"/>
                <a:cs typeface="楷体" charset="-122"/>
              </a:rPr>
              <a:t>.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在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(        )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的世界里，歌声是用来表达痛苦的，而沉默则是欢乐的标志。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4000" b="1">
                <a:solidFill>
                  <a:schemeClr val="tx1"/>
                </a:solidFill>
                <a:latin typeface="楷体" charset="-122"/>
                <a:ea typeface="楷体" charset="-122"/>
                <a:cs typeface="楷体" charset="-122"/>
              </a:rPr>
              <a:t>2</a:t>
            </a:r>
            <a:r>
              <a:rPr lang="en-US" altLang="zh-CN" sz="4000" b="1">
                <a:solidFill>
                  <a:schemeClr val="tx1"/>
                </a:solidFill>
                <a:latin typeface="楷体" charset="-122"/>
                <a:ea typeface="楷体" charset="-122"/>
                <a:cs typeface="楷体" charset="-122"/>
              </a:rPr>
              <a:t>7</a:t>
            </a:r>
            <a:r>
              <a:rPr lang="zh-CN" altLang="en-US" sz="4000" b="1">
                <a:solidFill>
                  <a:schemeClr val="tx1"/>
                </a:solidFill>
                <a:latin typeface="楷体" charset="-122"/>
                <a:ea typeface="楷体" charset="-122"/>
                <a:cs typeface="楷体" charset="-122"/>
              </a:rPr>
              <a:t>.“它是边吃边排泄,足见其消化之神速。刚一开始咀嚼,它那拔丝机便运转起来,直到最后几口吃完之后,这机器才停止运转。”这两句中的“它”是（</a:t>
            </a:r>
            <a:r>
              <a:rPr lang="en-US" altLang="zh-CN" sz="4000" b="1">
                <a:solidFill>
                  <a:schemeClr val="tx1"/>
                </a:solidFill>
                <a:latin typeface="楷体" charset="-122"/>
                <a:ea typeface="楷体" charset="-122"/>
                <a:cs typeface="楷体" charset="-122"/>
              </a:rPr>
              <a:t>           </a:t>
            </a:r>
            <a:r>
              <a:rPr lang="zh-CN" altLang="en-US" sz="4000" b="1">
                <a:solidFill>
                  <a:schemeClr val="tx1"/>
                </a:solidFill>
                <a:latin typeface="楷体" charset="-122"/>
                <a:ea typeface="楷体" charset="-122"/>
                <a:cs typeface="楷体" charset="-122"/>
              </a:rPr>
              <a:t>）。</a:t>
            </a:r>
            <a:endParaRPr lang="zh-CN" altLang="en-US" sz="4000" b="1">
              <a:solidFill>
                <a:schemeClr val="tx1"/>
              </a:solidFill>
              <a:latin typeface="楷体" charset="-122"/>
              <a:ea typeface="楷体" charset="-122"/>
              <a:cs typeface="楷体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endParaRPr lang="zh-CN" altLang="en-US" sz="800" b="1">
              <a:solidFill>
                <a:schemeClr val="tx1"/>
              </a:solidFill>
              <a:latin typeface="楷体" charset="-122"/>
              <a:ea typeface="楷体" charset="-122"/>
              <a:cs typeface="楷体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4000" b="1">
                <a:solidFill>
                  <a:schemeClr val="tx1"/>
                </a:solidFill>
                <a:latin typeface="楷体" charset="-122"/>
                <a:ea typeface="楷体" charset="-122"/>
                <a:cs typeface="楷体" charset="-122"/>
              </a:rPr>
              <a:t>2</a:t>
            </a:r>
            <a:r>
              <a:rPr lang="en-US" altLang="zh-CN" sz="4000" b="1">
                <a:solidFill>
                  <a:schemeClr val="tx1"/>
                </a:solidFill>
                <a:latin typeface="楷体" charset="-122"/>
                <a:ea typeface="楷体" charset="-122"/>
                <a:cs typeface="楷体" charset="-122"/>
              </a:rPr>
              <a:t>8</a:t>
            </a:r>
            <a:r>
              <a:rPr lang="zh-CN" altLang="en-US" sz="4000" b="1">
                <a:solidFill>
                  <a:schemeClr val="tx1"/>
                </a:solidFill>
                <a:latin typeface="楷体" charset="-122"/>
                <a:ea typeface="楷体" charset="-122"/>
                <a:cs typeface="楷体" charset="-122"/>
              </a:rPr>
              <a:t>.有一种外貌漂亮而内心奸恶的虫子，它的身上穿着金青色的外衣，腹部缠着“青铜”和“黄金”织成的袍子，尾部系着一条蓝色的丝带，它的名字叫（</a:t>
            </a:r>
            <a:r>
              <a:rPr lang="en-US" altLang="zh-CN" sz="4000" b="1">
                <a:solidFill>
                  <a:schemeClr val="tx1"/>
                </a:solidFill>
                <a:latin typeface="楷体" charset="-122"/>
                <a:ea typeface="楷体" charset="-122"/>
                <a:cs typeface="楷体" charset="-122"/>
              </a:rPr>
              <a:t>          </a:t>
            </a:r>
            <a:r>
              <a:rPr lang="zh-CN" altLang="en-US" sz="4000" b="1">
                <a:solidFill>
                  <a:schemeClr val="tx1"/>
                </a:solidFill>
                <a:latin typeface="楷体" charset="-122"/>
                <a:ea typeface="楷体" charset="-122"/>
                <a:cs typeface="楷体" charset="-122"/>
              </a:rPr>
              <a:t>）。</a:t>
            </a:r>
            <a:endParaRPr lang="zh-CN" altLang="en-US" sz="4000" b="1">
              <a:solidFill>
                <a:schemeClr val="tx1"/>
              </a:solidFill>
              <a:latin typeface="楷体" charset="-122"/>
              <a:ea typeface="楷体" charset="-122"/>
              <a:cs typeface="楷体" charset="-122"/>
            </a:endParaRPr>
          </a:p>
        </p:txBody>
      </p:sp>
      <p:pic>
        <p:nvPicPr>
          <p:cNvPr id="134" name="图片 133"/>
          <p:cNvPicPr/>
          <p:nvPr/>
        </p:nvPicPr>
        <p:blipFill>
          <a:blip r:embed="rId1"/>
          <a:stretch>
            <a:fillRect/>
          </a:stretch>
        </p:blipFill>
        <p:spPr>
          <a:xfrm>
            <a:off x="11175365" y="5786120"/>
            <a:ext cx="1016635" cy="10718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962785" y="24130"/>
            <a:ext cx="171450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金龟子</a:t>
            </a:r>
            <a:endParaRPr lang="zh-CN" altLang="en-US" sz="40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23645" y="3244850"/>
            <a:ext cx="171450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圣甲虫</a:t>
            </a:r>
            <a:endParaRPr lang="zh-CN" altLang="en-US" sz="40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33170" y="5582920"/>
            <a:ext cx="120396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金蜂</a:t>
            </a:r>
            <a:endParaRPr lang="zh-CN" altLang="en-US" sz="40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7175" y="0"/>
            <a:ext cx="2305685" cy="998855"/>
          </a:xfrm>
        </p:spPr>
        <p:txBody>
          <a:bodyPr>
            <a:normAutofit fontScale="90000"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作者简介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635" y="169545"/>
            <a:ext cx="12192635" cy="54495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        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法布尔(1823-1915)，</a:t>
            </a:r>
            <a:r>
              <a:rPr lang="zh-CN" altLang="en-US" sz="40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法国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昆虫学家、动物行为学家、作家,被世人称为“</a:t>
            </a:r>
            <a:r>
              <a:rPr lang="zh-CN" altLang="en-US" sz="40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昆虫界的荷马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”“</a:t>
            </a:r>
            <a:r>
              <a:rPr lang="zh-CN" altLang="en-US" sz="40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昆虫界的维吉尔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”。他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是第一位深入田野、在自然环境中研究昆虫的科学家。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求真务实的精神、仔细认真的观察,使他获得了“</a:t>
            </a:r>
            <a:r>
              <a:rPr lang="zh-CN" altLang="en-US" sz="40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动物心理学的先驱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”的称号。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法布尔几十年如一日地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在自然环境中对昆虫进行全面观察与实验,真实地记录下昆虫的本能与习性,著成《昆虫记》这部</a:t>
            </a:r>
            <a:r>
              <a:rPr lang="zh-CN" altLang="en-US" sz="40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十卷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本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科学巨著。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法国文学界推荐法布尔为诺贝尔文学奖候选人,可惜诺贝尔文学来奖委员们还没来得及做最后决定,这位“</a:t>
            </a:r>
            <a:r>
              <a:rPr lang="zh-CN" altLang="en-US" sz="40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以昆虫为琴,拨响人类命运颤音的巨人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”就与世长辞了。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</p:txBody>
      </p:sp>
      <p:pic>
        <p:nvPicPr>
          <p:cNvPr id="14341" name="图片 14340" descr="445ddcb6d86e0a34-9cea30ebc0a4e682-da4ff17c2137c8ee39c02e20bddabd76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6855" y="6419850"/>
            <a:ext cx="525145" cy="438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2725" y="767715"/>
            <a:ext cx="11918315" cy="658368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29.“它没有被肢解,同金色贝壳一模一样,如同刚才被吞食的那只伤残者的样子,使人想到一只被掏干净的牡蛎。”这里的“它”指的是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(       )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。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30.“雌性攻击者从背后咬住受害者的肚腹未端。它拼命地又拽又咬。受害者精力充沛,但却并不反抗,也不翻转身来。”“受害者”指的是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(          )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。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</p:txBody>
      </p:sp>
      <p:pic>
        <p:nvPicPr>
          <p:cNvPr id="134" name="图片 133"/>
          <p:cNvPicPr/>
          <p:nvPr/>
        </p:nvPicPr>
        <p:blipFill>
          <a:blip r:embed="rId1"/>
          <a:stretch>
            <a:fillRect/>
          </a:stretch>
        </p:blipFill>
        <p:spPr>
          <a:xfrm>
            <a:off x="11175365" y="5814695"/>
            <a:ext cx="1016635" cy="10718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7793355" y="1837690"/>
            <a:ext cx="171450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金步甲</a:t>
            </a:r>
            <a:endParaRPr lang="zh-CN" altLang="en-US" sz="40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97595" y="4293870"/>
            <a:ext cx="27355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雄性金步甲</a:t>
            </a:r>
            <a:endParaRPr lang="zh-CN" altLang="en-US" sz="40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49900" y="116205"/>
            <a:ext cx="4544060" cy="721995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zh-CN" altLang="en-US">
                <a:solidFill>
                  <a:schemeClr val="tx1"/>
                </a:solidFill>
                <a:highlight>
                  <a:srgbClr val="FF0000"/>
                </a:highlight>
              </a:rPr>
              <a:t>高频考点选择题</a:t>
            </a:r>
            <a:endParaRPr lang="zh-CN" altLang="en-US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5255" y="631825"/>
            <a:ext cx="12191365" cy="61360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500" b="1"/>
              <a:t> </a:t>
            </a:r>
            <a:r>
              <a:rPr sz="3500" b="1"/>
              <a:t>1.昆虫记是一部（ </a:t>
            </a:r>
            <a:r>
              <a:rPr lang="en-US" sz="3500" b="1"/>
              <a:t>    </a:t>
            </a:r>
            <a:r>
              <a:rPr sz="3500" b="1"/>
              <a:t> ）</a:t>
            </a:r>
            <a:endParaRPr sz="3500" b="1"/>
          </a:p>
          <a:p>
            <a:pPr marL="0" indent="0">
              <a:buNone/>
            </a:pPr>
            <a:r>
              <a:rPr sz="3500" b="1"/>
              <a:t>  A、科普小说   B、长篇小说   C、文学巨著、科学百科   D、科幻小说  </a:t>
            </a:r>
            <a:endParaRPr sz="3500" b="1"/>
          </a:p>
          <a:p>
            <a:pPr marL="0" indent="0">
              <a:buNone/>
            </a:pPr>
            <a:r>
              <a:rPr sz="3500" b="1"/>
              <a:t>2、法布尔被誉为（ </a:t>
            </a:r>
            <a:r>
              <a:rPr lang="en-US" sz="3500" b="1"/>
              <a:t>    </a:t>
            </a:r>
            <a:r>
              <a:rPr sz="3500" b="1"/>
              <a:t>） </a:t>
            </a:r>
            <a:endParaRPr sz="3500" b="1"/>
          </a:p>
          <a:p>
            <a:pPr marL="0" indent="0">
              <a:buNone/>
            </a:pPr>
            <a:r>
              <a:rPr sz="3500" b="1"/>
              <a:t>A、昆虫界的荷马   B、昆虫界的圣人   C、昆虫至圣   D、昆虫界的托尔斯泰 </a:t>
            </a:r>
            <a:endParaRPr sz="3500" b="1"/>
          </a:p>
          <a:p>
            <a:pPr marL="0" indent="0">
              <a:buNone/>
            </a:pPr>
            <a:r>
              <a:rPr sz="3500" b="1"/>
              <a:t>3.夏天阳光下的歌唱家是（　</a:t>
            </a:r>
            <a:r>
              <a:rPr lang="en-US" sz="3500" b="1"/>
              <a:t>  </a:t>
            </a:r>
            <a:r>
              <a:rPr sz="3500" b="1"/>
              <a:t>）。    </a:t>
            </a:r>
            <a:endParaRPr sz="3500" b="1"/>
          </a:p>
          <a:p>
            <a:pPr marL="0" indent="0">
              <a:buNone/>
            </a:pPr>
            <a:r>
              <a:rPr sz="3500" b="1"/>
              <a:t>    A、蝉  B、蟋蟀  C、蝈蝈  </a:t>
            </a:r>
            <a:endParaRPr sz="3500" b="1"/>
          </a:p>
          <a:p>
            <a:pPr marL="0" indent="0">
              <a:buNone/>
            </a:pPr>
            <a:r>
              <a:rPr sz="3500" b="1"/>
              <a:t>4.（ </a:t>
            </a:r>
            <a:r>
              <a:rPr lang="en-US" sz="3500" b="1"/>
              <a:t>     </a:t>
            </a:r>
            <a:r>
              <a:rPr sz="3500" b="1"/>
              <a:t>）的幼虫都有一种惊人的本领，那就是能使固体物质变成液体物质。</a:t>
            </a:r>
            <a:endParaRPr sz="3500" b="1"/>
          </a:p>
          <a:p>
            <a:pPr marL="0" indent="0">
              <a:buNone/>
            </a:pPr>
            <a:r>
              <a:rPr sz="3500" b="1"/>
              <a:t>A、萤火虫  B、黄蜂  C、园蛛</a:t>
            </a:r>
            <a:endParaRPr sz="3500" b="1"/>
          </a:p>
        </p:txBody>
      </p:sp>
      <p:pic>
        <p:nvPicPr>
          <p:cNvPr id="3076" name="图片 3075" descr="e3d54f1324c7b2a4-3e4dec7fabf40105-f0f56f7136c93e7bebb6e9ad4fcb6270_i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450" y="6122988"/>
            <a:ext cx="1196340" cy="7346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902075" y="480060"/>
            <a:ext cx="47879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4400" b="1">
                <a:solidFill>
                  <a:srgbClr val="FF0000"/>
                </a:solidFill>
                <a:sym typeface="+mn-ea"/>
              </a:rPr>
              <a:t>C</a:t>
            </a:r>
            <a:endParaRPr lang="zh-CN" altLang="en-US" sz="4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02075" y="2249805"/>
            <a:ext cx="68961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sz="4000" b="1">
                <a:solidFill>
                  <a:srgbClr val="FF0000"/>
                </a:solidFill>
                <a:sym typeface="+mn-ea"/>
              </a:rPr>
              <a:t>A </a:t>
            </a:r>
            <a:endParaRPr lang="zh-CN" altLang="en-US" sz="4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17185" y="4036060"/>
            <a:ext cx="68961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sz="4000" b="1">
                <a:solidFill>
                  <a:srgbClr val="FF0000"/>
                </a:solidFill>
                <a:sym typeface="+mn-ea"/>
              </a:rPr>
              <a:t>A </a:t>
            </a:r>
            <a:endParaRPr lang="zh-CN" altLang="en-US" sz="4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96315" y="5198745"/>
            <a:ext cx="68961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sz="4000" b="1">
                <a:solidFill>
                  <a:srgbClr val="FF0000"/>
                </a:solidFill>
                <a:sym typeface="+mn-ea"/>
              </a:rPr>
              <a:t>A </a:t>
            </a:r>
            <a:endParaRPr lang="zh-CN" altLang="en-US" sz="40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47955"/>
            <a:ext cx="11707495" cy="23298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sz="4000" b="1">
                <a:latin typeface="楷体" charset="-122"/>
                <a:ea typeface="楷体" charset="-122"/>
                <a:cs typeface="楷体" charset="-122"/>
                <a:sym typeface="+mn-ea"/>
              </a:rPr>
              <a:t>5.不同蜘蛛网的辐数不同，条纹蜘蛛有（</a:t>
            </a:r>
            <a:r>
              <a:rPr 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     </a:t>
            </a:r>
            <a:r>
              <a:rPr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）根辐，角蛛的网有（</a:t>
            </a:r>
            <a:r>
              <a:rPr 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    </a:t>
            </a:r>
            <a:r>
              <a:rPr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）根，而丝光蛛有（</a:t>
            </a:r>
            <a:r>
              <a:rPr 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   </a:t>
            </a:r>
            <a:r>
              <a:rPr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）根。 </a:t>
            </a:r>
            <a:endParaRPr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sz="4000" b="1">
                <a:latin typeface="楷体" charset="-122"/>
                <a:ea typeface="楷体" charset="-122"/>
                <a:cs typeface="楷体" charset="-122"/>
                <a:sym typeface="+mn-ea"/>
              </a:rPr>
              <a:t> A、21根  B、32根   C、42根 </a:t>
            </a:r>
            <a:r>
              <a:rPr 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D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、</a:t>
            </a:r>
            <a:r>
              <a:rPr 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50</a:t>
            </a:r>
            <a:r>
              <a:rPr sz="4000" b="1">
                <a:latin typeface="楷体" charset="-122"/>
                <a:ea typeface="楷体" charset="-122"/>
                <a:cs typeface="楷体" charset="-122"/>
                <a:sym typeface="+mn-ea"/>
              </a:rPr>
              <a:t>根</a:t>
            </a: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8910" y="2209800"/>
            <a:ext cx="1185354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000" b="1">
                <a:latin typeface="楷体" charset="-122"/>
                <a:ea typeface="楷体" charset="-122"/>
              </a:rPr>
              <a:t>6.</a:t>
            </a:r>
            <a:r>
              <a:rPr lang="zh-CN" altLang="en-US" sz="4000" b="1">
                <a:latin typeface="楷体" charset="-122"/>
                <a:ea typeface="楷体" charset="-122"/>
              </a:rPr>
              <a:t>试验证明：（</a:t>
            </a:r>
            <a:r>
              <a:rPr lang="en-US" altLang="zh-CN" sz="4000" b="1">
                <a:latin typeface="楷体" charset="-122"/>
                <a:ea typeface="楷体" charset="-122"/>
              </a:rPr>
              <a:t>       </a:t>
            </a:r>
            <a:r>
              <a:rPr lang="zh-CN" altLang="en-US" sz="4000" b="1">
                <a:latin typeface="楷体" charset="-122"/>
                <a:ea typeface="楷体" charset="-122"/>
              </a:rPr>
              <a:t>）能直接辨认回家的方向，而（</a:t>
            </a:r>
            <a:r>
              <a:rPr lang="en-US" altLang="zh-CN" sz="4000" b="1">
                <a:solidFill>
                  <a:srgbClr val="002060"/>
                </a:solidFill>
                <a:latin typeface="楷体" charset="-122"/>
                <a:ea typeface="楷体" charset="-122"/>
                <a:sym typeface="+mn-ea"/>
              </a:rPr>
              <a:t> </a:t>
            </a:r>
            <a:r>
              <a:rPr lang="en-US" altLang="zh-CN" sz="4000" b="1">
                <a:latin typeface="楷体" charset="-122"/>
                <a:ea typeface="楷体" charset="-122"/>
              </a:rPr>
              <a:t>   </a:t>
            </a:r>
            <a:r>
              <a:rPr lang="zh-CN" altLang="en-US" sz="4000" b="1">
                <a:latin typeface="楷体" charset="-122"/>
                <a:ea typeface="楷体" charset="-122"/>
              </a:rPr>
              <a:t>）凭着对沿途景物的记忆找到回家的路。  </a:t>
            </a:r>
            <a:endParaRPr lang="zh-CN" altLang="en-US" sz="4000" b="1">
              <a:latin typeface="楷体" charset="-122"/>
              <a:ea typeface="楷体" charset="-122"/>
            </a:endParaRPr>
          </a:p>
          <a:p>
            <a:r>
              <a:rPr lang="zh-CN" altLang="en-US" sz="4000" b="1">
                <a:latin typeface="楷体" charset="-122"/>
                <a:ea typeface="楷体" charset="-122"/>
              </a:rPr>
              <a:t> A、蚂蚁            B、蜜蜂</a:t>
            </a:r>
            <a:r>
              <a:rPr lang="en-US" altLang="zh-CN" sz="4000" b="1">
                <a:latin typeface="楷体" charset="-122"/>
                <a:ea typeface="楷体" charset="-122"/>
              </a:rPr>
              <a:t>     C</a:t>
            </a:r>
            <a:r>
              <a:rPr lang="zh-CN" altLang="en-US" sz="4000" b="1">
                <a:latin typeface="楷体" charset="-122"/>
                <a:ea typeface="楷体" charset="-122"/>
              </a:rPr>
              <a:t>、蝴蝶</a:t>
            </a:r>
            <a:r>
              <a:rPr lang="en-US" altLang="zh-CN" sz="4000" b="1">
                <a:latin typeface="楷体" charset="-122"/>
                <a:ea typeface="楷体" charset="-122"/>
              </a:rPr>
              <a:t>  D</a:t>
            </a:r>
            <a:r>
              <a:rPr lang="zh-CN" altLang="en-US" sz="4000" b="1">
                <a:latin typeface="楷体" charset="-122"/>
                <a:ea typeface="楷体" charset="-122"/>
              </a:rPr>
              <a:t>、圣甲虫</a:t>
            </a:r>
            <a:endParaRPr lang="zh-CN" altLang="en-US" sz="4000" b="1">
              <a:latin typeface="楷体" charset="-122"/>
              <a:ea typeface="楷体" charset="-122"/>
            </a:endParaRPr>
          </a:p>
        </p:txBody>
      </p:sp>
      <p:sp>
        <p:nvSpPr>
          <p:cNvPr id="2" name="内容占位符 2"/>
          <p:cNvSpPr>
            <a:spLocks noGrp="1"/>
          </p:cNvSpPr>
          <p:nvPr/>
        </p:nvSpPr>
        <p:spPr>
          <a:xfrm>
            <a:off x="250190" y="4434205"/>
            <a:ext cx="11691620" cy="23012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4000" b="1">
                <a:latin typeface="楷体" charset="-122"/>
                <a:ea typeface="楷体" charset="-122"/>
                <a:sym typeface="+mn-ea"/>
              </a:rPr>
              <a:t>7.《</a:t>
            </a:r>
            <a:r>
              <a:rPr lang="zh-CN" altLang="en-US" sz="4000" b="1">
                <a:latin typeface="楷体" charset="-122"/>
                <a:ea typeface="楷体" charset="-122"/>
                <a:sym typeface="+mn-ea"/>
              </a:rPr>
              <a:t>昆虫记</a:t>
            </a:r>
            <a:r>
              <a:rPr lang="en-US" altLang="zh-CN" sz="4000" b="1">
                <a:latin typeface="楷体" charset="-122"/>
                <a:ea typeface="楷体" charset="-122"/>
                <a:sym typeface="+mn-ea"/>
              </a:rPr>
              <a:t>》</a:t>
            </a:r>
            <a:r>
              <a:rPr lang="zh-CN" altLang="en-US" sz="4000" b="1">
                <a:latin typeface="楷体" charset="-122"/>
                <a:ea typeface="楷体" charset="-122"/>
                <a:sym typeface="+mn-ea"/>
              </a:rPr>
              <a:t>中描写了许多昆虫，如：天生攀岩家</a:t>
            </a:r>
            <a:r>
              <a:rPr lang="en-US" altLang="zh-CN" sz="4000" b="1">
                <a:latin typeface="楷体" charset="-122"/>
                <a:ea typeface="楷体" charset="-122"/>
                <a:sym typeface="+mn-ea"/>
              </a:rPr>
              <a:t>—</a:t>
            </a:r>
            <a:r>
              <a:rPr lang="en-US" altLang="zh-CN" sz="4000" b="1" u="sng">
                <a:latin typeface="楷体" charset="-122"/>
                <a:ea typeface="楷体" charset="-122"/>
                <a:sym typeface="+mn-ea"/>
              </a:rPr>
              <a:t> </a:t>
            </a:r>
            <a:r>
              <a:rPr lang="en-US" altLang="zh-CN" sz="4000" b="1" u="sng">
                <a:solidFill>
                  <a:srgbClr val="002060"/>
                </a:solidFill>
                <a:latin typeface="楷体" charset="-122"/>
                <a:ea typeface="楷体" charset="-122"/>
                <a:sym typeface="+mn-ea"/>
              </a:rPr>
              <a:t>   </a:t>
            </a:r>
            <a:r>
              <a:rPr lang="en-US" altLang="zh-CN" sz="4000" b="1" u="sng">
                <a:latin typeface="楷体" charset="-122"/>
                <a:ea typeface="楷体" charset="-122"/>
                <a:sym typeface="+mn-ea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sym typeface="+mn-ea"/>
              </a:rPr>
              <a:t>、不会迷失的精灵</a:t>
            </a:r>
            <a:r>
              <a:rPr lang="en-US" altLang="zh-CN" sz="4000" b="1">
                <a:latin typeface="楷体" charset="-122"/>
                <a:ea typeface="楷体" charset="-122"/>
                <a:sym typeface="+mn-ea"/>
              </a:rPr>
              <a:t>— </a:t>
            </a:r>
            <a:r>
              <a:rPr lang="en-US" altLang="zh-CN" sz="4000" b="1" u="sng">
                <a:latin typeface="楷体" charset="-122"/>
                <a:ea typeface="楷体" charset="-122"/>
                <a:sym typeface="+mn-ea"/>
              </a:rPr>
              <a:t>      </a:t>
            </a:r>
            <a:r>
              <a:rPr lang="zh-CN" altLang="en-US" sz="4000" b="1">
                <a:latin typeface="楷体" charset="-122"/>
                <a:ea typeface="楷体" charset="-122"/>
                <a:sym typeface="+mn-ea"/>
              </a:rPr>
              <a:t>、夏天阳光下的歌唱家</a:t>
            </a:r>
            <a:r>
              <a:rPr lang="en-US" altLang="zh-CN" sz="4000" b="1">
                <a:latin typeface="楷体" charset="-122"/>
                <a:ea typeface="楷体" charset="-122"/>
                <a:sym typeface="+mn-ea"/>
              </a:rPr>
              <a:t>—</a:t>
            </a:r>
            <a:r>
              <a:rPr lang="en-US" altLang="zh-CN" sz="4000" b="1" u="sng">
                <a:latin typeface="楷体" charset="-122"/>
                <a:ea typeface="楷体" charset="-122"/>
                <a:sym typeface="+mn-ea"/>
              </a:rPr>
              <a:t>   </a:t>
            </a:r>
            <a:r>
              <a:rPr lang="zh-CN" altLang="en-US" sz="4000" b="1">
                <a:latin typeface="楷体" charset="-122"/>
                <a:ea typeface="楷体" charset="-122"/>
                <a:sym typeface="+mn-ea"/>
              </a:rPr>
              <a:t>、顽强的乞丐</a:t>
            </a:r>
            <a:r>
              <a:rPr lang="en-US" altLang="zh-CN" sz="4000" b="1">
                <a:latin typeface="楷体" charset="-122"/>
                <a:ea typeface="楷体" charset="-122"/>
                <a:sym typeface="+mn-ea"/>
              </a:rPr>
              <a:t>—</a:t>
            </a:r>
            <a:r>
              <a:rPr lang="en-US" altLang="zh-CN" sz="4000" b="1" u="sng">
                <a:latin typeface="楷体" charset="-122"/>
                <a:ea typeface="楷体" charset="-122"/>
                <a:sym typeface="+mn-ea"/>
              </a:rPr>
              <a:t>  </a:t>
            </a:r>
            <a:r>
              <a:rPr lang="en-US" altLang="zh-CN" sz="4000" b="1" u="sng">
                <a:solidFill>
                  <a:srgbClr val="002060"/>
                </a:solidFill>
                <a:sym typeface="+mn-ea"/>
              </a:rPr>
              <a:t>     </a:t>
            </a:r>
            <a:r>
              <a:rPr lang="en-US" altLang="zh-CN" sz="4000" b="1" u="sng">
                <a:latin typeface="楷体" charset="-122"/>
                <a:ea typeface="楷体" charset="-122"/>
                <a:sym typeface="+mn-ea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sym typeface="+mn-ea"/>
              </a:rPr>
              <a:t>等。</a:t>
            </a:r>
            <a:endParaRPr lang="zh-CN" altLang="en-US" sz="4000" b="1">
              <a:latin typeface="楷体" charset="-122"/>
              <a:ea typeface="楷体" charset="-122"/>
              <a:sym typeface="+mn-ea"/>
            </a:endParaRPr>
          </a:p>
          <a:p>
            <a:pPr marL="0" indent="0">
              <a:buNone/>
            </a:pPr>
            <a:r>
              <a:rPr lang="en-US" altLang="zh-CN" sz="4400"/>
              <a:t>A </a:t>
            </a:r>
            <a:r>
              <a:rPr lang="zh-CN" altLang="en-US" sz="4400" b="1">
                <a:latin typeface="楷体" charset="-122"/>
                <a:ea typeface="楷体" charset="-122"/>
                <a:sym typeface="+mn-ea"/>
              </a:rPr>
              <a:t>蝉</a:t>
            </a:r>
            <a:r>
              <a:rPr lang="en-US" altLang="zh-CN" sz="4400" b="1">
                <a:latin typeface="楷体" charset="-122"/>
                <a:ea typeface="楷体" charset="-122"/>
                <a:sym typeface="+mn-ea"/>
              </a:rPr>
              <a:t>   </a:t>
            </a:r>
            <a:r>
              <a:rPr lang="en-US" altLang="zh-CN" sz="4400"/>
              <a:t>B </a:t>
            </a:r>
            <a:r>
              <a:rPr lang="zh-CN" altLang="en-US" sz="4400" b="1">
                <a:latin typeface="楷体" charset="-122"/>
                <a:ea typeface="楷体" charset="-122"/>
                <a:sym typeface="+mn-ea"/>
              </a:rPr>
              <a:t>蜣螂</a:t>
            </a:r>
            <a:r>
              <a:rPr lang="en-US" altLang="zh-CN" sz="4400" b="1">
                <a:latin typeface="楷体" charset="-122"/>
                <a:ea typeface="楷体" charset="-122"/>
                <a:sym typeface="+mn-ea"/>
              </a:rPr>
              <a:t>  </a:t>
            </a:r>
            <a:r>
              <a:rPr lang="en-US" altLang="zh-CN" sz="4400"/>
              <a:t>C</a:t>
            </a:r>
            <a:r>
              <a:rPr lang="zh-CN" altLang="en-US" sz="4400" b="1">
                <a:latin typeface="楷体" charset="-122"/>
                <a:ea typeface="楷体" charset="-122"/>
                <a:sym typeface="+mn-ea"/>
              </a:rPr>
              <a:t>蚂蚁</a:t>
            </a:r>
            <a:r>
              <a:rPr lang="en-US" altLang="zh-CN" sz="4400"/>
              <a:t> </a:t>
            </a:r>
            <a:r>
              <a:rPr lang="en-US" altLang="zh-CN" sz="4400" b="1">
                <a:latin typeface="楷体" charset="-122"/>
                <a:ea typeface="楷体" charset="-122"/>
                <a:sym typeface="+mn-ea"/>
              </a:rPr>
              <a:t>  </a:t>
            </a:r>
            <a:r>
              <a:rPr lang="en-US" altLang="zh-CN" sz="4400"/>
              <a:t>D </a:t>
            </a:r>
            <a:r>
              <a:rPr lang="zh-CN" altLang="en-US" sz="4400" b="1">
                <a:latin typeface="楷体" charset="-122"/>
                <a:ea typeface="楷体" charset="-122"/>
                <a:sym typeface="+mn-ea"/>
              </a:rPr>
              <a:t>蜜蜂</a:t>
            </a:r>
            <a:endParaRPr lang="zh-CN" altLang="en-US" sz="4400"/>
          </a:p>
        </p:txBody>
      </p:sp>
      <p:sp>
        <p:nvSpPr>
          <p:cNvPr id="4" name="文本框 3"/>
          <p:cNvSpPr txBox="1"/>
          <p:nvPr/>
        </p:nvSpPr>
        <p:spPr>
          <a:xfrm>
            <a:off x="9523095" y="0"/>
            <a:ext cx="43942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B</a:t>
            </a:r>
            <a:endParaRPr lang="zh-CN" altLang="en-US" sz="40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09745" y="574675"/>
            <a:ext cx="68961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sz="4000" b="1">
                <a:solidFill>
                  <a:srgbClr val="FF0000"/>
                </a:solidFill>
                <a:sym typeface="+mn-ea"/>
              </a:rPr>
              <a:t>A </a:t>
            </a:r>
            <a:endParaRPr lang="zh-CN" altLang="en-US" sz="4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08455" y="2717800"/>
            <a:ext cx="68961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sz="4000" b="1">
                <a:solidFill>
                  <a:srgbClr val="FF0000"/>
                </a:solidFill>
                <a:sym typeface="+mn-ea"/>
              </a:rPr>
              <a:t>A </a:t>
            </a:r>
            <a:endParaRPr lang="zh-CN" altLang="en-US" sz="4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67100" y="5324475"/>
            <a:ext cx="68961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sz="4000" b="1">
                <a:solidFill>
                  <a:srgbClr val="FF0000"/>
                </a:solidFill>
                <a:sym typeface="+mn-ea"/>
              </a:rPr>
              <a:t>A </a:t>
            </a:r>
            <a:endParaRPr lang="zh-CN" altLang="en-US" sz="4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09745" y="2209800"/>
            <a:ext cx="43942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B</a:t>
            </a:r>
            <a:endParaRPr lang="zh-CN" altLang="en-US" sz="40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33550" y="4714240"/>
            <a:ext cx="43942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B</a:t>
            </a:r>
            <a:endParaRPr lang="zh-CN" altLang="en-US" sz="40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57210" y="5362575"/>
            <a:ext cx="47879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4400" b="1">
                <a:solidFill>
                  <a:srgbClr val="FF0000"/>
                </a:solidFill>
                <a:sym typeface="+mn-ea"/>
              </a:rPr>
              <a:t>C</a:t>
            </a:r>
            <a:endParaRPr lang="zh-CN" altLang="en-US" sz="4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073640" y="513080"/>
            <a:ext cx="47879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4400" b="1">
                <a:solidFill>
                  <a:srgbClr val="FF0000"/>
                </a:solidFill>
                <a:sym typeface="+mn-ea"/>
              </a:rPr>
              <a:t>C</a:t>
            </a:r>
            <a:endParaRPr lang="zh-CN" altLang="en-US" sz="44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712075" y="4714240"/>
            <a:ext cx="74104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楷体" charset="-122"/>
                <a:ea typeface="楷体" charset="-122"/>
                <a:sym typeface="+mn-ea"/>
              </a:rPr>
              <a:t>D</a:t>
            </a:r>
            <a:endParaRPr lang="en-US" altLang="zh-CN" sz="4000" b="1">
              <a:solidFill>
                <a:srgbClr val="FF0000"/>
              </a:solidFill>
              <a:latin typeface="楷体" charset="-122"/>
              <a:ea typeface="楷体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9385" y="-635"/>
            <a:ext cx="11917680" cy="6765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8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.下列对蝈蝈特点的描述,不正确的一项是(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)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A.绿蝈蝈是一种全身淡绿的昆虫,雄虫善于鸣叫,常在夜晚活动。尽管它个子小小的,却可以攻击比自己大得多的强而有力的庞然大物,动作敏捷凶猛。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B.蝈蝈的触角用于跟同类之间交流和沟通;它的前足锐利如刀,用来捕捉猎物,后足有力,用于弹跳;雄性的翅膀主要是用来发出声音,以便引起异性的注意。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C.蝈蝈爱吃蝉腹,这说明它喜欢吃甜食,并且是肉食性昆虫。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D.蝈蝈彼此十分和睦地共居在一起,从不争吵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</p:txBody>
      </p:sp>
      <p:pic>
        <p:nvPicPr>
          <p:cNvPr id="3076" name="图片 3075" descr="e3d54f1324c7b2a4-3e4dec7fabf40105-f0f56f7136c93e7bebb6e9ad4fcb6270_i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450" y="6122988"/>
            <a:ext cx="1196340" cy="7346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1428750" y="6058535"/>
            <a:ext cx="791654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4000" b="1">
                <a:solidFill>
                  <a:srgbClr val="FF0000"/>
                </a:solidFill>
                <a:latin typeface="Calibri"/>
                <a:ea typeface="宋体" pitchFamily="2" charset="-122"/>
              </a:rPr>
              <a:t>C(</a:t>
            </a:r>
            <a:r>
              <a:rPr lang="zh-CN" sz="4000" b="1">
                <a:solidFill>
                  <a:srgbClr val="FF0000"/>
                </a:solidFill>
                <a:latin typeface="Calibri"/>
                <a:ea typeface="宋体" pitchFamily="2" charset="-122"/>
              </a:rPr>
              <a:t>蝈蝈是杂食性昆虫。</a:t>
            </a:r>
            <a:r>
              <a:rPr lang="en-US" sz="4000" b="1">
                <a:solidFill>
                  <a:srgbClr val="FF0000"/>
                </a:solidFill>
                <a:latin typeface="Calibri"/>
                <a:ea typeface="宋体" pitchFamily="2" charset="-122"/>
              </a:rPr>
              <a:t>)</a:t>
            </a:r>
            <a:endParaRPr lang="en-US" altLang="en-US" sz="4000" b="1">
              <a:solidFill>
                <a:srgbClr val="FF0000"/>
              </a:solidFill>
              <a:latin typeface="Calibri"/>
              <a:ea typeface="宋体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66960" y="-66040"/>
            <a:ext cx="47879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Calibri"/>
                <a:ea typeface="宋体" pitchFamily="2" charset="-122"/>
                <a:sym typeface="+mn-ea"/>
              </a:rPr>
              <a:t>C</a:t>
            </a:r>
            <a:endParaRPr lang="en-US" altLang="en-US" sz="4400" b="1">
              <a:solidFill>
                <a:srgbClr val="FF0000"/>
              </a:solidFill>
              <a:latin typeface="Calibri"/>
              <a:ea typeface="宋体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4320" y="617855"/>
            <a:ext cx="11917680" cy="6765925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9.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下列关于大孔雀蝶的习性,说法错误的一项是(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)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B.大孔雀蝶的嘴只是一个简单的维形,它从不进食。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A.即使不剪触须,大孔雀蝶的寿命也很短。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C.作者通过实验,知道了大孔雀蝶触角的作用。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D.作者第一年的实验,没有得到想要的答案。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</p:txBody>
      </p:sp>
      <p:pic>
        <p:nvPicPr>
          <p:cNvPr id="3076" name="图片 3075" descr="e3d54f1324c7b2a4-3e4dec7fabf40105-f0f56f7136c93e7bebb6e9ad4fcb6270_i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450" y="6122988"/>
            <a:ext cx="1196340" cy="7346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403860" y="5113655"/>
            <a:ext cx="1004316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4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C(</a:t>
            </a:r>
            <a:r>
              <a:rPr lang="zh-CN" sz="4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作者并不知道大孔雀蝶触角的作用。</a:t>
            </a:r>
            <a:r>
              <a:rPr lang="en-US" sz="4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)</a:t>
            </a:r>
            <a:endParaRPr lang="en-US" altLang="en-US" sz="4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198225" y="512445"/>
            <a:ext cx="47879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Calibri"/>
                <a:ea typeface="宋体" pitchFamily="2" charset="-122"/>
                <a:sym typeface="+mn-ea"/>
              </a:rPr>
              <a:t>C</a:t>
            </a:r>
            <a:endParaRPr lang="en-US" altLang="en-US" sz="4400" b="1">
              <a:solidFill>
                <a:srgbClr val="FF0000"/>
              </a:solidFill>
              <a:latin typeface="Calibri"/>
              <a:ea typeface="宋体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10.</a:t>
            </a:r>
            <a:r>
              <a:rPr lang="zh-CN" altLang="en-US" b="1">
                <a:latin typeface="楷体" charset="-122"/>
                <a:ea typeface="楷体" charset="-122"/>
                <a:cs typeface="楷体" charset="-122"/>
                <a:sym typeface="+mn-ea"/>
              </a:rPr>
              <a:t>关于萤火虫以下说法错误的是（</a:t>
            </a:r>
            <a:r>
              <a:rPr lang="en-US" altLang="zh-CN" b="1">
                <a:latin typeface="楷体" charset="-122"/>
                <a:ea typeface="楷体" charset="-122"/>
                <a:cs typeface="楷体" charset="-122"/>
                <a:sym typeface="+mn-ea"/>
              </a:rPr>
              <a:t>    </a:t>
            </a:r>
            <a:r>
              <a:rPr lang="zh-CN" altLang="en-US" b="1">
                <a:latin typeface="楷体" charset="-122"/>
                <a:ea typeface="楷体" charset="-122"/>
                <a:cs typeface="楷体" charset="-122"/>
                <a:sym typeface="+mn-ea"/>
              </a:rPr>
              <a:t>）</a:t>
            </a:r>
            <a:br>
              <a:rPr lang="zh-CN" altLang="en-US" b="1">
                <a:latin typeface="楷体" charset="-122"/>
                <a:ea typeface="楷体" charset="-122"/>
                <a:cs typeface="楷体" charset="-122"/>
              </a:rPr>
            </a:br>
            <a:endParaRPr lang="zh-CN" altLang="en-US" b="1"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9110" y="1251585"/>
            <a:ext cx="11193145" cy="4653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A.萤火虫的卵在雌萤火虫肚子里时就是发光的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B.两条发光的宽带是雌萤发育成熟的标志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C.雌萤的光带在交尾期如果受到强烈的惊吓，发光会受到影响。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D.无论是雌萤还是雄萤从生下来到死去都发着光。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088120" y="365125"/>
            <a:ext cx="69596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D </a:t>
            </a:r>
            <a:endParaRPr lang="zh-CN" altLang="en-US" sz="40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1645" y="497205"/>
            <a:ext cx="11917680" cy="63607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11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.下列关于萤火虫的说法不正确的一项是(    )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A 萤火虫生长着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六只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运用自如的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短脚，当雄虫到了成虫阶段,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会披上合体的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鞘翅。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B.在严寒到来之际,萤火虫会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钻进土里。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</a:t>
            </a:r>
            <a:endParaRPr lang="en-US" altLang="zh-CN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C.雌性萤火虫和雄性萤火虫发光的器官生长在同一位置。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D.萤火虫的后腿末端有一个白点,在放大镜下看去,其上约有十二根短小的肉刺,它们时而合拢成团,时而张开似玫瑰花瓣。这就是萤火虫的吸附并移动的器官。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</p:txBody>
      </p:sp>
      <p:pic>
        <p:nvPicPr>
          <p:cNvPr id="3076" name="图片 3075" descr="e3d54f1324c7b2a4-3e4dec7fabf40105-f0f56f7136c93e7bebb6e9ad4fcb6270_i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450" y="6122988"/>
            <a:ext cx="1196340" cy="7346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0360660" y="316865"/>
            <a:ext cx="47879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Calibri"/>
                <a:ea typeface="宋体" pitchFamily="2" charset="-122"/>
                <a:sym typeface="+mn-ea"/>
              </a:rPr>
              <a:t>C</a:t>
            </a:r>
            <a:endParaRPr lang="en-US" altLang="en-US" sz="4400" b="1">
              <a:solidFill>
                <a:srgbClr val="FF0000"/>
              </a:solidFill>
              <a:latin typeface="Calibri"/>
              <a:ea typeface="宋体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9725" y="21399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12.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下面说法正确的是（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   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</a:t>
            </a:r>
            <a:br>
              <a:rPr lang="zh-CN" altLang="en-US" sz="4000" b="1">
                <a:latin typeface="楷体" charset="-122"/>
                <a:ea typeface="楷体" charset="-122"/>
                <a:cs typeface="楷体" charset="-122"/>
              </a:rPr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0530" y="1050290"/>
            <a:ext cx="10908030" cy="4758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A 蟋蟀的洞穴不豪华但很粗糙。         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B 蟋蟀很珍惜自己的住所，很少搬家。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C 蟋蟀的住所远胜于所有其他动物，就连人类也没有它高明。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D 蟋蟀的卧室在洞穴通道的尽头，宽敞，光滑，干净，卫生。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055360" y="213995"/>
            <a:ext cx="69596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D </a:t>
            </a:r>
            <a:endParaRPr lang="zh-CN" altLang="en-US" sz="40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0530" y="365125"/>
            <a:ext cx="10923270" cy="5812155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13.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蜘蛛知道蜘蛛网上的猎物的方法是（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  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 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A、用眼睛看到的   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 B、用耳朵听到的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C、用嗅觉感知到的  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D、通过猎物在网上振动感觉到的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023475" y="365125"/>
            <a:ext cx="69596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D </a:t>
            </a:r>
            <a:endParaRPr lang="zh-CN" altLang="en-US" sz="40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e3d54f1324c7b2a4-3e4dec7fabf40105-f0f56f7136c93e7bebb6e9ad4fcb6270_i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660" y="6122988"/>
            <a:ext cx="1196340" cy="7346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内容占位符 2"/>
          <p:cNvSpPr>
            <a:spLocks noGrp="1"/>
          </p:cNvSpPr>
          <p:nvPr/>
        </p:nvSpPr>
        <p:spPr>
          <a:xfrm>
            <a:off x="99695" y="90805"/>
            <a:ext cx="12092305" cy="53314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600" b="1">
                <a:latin typeface="楷体" charset="-122"/>
                <a:ea typeface="楷体" charset="-122"/>
                <a:cs typeface="楷体" charset="-122"/>
                <a:sym typeface="+mn-ea"/>
              </a:rPr>
              <a:t>14.</a:t>
            </a:r>
            <a:r>
              <a:rPr lang="zh-CN" altLang="en-US" sz="3600" b="1">
                <a:latin typeface="楷体" charset="-122"/>
                <a:ea typeface="楷体" charset="-122"/>
                <a:cs typeface="楷体" charset="-122"/>
                <a:sym typeface="+mn-ea"/>
              </a:rPr>
              <a:t>下面说法不正确的是（</a:t>
            </a:r>
            <a:r>
              <a:rPr lang="en-US" altLang="zh-CN" sz="3600" b="1">
                <a:latin typeface="楷体" charset="-122"/>
                <a:ea typeface="楷体" charset="-122"/>
                <a:cs typeface="楷体" charset="-122"/>
                <a:sym typeface="+mn-ea"/>
              </a:rPr>
              <a:t>   </a:t>
            </a:r>
            <a:r>
              <a:rPr lang="zh-CN" altLang="en-US" sz="3600" b="1">
                <a:latin typeface="楷体" charset="-122"/>
                <a:ea typeface="楷体" charset="-122"/>
                <a:cs typeface="楷体" charset="-122"/>
                <a:sym typeface="+mn-ea"/>
              </a:rPr>
              <a:t>）</a:t>
            </a:r>
            <a:endParaRPr lang="zh-CN" altLang="en-US" sz="36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3600" b="1">
                <a:latin typeface="楷体" charset="-122"/>
                <a:ea typeface="楷体" charset="-122"/>
                <a:cs typeface="楷体" charset="-122"/>
              </a:rPr>
              <a:t>A《昆虫记》是十卷本科普巨著,作者将昆虫鲜为人知的生活习性生动地描写出来,揭开了昆虫世界一个又一个的奥秘,充满了对自然万物的赞美和对生命的尊重和敬畏。</a:t>
            </a:r>
            <a:endParaRPr lang="zh-CN" altLang="en-US" sz="36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3600" b="1">
                <a:latin typeface="楷体" charset="-122"/>
                <a:ea typeface="楷体" charset="-122"/>
                <a:cs typeface="楷体" charset="-122"/>
              </a:rPr>
              <a:t>B《昆虫记》一书中,法布尔用生动活泼、轻松诙谐的笔调,让笔下的虫子充满了盎然的情趣,体现了作者对自然的热爱、尊重。</a:t>
            </a:r>
            <a:endParaRPr lang="zh-CN" altLang="en-US" sz="36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3600" b="1">
                <a:latin typeface="楷体" charset="-122"/>
                <a:ea typeface="楷体" charset="-122"/>
                <a:cs typeface="楷体" charset="-122"/>
              </a:rPr>
              <a:t>C《昆虫记》中法布尔既采用解剖法,又采取观察与实验的方法,实地记录昆虫的生活现象、本能和习性,带给我们不一样的昆虫世界。</a:t>
            </a:r>
            <a:endParaRPr lang="zh-CN" altLang="en-US" sz="36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en-US" altLang="zh-CN" sz="3600" b="1">
                <a:latin typeface="楷体" charset="-122"/>
                <a:ea typeface="楷体" charset="-122"/>
                <a:cs typeface="楷体" charset="-122"/>
              </a:rPr>
              <a:t>D</a:t>
            </a:r>
            <a:r>
              <a:rPr lang="zh-CN" altLang="en-US" sz="3600" b="1">
                <a:latin typeface="楷体" charset="-122"/>
                <a:ea typeface="楷体" charset="-122"/>
                <a:cs typeface="楷体" charset="-122"/>
              </a:rPr>
              <a:t>《昆虫记》里的昆虫们都有人一样的习性，比方说，蝎子毒强,、萤火虫是残忍的、金龟子会 吃蚕 、甲虫会剪 树叶 。 </a:t>
            </a:r>
            <a:endParaRPr lang="zh-CN" altLang="en-US" sz="3600" b="1">
              <a:latin typeface="楷体" charset="-122"/>
              <a:ea typeface="楷体" charset="-122"/>
              <a:cs typeface="楷体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36160" y="4919980"/>
            <a:ext cx="2926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sym typeface="+mn-ea"/>
              </a:rPr>
              <a:t>没采用解剖法</a:t>
            </a:r>
            <a:endParaRPr lang="zh-CN" altLang="en-US" sz="3600">
              <a:solidFill>
                <a:srgbClr val="FF0000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37530" y="0"/>
            <a:ext cx="49403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Calibri"/>
                <a:ea typeface="宋体" pitchFamily="2" charset="-122"/>
                <a:sym typeface="+mn-ea"/>
              </a:rPr>
              <a:t>C</a:t>
            </a:r>
            <a:endParaRPr lang="en-US" altLang="en-US" sz="4400" b="1">
              <a:solidFill>
                <a:srgbClr val="FF0000"/>
              </a:solidFill>
              <a:latin typeface="Calibri"/>
              <a:ea typeface="宋体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2895" y="44450"/>
            <a:ext cx="11501755" cy="59289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4400" b="1">
                <a:latin typeface="楷体" charset="-122"/>
                <a:ea typeface="楷体" charset="-122"/>
                <a:cs typeface="楷体" charset="-122"/>
                <a:sym typeface="+mn-ea"/>
              </a:rPr>
              <a:t>法布尔是</a:t>
            </a:r>
            <a:r>
              <a:rPr lang="zh-CN" altLang="en-US" sz="4400" b="1" u="sng">
                <a:solidFill>
                  <a:schemeClr val="accent2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第一位</a:t>
            </a:r>
            <a:r>
              <a:rPr lang="zh-CN" altLang="en-US" sz="4400" b="1">
                <a:latin typeface="楷体" charset="-122"/>
                <a:ea typeface="楷体" charset="-122"/>
                <a:cs typeface="楷体" charset="-122"/>
                <a:sym typeface="+mn-ea"/>
              </a:rPr>
              <a:t>在</a:t>
            </a:r>
            <a:r>
              <a:rPr lang="zh-CN" altLang="en-US" sz="44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自然环境</a:t>
            </a:r>
            <a:r>
              <a:rPr lang="zh-CN" altLang="en-US" sz="4400" b="1">
                <a:latin typeface="楷体" charset="-122"/>
                <a:ea typeface="楷体" charset="-122"/>
                <a:cs typeface="楷体" charset="-122"/>
                <a:sym typeface="+mn-ea"/>
              </a:rPr>
              <a:t>中研究昆虫的科学家，用</a:t>
            </a:r>
            <a:r>
              <a:rPr lang="zh-CN" altLang="en-US" sz="44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野外观察和实验</a:t>
            </a:r>
            <a:r>
              <a:rPr lang="zh-CN" altLang="en-US" sz="4400" b="1">
                <a:latin typeface="楷体" charset="-122"/>
                <a:ea typeface="楷体" charset="-122"/>
                <a:cs typeface="楷体" charset="-122"/>
                <a:sym typeface="+mn-ea"/>
              </a:rPr>
              <a:t>的方法研究昆虫的</a:t>
            </a:r>
            <a:r>
              <a:rPr lang="zh-CN" altLang="en-US" sz="44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本能与习性</a:t>
            </a:r>
            <a:r>
              <a:rPr lang="zh-CN" altLang="en-US" sz="4400" b="1">
                <a:solidFill>
                  <a:schemeClr val="accent2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，</a:t>
            </a:r>
            <a:r>
              <a:rPr lang="zh-CN" altLang="en-US" sz="4400" b="1">
                <a:latin typeface="楷体" charset="-122"/>
                <a:ea typeface="楷体" charset="-122"/>
                <a:cs typeface="楷体" charset="-122"/>
                <a:sym typeface="+mn-ea"/>
              </a:rPr>
              <a:t>用</a:t>
            </a:r>
            <a:r>
              <a:rPr lang="en-US" altLang="zh-CN" sz="44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30</a:t>
            </a:r>
            <a:r>
              <a:rPr lang="zh-CN" altLang="en-US" sz="44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年</a:t>
            </a:r>
            <a:r>
              <a:rPr lang="zh-CN" altLang="en-US" sz="4400" b="1">
                <a:latin typeface="楷体" charset="-122"/>
                <a:ea typeface="楷体" charset="-122"/>
                <a:cs typeface="楷体" charset="-122"/>
                <a:sym typeface="+mn-ea"/>
              </a:rPr>
              <a:t>时间完成的</a:t>
            </a:r>
            <a:r>
              <a:rPr lang="zh-CN" altLang="en-US" sz="44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十卷</a:t>
            </a:r>
            <a:r>
              <a:rPr lang="zh-CN" altLang="en-US" sz="4400" b="1">
                <a:latin typeface="楷体" charset="-122"/>
                <a:ea typeface="楷体" charset="-122"/>
                <a:cs typeface="楷体" charset="-122"/>
                <a:sym typeface="+mn-ea"/>
              </a:rPr>
              <a:t>本科普巨著</a:t>
            </a:r>
            <a:r>
              <a:rPr lang="en-US" altLang="zh-CN" sz="4400" b="1">
                <a:latin typeface="楷体" charset="-122"/>
                <a:ea typeface="楷体" charset="-122"/>
                <a:cs typeface="楷体" charset="-122"/>
                <a:sym typeface="+mn-ea"/>
              </a:rPr>
              <a:t>《</a:t>
            </a:r>
            <a:r>
              <a:rPr lang="zh-CN" altLang="en-US" sz="4400" b="1">
                <a:latin typeface="楷体" charset="-122"/>
                <a:ea typeface="楷体" charset="-122"/>
                <a:cs typeface="楷体" charset="-122"/>
                <a:sym typeface="+mn-ea"/>
              </a:rPr>
              <a:t>昆虫记</a:t>
            </a:r>
            <a:r>
              <a:rPr lang="en-US" altLang="zh-CN" sz="4400" b="1">
                <a:latin typeface="楷体" charset="-122"/>
                <a:ea typeface="楷体" charset="-122"/>
                <a:cs typeface="楷体" charset="-122"/>
                <a:sym typeface="+mn-ea"/>
              </a:rPr>
              <a:t>》</a:t>
            </a:r>
            <a:r>
              <a:rPr lang="zh-CN" altLang="en-US" sz="4400" b="1">
                <a:latin typeface="楷体" charset="-122"/>
                <a:ea typeface="楷体" charset="-122"/>
                <a:cs typeface="楷体" charset="-122"/>
                <a:sym typeface="+mn-ea"/>
              </a:rPr>
              <a:t>，</a:t>
            </a:r>
            <a:r>
              <a:rPr lang="zh-CN" altLang="en-US" sz="4400" b="1">
                <a:solidFill>
                  <a:srgbClr val="00B05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被誉为</a:t>
            </a:r>
            <a:r>
              <a:rPr lang="zh-CN" altLang="en-US" sz="44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“昆虫的史诗</a:t>
            </a:r>
            <a:r>
              <a:rPr lang="zh-CN" altLang="en-US" sz="4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”。</a:t>
            </a:r>
            <a:r>
              <a:rPr lang="zh-CN" altLang="en-US" sz="4400" b="1">
                <a:latin typeface="楷体" charset="-122"/>
                <a:ea typeface="楷体" charset="-122"/>
                <a:cs typeface="楷体" charset="-122"/>
                <a:sym typeface="+mn-ea"/>
              </a:rPr>
              <a:t>。他</a:t>
            </a:r>
            <a:r>
              <a:rPr lang="zh-CN" altLang="en-US" sz="44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以人性观照虫性</a:t>
            </a:r>
            <a:r>
              <a:rPr lang="zh-CN" altLang="en-US" sz="4400" b="1">
                <a:latin typeface="楷体" charset="-122"/>
                <a:ea typeface="楷体" charset="-122"/>
                <a:cs typeface="楷体" charset="-122"/>
                <a:sym typeface="+mn-ea"/>
              </a:rPr>
              <a:t>，他关注的是昆虫活生生的</a:t>
            </a:r>
            <a:r>
              <a:rPr lang="zh-CN" altLang="en-US" sz="44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生命过程</a:t>
            </a:r>
            <a:r>
              <a:rPr lang="zh-CN" altLang="en-US" sz="4400" b="1">
                <a:latin typeface="楷体" charset="-122"/>
                <a:ea typeface="楷体" charset="-122"/>
                <a:cs typeface="楷体" charset="-122"/>
                <a:sym typeface="+mn-ea"/>
              </a:rPr>
              <a:t>，重点介绍了他所观察和研究的昆虫的</a:t>
            </a:r>
            <a:r>
              <a:rPr lang="zh-CN" altLang="en-US" sz="44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外部形态、生活习性</a:t>
            </a:r>
            <a:r>
              <a:rPr lang="zh-CN" altLang="en-US" sz="4400" b="1">
                <a:latin typeface="楷体" charset="-122"/>
                <a:ea typeface="楷体" charset="-122"/>
                <a:cs typeface="楷体" charset="-122"/>
                <a:sym typeface="+mn-ea"/>
              </a:rPr>
              <a:t>,他对于昆虫的</a:t>
            </a:r>
            <a:r>
              <a:rPr lang="zh-CN" altLang="en-US" sz="44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形态、习性</a:t>
            </a:r>
            <a:r>
              <a:rPr lang="zh-CN" altLang="en-US" sz="4400" b="1" u="sng">
                <a:latin typeface="楷体" charset="-122"/>
                <a:ea typeface="楷体" charset="-122"/>
                <a:cs typeface="楷体" charset="-122"/>
                <a:sym typeface="+mn-ea"/>
              </a:rPr>
              <a:t>、</a:t>
            </a:r>
            <a:r>
              <a:rPr lang="zh-CN" altLang="en-US" sz="44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劳动、繁衍和死亡</a:t>
            </a:r>
            <a:r>
              <a:rPr lang="zh-CN" altLang="en-US" sz="4400" b="1">
                <a:solidFill>
                  <a:srgbClr val="CC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的描述，</a:t>
            </a:r>
            <a:r>
              <a:rPr lang="zh-CN" altLang="en-US" sz="4400" b="1">
                <a:latin typeface="楷体" charset="-122"/>
                <a:ea typeface="楷体" charset="-122"/>
                <a:cs typeface="楷体" charset="-122"/>
                <a:sym typeface="+mn-ea"/>
              </a:rPr>
              <a:t>处处洋溢着</a:t>
            </a:r>
            <a:r>
              <a:rPr lang="zh-CN" altLang="en-US" sz="44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对生命的尊重，对自然万物的赞美</a:t>
            </a:r>
            <a:r>
              <a:rPr lang="zh-CN" altLang="en-US" sz="4400" b="1">
                <a:latin typeface="楷体" charset="-122"/>
                <a:ea typeface="楷体" charset="-122"/>
                <a:cs typeface="楷体" charset="-122"/>
                <a:sym typeface="+mn-ea"/>
              </a:rPr>
              <a:t>之情。作者还</a:t>
            </a:r>
            <a:r>
              <a:rPr lang="zh-CN" altLang="en-US" sz="44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以</a:t>
            </a:r>
            <a:r>
              <a:rPr lang="zh-CN" altLang="en-US" sz="4400" b="1" u="sng">
                <a:solidFill>
                  <a:srgbClr val="CC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虫性反观社会人生</a:t>
            </a:r>
            <a:r>
              <a:rPr lang="zh-CN" altLang="en-US" sz="4400" b="1">
                <a:latin typeface="楷体" charset="-122"/>
                <a:ea typeface="楷体" charset="-122"/>
                <a:cs typeface="楷体" charset="-122"/>
                <a:sym typeface="+mn-ea"/>
              </a:rPr>
              <a:t>，透过</a:t>
            </a:r>
            <a:r>
              <a:rPr lang="zh-CN" altLang="en-US" sz="44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昆虫世界折射出社会人生</a:t>
            </a:r>
            <a:r>
              <a:rPr lang="zh-CN" altLang="en-US" sz="4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。</a:t>
            </a:r>
            <a:r>
              <a:rPr lang="zh-CN" altLang="en-US" sz="4400" b="1">
                <a:latin typeface="楷体" charset="-122"/>
                <a:ea typeface="楷体" charset="-122"/>
                <a:cs typeface="楷体" charset="-122"/>
                <a:sym typeface="+mn-ea"/>
              </a:rPr>
              <a:t>睿智的哲思跃然纸上。</a:t>
            </a:r>
            <a:endParaRPr lang="zh-CN" altLang="en-US" sz="4400" b="1"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160" y="316230"/>
            <a:ext cx="11917680" cy="6765925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4400" b="1">
                <a:latin typeface="楷体" charset="-122"/>
                <a:ea typeface="楷体" charset="-122"/>
                <a:cs typeface="楷体" charset="-122"/>
                <a:sym typeface="+mn-ea"/>
              </a:rPr>
              <a:t>15.</a:t>
            </a:r>
            <a:r>
              <a:rPr lang="zh-CN" altLang="en-US" sz="4400" b="1">
                <a:latin typeface="楷体" charset="-122"/>
                <a:ea typeface="楷体" charset="-122"/>
                <a:cs typeface="楷体" charset="-122"/>
                <a:sym typeface="+mn-ea"/>
              </a:rPr>
              <a:t>下面说法不正确的是（</a:t>
            </a:r>
            <a:r>
              <a:rPr lang="en-US" altLang="zh-CN" sz="4400" b="1">
                <a:latin typeface="楷体" charset="-122"/>
                <a:ea typeface="楷体" charset="-122"/>
                <a:cs typeface="楷体" charset="-122"/>
                <a:sym typeface="+mn-ea"/>
              </a:rPr>
              <a:t>   </a:t>
            </a:r>
            <a:r>
              <a:rPr lang="zh-CN" altLang="en-US" sz="4400" b="1">
                <a:latin typeface="楷体" charset="-122"/>
                <a:ea typeface="楷体" charset="-122"/>
                <a:cs typeface="楷体" charset="-122"/>
                <a:sym typeface="+mn-ea"/>
              </a:rPr>
              <a:t>）</a:t>
            </a:r>
            <a:endParaRPr lang="zh-CN" altLang="en-US" sz="44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>
              <a:buNone/>
            </a:pPr>
            <a:r>
              <a:rPr lang="en-US" altLang="zh-CN" sz="4400" b="1">
                <a:latin typeface="楷体" charset="-122"/>
                <a:ea typeface="楷体" charset="-122"/>
                <a:cs typeface="楷体" charset="-122"/>
                <a:sym typeface="+mn-ea"/>
              </a:rPr>
              <a:t>A</a:t>
            </a:r>
            <a:r>
              <a:rPr lang="zh-CN" altLang="en-US" sz="4400" b="1">
                <a:latin typeface="楷体" charset="-122"/>
                <a:ea typeface="楷体" charset="-122"/>
                <a:cs typeface="楷体" charset="-122"/>
                <a:sym typeface="+mn-ea"/>
              </a:rPr>
              <a:t>.切叶蜂喜欢将巢筑在高树上。</a:t>
            </a:r>
            <a:endParaRPr lang="zh-CN" altLang="en-US" sz="44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>
              <a:buNone/>
            </a:pPr>
            <a:r>
              <a:rPr lang="en-US" altLang="zh-CN" sz="4400" b="1">
                <a:latin typeface="楷体" charset="-122"/>
                <a:ea typeface="楷体" charset="-122"/>
                <a:cs typeface="楷体" charset="-122"/>
                <a:sym typeface="+mn-ea"/>
              </a:rPr>
              <a:t>B</a:t>
            </a:r>
            <a:r>
              <a:rPr lang="zh-CN" altLang="en-US" sz="4400" b="1">
                <a:latin typeface="楷体" charset="-122"/>
                <a:ea typeface="楷体" charset="-122"/>
                <a:cs typeface="楷体" charset="-122"/>
                <a:sym typeface="+mn-ea"/>
              </a:rPr>
              <a:t>.迷宫蛛是通过猎物在蛛网上的震动来感知蜘蛛网上有猎物的。</a:t>
            </a:r>
            <a:endParaRPr lang="zh-CN" altLang="en-US" sz="44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en-US" altLang="zh-CN" sz="4400" b="1">
                <a:latin typeface="楷体" charset="-122"/>
                <a:ea typeface="楷体" charset="-122"/>
                <a:cs typeface="楷体" charset="-122"/>
                <a:sym typeface="+mn-ea"/>
              </a:rPr>
              <a:t>C</a:t>
            </a:r>
            <a:r>
              <a:rPr lang="zh-CN" altLang="en-US" sz="4400" b="1">
                <a:latin typeface="楷体" charset="-122"/>
                <a:ea typeface="楷体" charset="-122"/>
                <a:cs typeface="楷体" charset="-122"/>
                <a:sym typeface="+mn-ea"/>
              </a:rPr>
              <a:t>.作者通过反复试验,证明了红蚂蚁不能靠嗅觉认出回家的路,而是靠准确的记忆力来记路。</a:t>
            </a:r>
            <a:endParaRPr lang="zh-CN" altLang="en-US" sz="44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en-US" altLang="zh-CN" sz="4400" b="1">
                <a:latin typeface="楷体" charset="-122"/>
                <a:ea typeface="楷体" charset="-122"/>
                <a:cs typeface="楷体" charset="-122"/>
                <a:sym typeface="+mn-ea"/>
              </a:rPr>
              <a:t>D</a:t>
            </a:r>
            <a:r>
              <a:rPr lang="zh-CN" altLang="en-US" sz="4400" b="1">
                <a:latin typeface="楷体" charset="-122"/>
                <a:ea typeface="楷体" charset="-122"/>
                <a:cs typeface="楷体" charset="-122"/>
                <a:sym typeface="+mn-ea"/>
              </a:rPr>
              <a:t>.蝉是靠身体排出的尿液来混合泥土,调合成黏土来固定地洞中的泥土的。</a:t>
            </a:r>
            <a:endParaRPr lang="zh-CN" altLang="en-US" sz="4400" b="1">
              <a:latin typeface="楷体" charset="-122"/>
              <a:ea typeface="楷体" charset="-122"/>
              <a:cs typeface="楷体" charset="-122"/>
            </a:endParaRPr>
          </a:p>
        </p:txBody>
      </p:sp>
      <p:pic>
        <p:nvPicPr>
          <p:cNvPr id="3076" name="图片 3075" descr="e3d54f1324c7b2a4-3e4dec7fabf40105-f0f56f7136c93e7bebb6e9ad4fcb6270_i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450" y="6122988"/>
            <a:ext cx="1196340" cy="7346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897370" y="136525"/>
            <a:ext cx="49022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indent="0">
              <a:buNone/>
            </a:pPr>
            <a:r>
              <a:rPr lang="en-US" altLang="zh-CN" sz="48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A</a:t>
            </a:r>
            <a:endParaRPr lang="en-US" altLang="zh-CN" sz="48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13700" y="830580"/>
            <a:ext cx="186690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indent="0">
              <a:buNone/>
            </a:pPr>
            <a:r>
              <a:rPr lang="zh-CN" altLang="en-US" sz="4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泥土里</a:t>
            </a:r>
            <a:endParaRPr lang="zh-CN" altLang="en-US" sz="4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110" y="511175"/>
            <a:ext cx="11917680" cy="6765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1《昆虫记》又译为《昆虫物语》(《昆虫学札记》),是法国杰出昆虫学家法布尔的传世佳作，亦是一部不朽的著作，不仅是一部文学巨著，也是一部科学百科， 被誉为“昆虫的史诗”。 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2.《昆虫记》是法国昆虫学家法布尔写的十卷本科普巨著,作者将昆虫鲜为人知的生活习性生动地描写出来,揭开了昆虫世界一个又一个的奥秘,充满了对自然万物的赞美和对生命的尊重和敬畏。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3.《昆虫记》一书中,法布尔用生动活泼、轻松诙谐的笔调,让笔下的虫子充满了盎然的情趣,体现了作者对自然的热爱、尊重。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>
              <a:buNone/>
            </a:pP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pic>
        <p:nvPicPr>
          <p:cNvPr id="3076" name="图片 3075" descr="e3d54f1324c7b2a4-3e4dec7fabf40105-f0f56f7136c93e7bebb6e9ad4fcb6270_i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450" y="6122988"/>
            <a:ext cx="1196340" cy="7346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2261870" cy="721995"/>
          </a:xfrm>
        </p:spPr>
        <p:txBody>
          <a:bodyPr>
            <a:normAutofit fontScale="90000"/>
          </a:bodyPr>
          <a:lstStyle/>
          <a:p>
            <a:r>
              <a:rPr lang="zh-CN" altLang="en-US">
                <a:solidFill>
                  <a:schemeClr val="tx1"/>
                </a:solidFill>
                <a:highlight>
                  <a:srgbClr val="FF0000"/>
                </a:highlight>
              </a:rPr>
              <a:t>判断题</a:t>
            </a:r>
            <a:endParaRPr lang="zh-CN" altLang="en-US">
              <a:solidFill>
                <a:schemeClr val="tx1"/>
              </a:solidFill>
              <a:highlight>
                <a:srgbClr val="FF0000"/>
              </a:highlight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8610600" y="2097405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 flipH="1">
            <a:off x="10005060" y="4231005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 flipH="1">
            <a:off x="6247765" y="5935980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160" y="360680"/>
            <a:ext cx="11917680" cy="6765925"/>
          </a:xfrm>
        </p:spPr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4.《昆虫记》中法布尔既采用解剖法,又采取观察与实验的方法,实地记录昆虫的生活现象、本能和习性,带给我们不一样的昆虫世界。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5.法布尔的《昆虫记》曾获得诺贝尔奖。  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6.法布尔曾担任生物学教授，对昆虫学非常了解。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）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</a:t>
            </a:r>
            <a:endParaRPr lang="en-US" altLang="zh-CN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物理教师</a:t>
            </a:r>
            <a:endParaRPr lang="zh-CN" altLang="en-US" sz="40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7.《昆虫记》中融合了细腻的自然观察与法国式的幽默,将19世纪法国南部的自然人文风情娓娓道来,并以大量翔实的第一手观察、实验资料,将纷繁复杂的昆虫世界真实生动地呈现出来。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(  )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8.《昆虫记》体现了作者求真务实的科学精神。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9.《昆虫记》这部书的主题是谱写昆虫生命的诗篇。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）</a:t>
            </a:r>
            <a:endParaRPr lang="zh-CN" altLang="en-US"/>
          </a:p>
        </p:txBody>
      </p:sp>
      <p:pic>
        <p:nvPicPr>
          <p:cNvPr id="3076" name="图片 3075" descr="e3d54f1324c7b2a4-3e4dec7fabf40105-f0f56f7136c93e7bebb6e9ad4fcb6270_i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450" y="6122988"/>
            <a:ext cx="1196340" cy="7346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 flipH="1">
            <a:off x="10205720" y="5066030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 flipH="1">
            <a:off x="11160760" y="5542915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65625" y="1041400"/>
            <a:ext cx="79502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×</a:t>
            </a:r>
            <a:endParaRPr lang="zh-CN" altLang="en-US" sz="48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465945" y="1630680"/>
            <a:ext cx="79502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×</a:t>
            </a:r>
            <a:endParaRPr lang="zh-CN" altLang="en-US" sz="48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783570" y="2190115"/>
            <a:ext cx="79502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×</a:t>
            </a:r>
            <a:endParaRPr lang="zh-CN" altLang="en-US" sz="48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 flipH="1">
            <a:off x="2536825" y="4578350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50840" y="1272540"/>
            <a:ext cx="339661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没有采用解剖法</a:t>
            </a:r>
            <a:endParaRPr lang="zh-CN" altLang="en-US" sz="36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110" y="315595"/>
            <a:ext cx="11917680" cy="67659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10法布尔的《昆虫记》里的昆虫们都有人一样的习性，比方说，蝎子毒强,、萤火虫是残忍的、金龟子会 吃蚕 、甲虫会剪 树叶 。 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(   )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endParaRPr lang="zh-CN" altLang="en-US" sz="8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11.法布尔称赞黄蜂的建筑才能，认为在这一点上它远胜于卢浮宫的建筑艺术智慧。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endParaRPr lang="zh-CN" altLang="en-US" sz="9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12.法布尔仔细观察食粪虫劳动的过程，称这些食粪虫为清道夫。  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endParaRPr lang="zh-CN" altLang="en-US" sz="8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13.法那斯米隆对困难嗤之以鼻,还对我们的分类学不屑一顾。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 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</p:txBody>
      </p:sp>
      <p:pic>
        <p:nvPicPr>
          <p:cNvPr id="3076" name="图片 3075" descr="e3d54f1324c7b2a4-3e4dec7fabf40105-f0f56f7136c93e7bebb6e9ad4fcb6270_i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450" y="6122988"/>
            <a:ext cx="1196340" cy="7346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 flipH="1">
            <a:off x="4421505" y="3748405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 flipH="1">
            <a:off x="7974330" y="2379980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 flipH="1">
            <a:off x="7108825" y="1063625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 flipH="1">
            <a:off x="3519805" y="5090795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4320" y="150495"/>
            <a:ext cx="11917680" cy="7066915"/>
          </a:xfrm>
        </p:spPr>
        <p:txBody>
          <a:bodyPr>
            <a:normAutofit lnSpcReduction="20000"/>
          </a:bodyPr>
          <a:lstStyle/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14.西班牙蜣螂妈妈们身材矮胖,行动迟缓，爪子又短,可为了小蜣螂宝宝们有足够的食物吃,它们会尽心尽力地制作“梨形面包”。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15.产卵后的蜣螂妈妈很久没有进食,忍饥挨饿也不碰大面包,是因为大面包是子女们的粮食。作者把西班牙蜣螂又称作勤奋的蜣螂妈妈,并以人的动作来描写蜣螂,充分表现出蜣螂是疼爱子女的温柔母亲。因此非但不令人生厌,反而令人感到可亲可敬。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16.作者在《蝉》中多通过作比较的说明方法来写蝉。比如写蝉的地穴表面,拿它与金蜣的巢相比较;写蝉构建隧道的方法,拿它与蟋蟀作比较。这些比较体现出作者对各种昆虫的习性了如指掌。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） 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与矿工、铁路工程师作比较</a:t>
            </a:r>
            <a:endParaRPr lang="zh-CN" altLang="en-US" sz="40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endParaRPr lang="zh-CN" altLang="en-US" sz="40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pic>
        <p:nvPicPr>
          <p:cNvPr id="3076" name="图片 3075" descr="e3d54f1324c7b2a4-3e4dec7fabf40105-f0f56f7136c93e7bebb6e9ad4fcb6270_i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450" y="6122988"/>
            <a:ext cx="1196340" cy="7346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 flipH="1">
            <a:off x="7464425" y="949960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 flipH="1">
            <a:off x="10831195" y="3483610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088120" y="5643880"/>
            <a:ext cx="79502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×</a:t>
            </a:r>
            <a:endParaRPr lang="zh-CN" altLang="en-US" sz="48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9385" y="-635"/>
            <a:ext cx="11917680" cy="67659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17.对黄翅飞蝗泥蜂捕食蟋蟀时特殊的捕食动作——“螫针三刺”，作者做出了科学的解释。原来，泥蜂这样做，是在“麻醉”自己的猎物。昆虫世界是多么神奇啊！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蟋蟀之所以如此名声在外,主要是因为它的住宅,还有它的歌唱才华。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18.的绝活是尽情放歌:一生都在发光的萤火虫,还擅长外科麻醉手术,动作快如闪电。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19.雌性萤火虫和雄性萤火虫发光的器官生长在同一位置。 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 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 </a:t>
            </a:r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应为：雌性生长在身体最后三节。雄性只有尾部最后一节处的两个小点。</a:t>
            </a:r>
            <a:endParaRPr lang="zh-CN" altLang="en-US" sz="40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</a:endParaRPr>
          </a:p>
        </p:txBody>
      </p:sp>
      <p:pic>
        <p:nvPicPr>
          <p:cNvPr id="3076" name="图片 3075" descr="e3d54f1324c7b2a4-3e4dec7fabf40105-f0f56f7136c93e7bebb6e9ad4fcb6270_i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450" y="6122988"/>
            <a:ext cx="1196340" cy="7346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 flipH="1">
            <a:off x="5410835" y="1271905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 flipH="1">
            <a:off x="5050155" y="2309495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 flipH="1">
            <a:off x="8309610" y="3454400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67685" y="4648200"/>
            <a:ext cx="79502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×</a:t>
            </a:r>
            <a:endParaRPr lang="zh-CN" altLang="en-US" sz="48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0020" y="104775"/>
            <a:ext cx="12031980" cy="43516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900" b="1">
                <a:latin typeface="楷体" charset="-122"/>
                <a:ea typeface="楷体" charset="-122"/>
                <a:cs typeface="楷体" charset="-122"/>
              </a:rPr>
              <a:t>20.萤火虫发的光是可以调控的。 （</a:t>
            </a:r>
            <a:r>
              <a:rPr lang="en-US" altLang="zh-CN" sz="3900" b="1">
                <a:latin typeface="楷体" charset="-122"/>
                <a:ea typeface="楷体" charset="-122"/>
                <a:cs typeface="楷体" charset="-122"/>
              </a:rPr>
              <a:t> </a:t>
            </a:r>
            <a:r>
              <a:rPr lang="zh-CN" altLang="en-US" sz="3900" b="1">
                <a:latin typeface="楷体" charset="-122"/>
                <a:ea typeface="楷体" charset="-122"/>
                <a:cs typeface="楷体" charset="-122"/>
              </a:rPr>
              <a:t>）   </a:t>
            </a:r>
            <a:endParaRPr lang="zh-CN" altLang="en-US" sz="39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3900" b="1">
                <a:latin typeface="楷体" charset="-122"/>
                <a:ea typeface="楷体" charset="-122"/>
                <a:cs typeface="楷体" charset="-122"/>
              </a:rPr>
              <a:t>21.萤火虫吃蜗牛时，先把蜗牛分割成一块一块，再咀嚼品味。             （</a:t>
            </a:r>
            <a:r>
              <a:rPr lang="en-US" altLang="zh-CN" sz="3900" b="1">
                <a:latin typeface="楷体" charset="-122"/>
                <a:ea typeface="楷体" charset="-122"/>
                <a:cs typeface="楷体" charset="-122"/>
              </a:rPr>
              <a:t> </a:t>
            </a:r>
            <a:r>
              <a:rPr lang="zh-CN" altLang="en-US" sz="3900" b="1">
                <a:latin typeface="楷体" charset="-122"/>
                <a:ea typeface="楷体" charset="-122"/>
                <a:cs typeface="楷体" charset="-122"/>
              </a:rPr>
              <a:t>）</a:t>
            </a:r>
            <a:endParaRPr lang="zh-CN" altLang="en-US" sz="39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3900" b="1">
                <a:latin typeface="楷体" charset="-122"/>
                <a:ea typeface="楷体" charset="-122"/>
                <a:cs typeface="楷体" charset="-122"/>
              </a:rPr>
              <a:t>22.萤火虫有两个最有意思的特点：一是获取食物的方法，另一个是它尾巴上有灯。      （</a:t>
            </a:r>
            <a:r>
              <a:rPr lang="en-US" altLang="zh-CN" sz="3900" b="1">
                <a:latin typeface="楷体" charset="-122"/>
                <a:ea typeface="楷体" charset="-122"/>
                <a:cs typeface="楷体" charset="-122"/>
              </a:rPr>
              <a:t> </a:t>
            </a:r>
            <a:r>
              <a:rPr lang="zh-CN" altLang="en-US" sz="3900" b="1">
                <a:latin typeface="楷体" charset="-122"/>
                <a:ea typeface="楷体" charset="-122"/>
                <a:cs typeface="楷体" charset="-122"/>
              </a:rPr>
              <a:t>）</a:t>
            </a:r>
            <a:endParaRPr lang="zh-CN" altLang="en-US" sz="39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3900" b="1">
                <a:latin typeface="楷体" charset="-122"/>
                <a:ea typeface="楷体" charset="-122"/>
                <a:cs typeface="楷体" charset="-122"/>
              </a:rPr>
              <a:t>23、从生到死，萤火虫都是发着亮光的，甚至连它的卵也是发光的。  （</a:t>
            </a:r>
            <a:r>
              <a:rPr lang="en-US" altLang="zh-CN" sz="3900" b="1">
                <a:latin typeface="楷体" charset="-122"/>
                <a:ea typeface="楷体" charset="-122"/>
                <a:cs typeface="楷体" charset="-122"/>
              </a:rPr>
              <a:t>   </a:t>
            </a:r>
            <a:r>
              <a:rPr lang="zh-CN" altLang="en-US" sz="3900" b="1">
                <a:latin typeface="楷体" charset="-122"/>
                <a:ea typeface="楷体" charset="-122"/>
                <a:cs typeface="楷体" charset="-122"/>
              </a:rPr>
              <a:t>）</a:t>
            </a:r>
            <a:endParaRPr lang="zh-CN" altLang="en-US" sz="39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3900" b="1">
                <a:latin typeface="楷体" charset="-122"/>
                <a:ea typeface="楷体" charset="-122"/>
                <a:cs typeface="楷体" charset="-122"/>
              </a:rPr>
              <a:t>24.萤火虫的俘虏对象主要是蜗牛，捕捉俘虏时，马上把它刺死。  （</a:t>
            </a:r>
            <a:r>
              <a:rPr lang="en-US" altLang="zh-CN" sz="3900" b="1">
                <a:latin typeface="楷体" charset="-122"/>
                <a:ea typeface="楷体" charset="-122"/>
                <a:cs typeface="楷体" charset="-122"/>
              </a:rPr>
              <a:t> </a:t>
            </a:r>
            <a:r>
              <a:rPr lang="zh-CN" altLang="en-US" sz="3900" b="1">
                <a:latin typeface="楷体" charset="-122"/>
                <a:ea typeface="楷体" charset="-122"/>
                <a:cs typeface="楷体" charset="-122"/>
              </a:rPr>
              <a:t>）</a:t>
            </a:r>
            <a:endParaRPr lang="zh-CN" altLang="en-US" sz="39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3900" b="1">
                <a:latin typeface="楷体" charset="-122"/>
                <a:ea typeface="楷体" charset="-122"/>
                <a:cs typeface="楷体" charset="-122"/>
              </a:rPr>
              <a:t> 25.萤火虫生长着六只短短的腿，当雄萤发育成熟，会生出翅盖，像甲虫一样。 （</a:t>
            </a:r>
            <a:r>
              <a:rPr lang="en-US" altLang="zh-CN" sz="3900" b="1">
                <a:latin typeface="楷体" charset="-122"/>
                <a:ea typeface="楷体" charset="-122"/>
                <a:cs typeface="楷体" charset="-122"/>
              </a:rPr>
              <a:t>  </a:t>
            </a:r>
            <a:r>
              <a:rPr lang="zh-CN" altLang="en-US" sz="3900" b="1">
                <a:latin typeface="楷体" charset="-122"/>
                <a:ea typeface="楷体" charset="-122"/>
                <a:cs typeface="楷体" charset="-122"/>
              </a:rPr>
              <a:t>）</a:t>
            </a:r>
            <a:r>
              <a:rPr lang="en-US" altLang="zh-CN" sz="3900" b="1">
                <a:latin typeface="楷体" charset="-122"/>
                <a:ea typeface="楷体" charset="-122"/>
                <a:cs typeface="楷体" charset="-122"/>
              </a:rPr>
              <a:t>  </a:t>
            </a:r>
            <a:endParaRPr lang="en-US" altLang="zh-CN" sz="3900" b="1">
              <a:latin typeface="楷体" charset="-122"/>
              <a:ea typeface="楷体" charset="-122"/>
              <a:cs typeface="楷体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20640" y="5025390"/>
            <a:ext cx="589915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olidFill>
                  <a:schemeClr val="accent5">
                    <a:lumMod val="50000"/>
                  </a:schemeClr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应为：先要给它打一针麻醉药。</a:t>
            </a:r>
            <a:endParaRPr lang="zh-CN" altLang="en-US" sz="3200" b="1">
              <a:solidFill>
                <a:schemeClr val="accent5">
                  <a:lumMod val="50000"/>
                </a:schemeClr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4446905" y="3364230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 flipH="1">
            <a:off x="8542020" y="2442210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 flipH="1">
            <a:off x="6837045" y="5829935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994015" y="-48895"/>
            <a:ext cx="79502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×</a:t>
            </a:r>
            <a:endParaRPr lang="zh-CN" altLang="en-US" sz="48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78500" y="1162685"/>
            <a:ext cx="79502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×</a:t>
            </a:r>
            <a:endParaRPr lang="zh-CN" altLang="en-US" sz="48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05200" y="4779010"/>
            <a:ext cx="79502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×</a:t>
            </a:r>
            <a:endParaRPr lang="zh-CN" altLang="en-US" sz="48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302115" y="182245"/>
            <a:ext cx="2019300" cy="64516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charset="-122"/>
                <a:ea typeface="楷体" charset="-122"/>
                <a:cs typeface="楷体" charset="-122"/>
                <a:sym typeface="+mn-ea"/>
              </a:rPr>
              <a:t>不可以。</a:t>
            </a:r>
            <a:endParaRPr lang="zh-CN" altLang="en-US" sz="3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160" y="92075"/>
            <a:ext cx="11917680" cy="67659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3900" b="1">
                <a:latin typeface="楷体" charset="-122"/>
                <a:ea typeface="楷体" charset="-122"/>
                <a:cs typeface="楷体" charset="-122"/>
                <a:sym typeface="+mn-ea"/>
              </a:rPr>
              <a:t>26.萤火虫的后腿末端有一个白点,在放大镜下看去,其上约有十二根短小的肉刺,它们时而合拢成团,时而张开似玫瑰花瓣。这就是萤火虫的吸附并移动的器官。 （</a:t>
            </a:r>
            <a:r>
              <a:rPr lang="en-US" altLang="zh-CN" sz="3900" b="1">
                <a:latin typeface="楷体" charset="-122"/>
                <a:ea typeface="楷体" charset="-122"/>
                <a:cs typeface="楷体" charset="-122"/>
                <a:sym typeface="+mn-ea"/>
              </a:rPr>
              <a:t>    </a:t>
            </a:r>
            <a:r>
              <a:rPr lang="zh-CN" altLang="en-US" sz="3900" b="1">
                <a:latin typeface="楷体" charset="-122"/>
                <a:ea typeface="楷体" charset="-122"/>
                <a:cs typeface="楷体" charset="-122"/>
                <a:sym typeface="+mn-ea"/>
              </a:rPr>
              <a:t>）</a:t>
            </a:r>
            <a:endParaRPr lang="zh-CN" altLang="en-US" sz="39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3900" b="1">
                <a:latin typeface="楷体" charset="-122"/>
                <a:ea typeface="楷体" charset="-122"/>
                <a:cs typeface="楷体" charset="-122"/>
                <a:sym typeface="+mn-ea"/>
              </a:rPr>
              <a:t>27.蝉在地上有非常清晰的视觉；在地下，蝉什么也看不见，它是靠触觉完成地下的工作。 （</a:t>
            </a:r>
            <a:r>
              <a:rPr lang="en-US" altLang="zh-CN" sz="3900" b="1">
                <a:latin typeface="楷体" charset="-122"/>
                <a:ea typeface="楷体" charset="-122"/>
                <a:cs typeface="楷体" charset="-122"/>
                <a:sym typeface="+mn-ea"/>
              </a:rPr>
              <a:t>     </a:t>
            </a:r>
            <a:r>
              <a:rPr lang="zh-CN" altLang="en-US" sz="3900" b="1">
                <a:latin typeface="楷体" charset="-122"/>
                <a:ea typeface="楷体" charset="-122"/>
                <a:cs typeface="楷体" charset="-122"/>
                <a:sym typeface="+mn-ea"/>
              </a:rPr>
              <a:t>）</a:t>
            </a:r>
            <a:endParaRPr lang="zh-CN" altLang="en-US" sz="39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3900" b="1">
                <a:latin typeface="楷体" charset="-122"/>
                <a:ea typeface="楷体" charset="-122"/>
                <a:cs typeface="楷体" charset="-122"/>
                <a:sym typeface="+mn-ea"/>
              </a:rPr>
              <a:t>28.蝉拥有电报线。（</a:t>
            </a:r>
            <a:r>
              <a:rPr lang="en-US" altLang="zh-CN" sz="3900" b="1">
                <a:latin typeface="楷体" charset="-122"/>
                <a:ea typeface="楷体" charset="-122"/>
                <a:cs typeface="楷体" charset="-122"/>
                <a:sym typeface="+mn-ea"/>
              </a:rPr>
              <a:t> </a:t>
            </a:r>
            <a:r>
              <a:rPr lang="zh-CN" altLang="en-US" sz="3900" b="1">
                <a:latin typeface="楷体" charset="-122"/>
                <a:ea typeface="楷体" charset="-122"/>
                <a:cs typeface="楷体" charset="-122"/>
                <a:sym typeface="+mn-ea"/>
              </a:rPr>
              <a:t>） </a:t>
            </a:r>
            <a:endParaRPr lang="zh-CN" altLang="en-US" sz="39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3900" b="1">
                <a:latin typeface="楷体" charset="-122"/>
                <a:ea typeface="楷体" charset="-122"/>
                <a:cs typeface="楷体" charset="-122"/>
                <a:sym typeface="+mn-ea"/>
              </a:rPr>
              <a:t>29.蝉的幼虫要在地下待四年。四年黑暗的苦工，一月日光中的享乐，这就是蝉的生活。 （</a:t>
            </a:r>
            <a:r>
              <a:rPr lang="en-US" altLang="zh-CN" sz="3900" b="1">
                <a:latin typeface="楷体" charset="-122"/>
                <a:ea typeface="楷体" charset="-122"/>
                <a:cs typeface="楷体" charset="-122"/>
                <a:sym typeface="+mn-ea"/>
              </a:rPr>
              <a:t>   </a:t>
            </a:r>
            <a:r>
              <a:rPr lang="zh-CN" altLang="en-US" sz="3900" b="1">
                <a:latin typeface="楷体" charset="-122"/>
                <a:ea typeface="楷体" charset="-122"/>
                <a:cs typeface="楷体" charset="-122"/>
                <a:sym typeface="+mn-ea"/>
              </a:rPr>
              <a:t>）</a:t>
            </a:r>
            <a:endParaRPr lang="zh-CN" altLang="en-US" sz="39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3900" b="1">
                <a:latin typeface="楷体" charset="-122"/>
                <a:ea typeface="楷体" charset="-122"/>
                <a:cs typeface="楷体" charset="-122"/>
                <a:sym typeface="+mn-ea"/>
              </a:rPr>
              <a:t>30.蝉是聋子，听不到任何声音。</a:t>
            </a:r>
            <a:r>
              <a:rPr sz="4000">
                <a:sym typeface="+mn-ea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31.蝉家族的祸害是蚋。（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>
              <a:buNone/>
            </a:pPr>
            <a:endParaRPr sz="4000">
              <a:sym typeface="+mn-ea"/>
            </a:endParaRPr>
          </a:p>
        </p:txBody>
      </p:sp>
      <p:pic>
        <p:nvPicPr>
          <p:cNvPr id="3076" name="图片 3075" descr="e3d54f1324c7b2a4-3e4dec7fabf40105-f0f56f7136c93e7bebb6e9ad4fcb6270_i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450" y="6122988"/>
            <a:ext cx="1196340" cy="7346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 flipH="1">
            <a:off x="5865495" y="5416550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 flipH="1">
            <a:off x="8001635" y="4834255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 flipH="1">
            <a:off x="8367395" y="4145915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 flipH="1">
            <a:off x="9158605" y="2342515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 flipH="1">
            <a:off x="715010" y="1291590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42815" y="3013710"/>
            <a:ext cx="79502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×</a:t>
            </a:r>
            <a:endParaRPr lang="zh-CN" altLang="en-US" sz="48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65495" y="3244215"/>
            <a:ext cx="5798820" cy="70675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charset="-122"/>
                <a:ea typeface="楷体" charset="-122"/>
                <a:cs typeface="楷体" charset="-122"/>
                <a:sym typeface="+mn-ea"/>
              </a:rPr>
              <a:t>应为：园蛛拥有电报线。</a:t>
            </a:r>
            <a:endParaRPr lang="zh-CN" altLang="en-US" sz="4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9865" y="0"/>
            <a:ext cx="11811635" cy="59969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32.蝉通常在在干干的细树上产卵。（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33.蝉的工作程序与食粪虫不同,它是从地下往地面挖,最后才打开出口。( 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)</a:t>
            </a: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34.蝉是靠身体排出的唾液来混合泥土,调合成黏土来固定地洞中的泥土的。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(    )</a:t>
            </a: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35.蝈蝈喜欢吃蝉的肚子的原因是:蝉的肚子既有肉,又有甜食。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36.作者认为蝈蝈吃同伴尸体的原因是“贪婪”。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37.螳螂是主动捕杀,蝈蝈只有在同伴死去的情况下才会去吃其尸体。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 flipH="1">
            <a:off x="4827270" y="6087110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 flipH="1">
            <a:off x="5401945" y="1073785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 flipH="1">
            <a:off x="3354705" y="3490595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 flipH="1">
            <a:off x="553085" y="4722495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 flipH="1">
            <a:off x="6301105" y="2381885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X</a:t>
            </a:r>
            <a:endParaRPr lang="en-US" altLang="zh-CN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 flipH="1">
            <a:off x="8366760" y="0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841615" y="2597150"/>
            <a:ext cx="1203960" cy="70675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indent="0">
              <a:buNone/>
            </a:pPr>
            <a:r>
              <a:rPr lang="zh-CN" altLang="en-US" sz="4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charset="-122"/>
                <a:ea typeface="楷体" charset="-122"/>
                <a:cs typeface="楷体" charset="-122"/>
                <a:sym typeface="+mn-ea"/>
              </a:rPr>
              <a:t>尿液</a:t>
            </a:r>
            <a:endParaRPr lang="zh-CN" altLang="en-US" sz="4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13" grpId="0"/>
      <p:bldP spid="14" grpId="0"/>
      <p:bldP spid="16" grpId="0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4315" y="195580"/>
            <a:ext cx="11797665" cy="43516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38.蝈蝈也存在着同类相食的现象。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>
              <a:buNone/>
            </a:pP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3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9.大孔雀蝶是亚洲最大的蝴蝶。（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40.金步甲获园丁称号的原因是金步甲在灭毛虫方面是行家是能手。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41.作者说雌性金步甲是一个悍妇，对待雄性金步甲非常残酷。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42.雌雄金步甲交尾后,雄性金步甲被雌性金步甲开膛破肚,这是由它们凶残的本性所致。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43.金步甲和螳螂残忍吞食同类,它们之所以这样做,是因为婚俗习性使然。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  )</a:t>
            </a:r>
            <a:endParaRPr lang="en-US" altLang="zh-CN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 flipH="1">
            <a:off x="9461500" y="4547235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 flipH="1">
            <a:off x="6089015" y="5838825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 flipH="1">
            <a:off x="3553460" y="3345815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 flipH="1">
            <a:off x="4374515" y="1910715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 flipH="1">
            <a:off x="8938260" y="195580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856855" y="694690"/>
            <a:ext cx="79502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×</a:t>
            </a:r>
            <a:endParaRPr lang="zh-CN" altLang="en-US" sz="48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938260" y="925830"/>
            <a:ext cx="2249805" cy="64516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charset="-122"/>
                <a:ea typeface="楷体" charset="-122"/>
                <a:cs typeface="楷体" charset="-122"/>
                <a:sym typeface="+mn-ea"/>
              </a:rPr>
              <a:t>应为 欧洲</a:t>
            </a:r>
            <a:endParaRPr lang="zh-CN" altLang="en-US" sz="3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7490" y="771525"/>
            <a:ext cx="11717020" cy="5315585"/>
          </a:xfrm>
        </p:spPr>
        <p:txBody>
          <a:bodyPr>
            <a:noAutofit/>
          </a:bodyPr>
          <a:lstStyle/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《昆虫记》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(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又称</a:t>
            </a:r>
            <a:r>
              <a:rPr lang="zh-CN" altLang="en-US" sz="40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《昆虫世界》《昆虫物语》《昆虫学札记》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或《昆虫的故事》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)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不仅是一部研究昆虫的科学巨著，同时也是一部</a:t>
            </a:r>
            <a:r>
              <a:rPr lang="zh-CN" altLang="en-US" sz="40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讴歌生命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的宏伟诗篇。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《昆虫记》是一本讲昆虫生活的书，涉及蜣螂、蚂蚁、西绪福斯虫等</a:t>
            </a:r>
            <a:r>
              <a:rPr lang="zh-CN" altLang="en-US" sz="40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100多种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昆虫。在该书中，作者描述了小小的昆虫恪守自然规则，为了生存和繁衍进行着不懈的努力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,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重点描述了昆虫的形态、习性、劳动、繁衍和死亡，处处洋溢着</a:t>
            </a:r>
            <a:r>
              <a:rPr lang="zh-CN" altLang="en-US" sz="40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对生命的尊重，对自然万物的赞美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之情。</a:t>
            </a: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4796790" y="38735"/>
            <a:ext cx="2533015" cy="509905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 fontScale="6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>
                <a:latin typeface="微软雅黑" charset="0"/>
                <a:ea typeface="微软雅黑" charset="0"/>
              </a:rPr>
              <a:t>高频考点填空题</a:t>
            </a:r>
            <a:endParaRPr lang="zh-CN" altLang="en-US" sz="4000"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025" y="106045"/>
            <a:ext cx="12046585" cy="67519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44.动物相爱之后同类相食的三种昆虫是: 螳螂、 朗格多克蝎子、金步甲（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45.朗格多克蝎子生活在地中海沿岸各省,它们并不骚扰我们的住处,而是躲得远远的,藏于荒僻地区。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46.朗格多克蝎子的蝎钳从口中伸出,宛如螫针的大钳子,既是战斗的武器,又是获取信息的器官。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47.朗格多克蝎子可谓一个巨人,发育完全时,身长可达八九厘米。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48.蝎子是卵生动物。朗格多克蝎子一次能产三十至四十枚卵。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>
              <a:buNone/>
            </a:pP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 flipH="1">
            <a:off x="3736975" y="4194175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 flipH="1">
            <a:off x="3119120" y="5401310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 flipH="1">
            <a:off x="10268585" y="2967990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 flipH="1">
            <a:off x="11300460" y="1768475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 flipH="1">
            <a:off x="4893945" y="558800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-635"/>
            <a:ext cx="12192635" cy="4684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49.红蚂蚁有超强的记忆力,它们能准确无误地找到返回的路。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50.红妈蚁不会哺育儿女,也不善于寻找食物,需要有佣人伺候它们吃饭,帮助它们料理家务。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51.红蚂用蚁抢劫邻居这种在我们人类看来“不道德”的方法来解决生存问题——不同种类的蚂蚁,把别人的蛹运到自己窝里,新生的异族就成为它们家中卖力干活的佣人。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52.作者通过反复试验,证明了红蚂蚁不能靠嗅觉认出回家的路,而是靠准确的记忆力来记路。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53.红蚂蚁靠视觉认路的，它还具有极强的记忆力。 </a:t>
            </a: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 flipH="1">
            <a:off x="9320530" y="5013960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 flipH="1">
            <a:off x="11160760" y="5935980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 flipH="1">
            <a:off x="2663825" y="3964940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 flipH="1">
            <a:off x="9022080" y="1587500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 flipH="1">
            <a:off x="2419985" y="422910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12047220" cy="6737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900" b="1">
                <a:latin typeface="楷体" charset="-122"/>
                <a:ea typeface="楷体" charset="-122"/>
                <a:cs typeface="楷体" charset="-122"/>
              </a:rPr>
              <a:t>54.螳螂突出的优点是能够建造十分精美的巢穴。母螳螂建造时正是生卵的时候，身体会排泄出一种黏质，与空气混合，可以变成泡沫。螳螂就在这泡沫中产卵，每一层卵产出来，就盖上一层泡沫，泡沫很快就变成固体。（</a:t>
            </a:r>
            <a:r>
              <a:rPr lang="en-US" altLang="zh-CN" sz="3900" b="1">
                <a:latin typeface="楷体" charset="-122"/>
                <a:ea typeface="楷体" charset="-122"/>
                <a:cs typeface="楷体" charset="-122"/>
              </a:rPr>
              <a:t>  </a:t>
            </a:r>
            <a:r>
              <a:rPr lang="zh-CN" altLang="en-US" sz="3900" b="1">
                <a:latin typeface="楷体" charset="-122"/>
                <a:ea typeface="楷体" charset="-122"/>
                <a:cs typeface="楷体" charset="-122"/>
              </a:rPr>
              <a:t>）</a:t>
            </a:r>
            <a:endParaRPr lang="zh-CN" altLang="en-US" sz="39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3900" b="1">
                <a:latin typeface="楷体" charset="-122"/>
                <a:ea typeface="楷体" charset="-122"/>
                <a:cs typeface="楷体" charset="-122"/>
              </a:rPr>
              <a:t>55.螳螂食物只捕食其他昆虫。 （</a:t>
            </a:r>
            <a:r>
              <a:rPr lang="en-US" altLang="zh-CN" sz="3900" b="1">
                <a:latin typeface="楷体" charset="-122"/>
                <a:ea typeface="楷体" charset="-122"/>
                <a:cs typeface="楷体" charset="-122"/>
              </a:rPr>
              <a:t> </a:t>
            </a:r>
            <a:r>
              <a:rPr lang="zh-CN" altLang="en-US" sz="3900" b="1">
                <a:latin typeface="楷体" charset="-122"/>
                <a:ea typeface="楷体" charset="-122"/>
                <a:cs typeface="楷体" charset="-122"/>
              </a:rPr>
              <a:t>） </a:t>
            </a:r>
            <a:endParaRPr lang="zh-CN" altLang="en-US" sz="39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3900" b="1">
                <a:latin typeface="楷体" charset="-122"/>
                <a:ea typeface="楷体" charset="-122"/>
                <a:cs typeface="楷体" charset="-122"/>
              </a:rPr>
              <a:t>应为：它还是一种自食同类的昆虫。</a:t>
            </a:r>
            <a:endParaRPr lang="zh-CN" altLang="en-US" sz="39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3900" b="1">
                <a:latin typeface="楷体" charset="-122"/>
                <a:ea typeface="楷体" charset="-122"/>
                <a:cs typeface="楷体" charset="-122"/>
              </a:rPr>
              <a:t>56.螳螂外表纤细而优雅，淡绿色的体色， 轻薄如纱的长翼，颈部柔软，头可以向任何方向自由转动。（</a:t>
            </a:r>
            <a:r>
              <a:rPr lang="en-US" altLang="zh-CN" sz="3900" b="1">
                <a:latin typeface="楷体" charset="-122"/>
                <a:ea typeface="楷体" charset="-122"/>
                <a:cs typeface="楷体" charset="-122"/>
              </a:rPr>
              <a:t> </a:t>
            </a:r>
            <a:r>
              <a:rPr lang="zh-CN" altLang="en-US" sz="3900" b="1">
                <a:latin typeface="楷体" charset="-122"/>
                <a:ea typeface="楷体" charset="-122"/>
                <a:cs typeface="楷体" charset="-122"/>
              </a:rPr>
              <a:t>）</a:t>
            </a:r>
            <a:endParaRPr lang="zh-CN" altLang="en-US" sz="39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3900" b="1">
                <a:latin typeface="楷体" charset="-122"/>
                <a:ea typeface="楷体" charset="-122"/>
                <a:cs typeface="楷体" charset="-122"/>
              </a:rPr>
              <a:t>57.螳螂凶猛如饿虎，残忍如妖魔，专食活的动物。（ ）</a:t>
            </a:r>
            <a:endParaRPr lang="zh-CN" altLang="en-US" sz="3900" b="1">
              <a:latin typeface="楷体" charset="-122"/>
              <a:ea typeface="楷体" charset="-122"/>
              <a:cs typeface="楷体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90435" y="2610485"/>
            <a:ext cx="79502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×</a:t>
            </a:r>
            <a:endParaRPr lang="zh-CN" altLang="en-US" sz="48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 flipH="1">
            <a:off x="1877060" y="1949450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 flipH="1">
            <a:off x="11132185" y="4491355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 flipH="1">
            <a:off x="276225" y="5627370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2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9230" y="151765"/>
            <a:ext cx="11812905" cy="6706235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zh-CN" altLang="en-US" sz="4220" b="1">
                <a:latin typeface="楷体" charset="-122"/>
                <a:ea typeface="楷体" charset="-122"/>
                <a:cs typeface="楷体" charset="-122"/>
              </a:rPr>
              <a:t>58.天牛不具有嗅觉能力,味觉能力和触觉能力也很迟钝,但消化功能很强,且有超强的预见力。</a:t>
            </a:r>
            <a:r>
              <a:rPr lang="en-US" altLang="zh-CN" sz="4220" b="1">
                <a:latin typeface="楷体" charset="-122"/>
                <a:ea typeface="楷体" charset="-122"/>
                <a:cs typeface="楷体" charset="-122"/>
              </a:rPr>
              <a:t>(   )</a:t>
            </a:r>
            <a:endParaRPr lang="zh-CN" altLang="en-US" sz="422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220" b="1">
                <a:latin typeface="楷体" charset="-122"/>
                <a:ea typeface="楷体" charset="-122"/>
                <a:cs typeface="楷体" charset="-122"/>
              </a:rPr>
              <a:t>59.天牛幼虫有味觉触觉能力。（</a:t>
            </a:r>
            <a:r>
              <a:rPr lang="en-US" altLang="zh-CN" sz="4220" b="1">
                <a:latin typeface="楷体" charset="-122"/>
                <a:ea typeface="楷体" charset="-122"/>
                <a:cs typeface="楷体" charset="-122"/>
              </a:rPr>
              <a:t> </a:t>
            </a:r>
            <a:r>
              <a:rPr lang="zh-CN" altLang="en-US" sz="4220" b="1">
                <a:latin typeface="楷体" charset="-122"/>
                <a:ea typeface="楷体" charset="-122"/>
                <a:cs typeface="楷体" charset="-122"/>
              </a:rPr>
              <a:t>）</a:t>
            </a:r>
            <a:endParaRPr lang="zh-CN" altLang="en-US" sz="422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220" b="1">
                <a:latin typeface="楷体" charset="-122"/>
                <a:ea typeface="楷体" charset="-122"/>
                <a:cs typeface="楷体" charset="-122"/>
              </a:rPr>
              <a:t>60. 杨柳天牛像个吝啬鬼，身穿一件似乎“缺了布料”短身燕尾礼服。（</a:t>
            </a:r>
            <a:r>
              <a:rPr lang="en-US" altLang="zh-CN" sz="4220" b="1">
                <a:latin typeface="楷体" charset="-122"/>
                <a:ea typeface="楷体" charset="-122"/>
                <a:cs typeface="楷体" charset="-122"/>
              </a:rPr>
              <a:t> </a:t>
            </a:r>
            <a:r>
              <a:rPr lang="zh-CN" altLang="en-US" sz="4220" b="1">
                <a:latin typeface="楷体" charset="-122"/>
                <a:ea typeface="楷体" charset="-122"/>
                <a:cs typeface="楷体" charset="-122"/>
              </a:rPr>
              <a:t>）</a:t>
            </a:r>
            <a:endParaRPr lang="zh-CN" altLang="en-US" sz="422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220" b="1">
                <a:latin typeface="楷体" charset="-122"/>
                <a:ea typeface="楷体" charset="-122"/>
                <a:cs typeface="楷体" charset="-122"/>
              </a:rPr>
              <a:t>61.蜘蛛是一种非常怕冷的动物。（</a:t>
            </a:r>
            <a:r>
              <a:rPr lang="en-US" altLang="zh-CN" sz="4220" b="1">
                <a:latin typeface="楷体" charset="-122"/>
                <a:ea typeface="楷体" charset="-122"/>
                <a:cs typeface="楷体" charset="-122"/>
              </a:rPr>
              <a:t> </a:t>
            </a:r>
            <a:r>
              <a:rPr lang="zh-CN" altLang="en-US" sz="4220" b="1">
                <a:latin typeface="楷体" charset="-122"/>
                <a:ea typeface="楷体" charset="-122"/>
                <a:cs typeface="楷体" charset="-122"/>
              </a:rPr>
              <a:t>） </a:t>
            </a:r>
            <a:endParaRPr lang="zh-CN" altLang="en-US" sz="422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220" b="1">
                <a:latin typeface="楷体" charset="-122"/>
                <a:ea typeface="楷体" charset="-122"/>
                <a:cs typeface="楷体" charset="-122"/>
              </a:rPr>
              <a:t>62.狼蛛猎食时有耐心,能持之以恒地等候猎物出现;有理性,对于无望捉到的猎物会放弃。 （</a:t>
            </a:r>
            <a:r>
              <a:rPr lang="en-US" altLang="zh-CN" sz="4220" b="1">
                <a:latin typeface="楷体" charset="-122"/>
                <a:ea typeface="楷体" charset="-122"/>
                <a:cs typeface="楷体" charset="-122"/>
              </a:rPr>
              <a:t>   </a:t>
            </a:r>
            <a:r>
              <a:rPr lang="zh-CN" altLang="en-US" sz="4220" b="1">
                <a:latin typeface="楷体" charset="-122"/>
                <a:ea typeface="楷体" charset="-122"/>
                <a:cs typeface="楷体" charset="-122"/>
              </a:rPr>
              <a:t>）</a:t>
            </a:r>
            <a:endParaRPr lang="zh-CN" altLang="en-US" sz="422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220" b="1">
                <a:latin typeface="楷体" charset="-122"/>
                <a:ea typeface="楷体" charset="-122"/>
                <a:cs typeface="楷体" charset="-122"/>
              </a:rPr>
              <a:t>63.因为只有在很高的地方,它们才可以攀一根长长的丝。那根长丝只有在空中才能随风飘荡着,才能使它们飘荡到远方去,所以小狼蛛们喜欢攀高。 （</a:t>
            </a:r>
            <a:r>
              <a:rPr lang="en-US" altLang="zh-CN" sz="4220" b="1">
                <a:latin typeface="楷体" charset="-122"/>
                <a:ea typeface="楷体" charset="-122"/>
                <a:cs typeface="楷体" charset="-122"/>
              </a:rPr>
              <a:t>  </a:t>
            </a:r>
            <a:r>
              <a:rPr lang="zh-CN" altLang="en-US" sz="4220" b="1">
                <a:latin typeface="楷体" charset="-122"/>
                <a:ea typeface="楷体" charset="-122"/>
                <a:cs typeface="楷体" charset="-122"/>
              </a:rPr>
              <a:t>）</a:t>
            </a:r>
            <a:endParaRPr lang="zh-CN" altLang="en-US" sz="4220" b="1">
              <a:latin typeface="楷体" charset="-122"/>
              <a:ea typeface="楷体" charset="-122"/>
              <a:cs typeface="楷体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 flipH="1">
            <a:off x="8392160" y="4154170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 flipH="1">
            <a:off x="9260205" y="5935980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 flipH="1">
            <a:off x="3847465" y="2240280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 flipH="1">
            <a:off x="6955155" y="1043940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 flipH="1">
            <a:off x="9103995" y="497840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73950" y="3013710"/>
            <a:ext cx="79502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×</a:t>
            </a:r>
            <a:endParaRPr lang="zh-CN" altLang="en-US" sz="48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460105" y="3244850"/>
            <a:ext cx="2937510" cy="64516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indent="0">
              <a:buNone/>
            </a:pPr>
            <a:r>
              <a:rPr lang="zh-CN" alt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charset="-122"/>
                <a:ea typeface="楷体" charset="-122"/>
                <a:cs typeface="楷体" charset="-122"/>
                <a:sym typeface="+mn-ea"/>
              </a:rPr>
              <a:t>应为：舍腰蜂</a:t>
            </a:r>
            <a:endParaRPr lang="zh-CN" altLang="en-US" sz="3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4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e3d54f1324c7b2a4-3e4dec7fabf40105-f0f56f7136c93e7bebb6e9ad4fcb6270_i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450" y="6122988"/>
            <a:ext cx="1196340" cy="7346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74625" y="196850"/>
            <a:ext cx="11842750" cy="6870700"/>
          </a:xfrm>
        </p:spPr>
        <p:txBody>
          <a:bodyPr>
            <a:normAutofit lnSpcReduction="20000"/>
          </a:bodyPr>
          <a:lstStyle/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64.蜘蛛是一个纺织家,也是一个狡猾的猎人。（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65.在快要产卵的时候,迷宫蛛就要搬家了。尽管它的网还是完好无损,但是它必须忍痛割爱,而且永远不回来了。这是因为它们怕卵受到寄生虫的侵犯。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66.母狼蛛背着小蛛们活动,至少要经过几个星期。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67.迷宫蛛的网是有黏性的。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(   )</a:t>
            </a: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 fontAlgn="auto">
              <a:lnSpc>
                <a:spcPct val="100000"/>
              </a:lnSpc>
              <a:buNone/>
            </a:pPr>
            <a:endParaRPr lang="zh-CN" altLang="en-US" sz="8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68.迷宫蛛是通过猎物在蛛网上的震动来感知蜘蛛网上有猎物的。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 flipH="1">
            <a:off x="3694430" y="5060315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 flipH="1">
            <a:off x="538480" y="2084705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 flipH="1">
            <a:off x="10718800" y="121920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9455" y="3216910"/>
            <a:ext cx="79502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×</a:t>
            </a:r>
            <a:endParaRPr lang="zh-CN" altLang="en-US" sz="48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10375" y="3742690"/>
            <a:ext cx="79502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×</a:t>
            </a:r>
            <a:endParaRPr lang="zh-CN" altLang="en-US" sz="48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95450" y="3447415"/>
            <a:ext cx="6750050" cy="6451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至少要经过 五六个月</a:t>
            </a:r>
            <a:endParaRPr lang="zh-CN" altLang="en-US" sz="3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4" grpId="0"/>
      <p:bldP spid="3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9385" y="-635"/>
            <a:ext cx="11917680" cy="67659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69</a:t>
            </a:r>
            <a:r>
              <a:rPr lang="zh-CN" altLang="en-US"/>
              <a:t>.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会结网的 蜘蛛是个纺织高手。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70.条纹蜘蛛是因为它身体上有黄、黑、银色相间的条纹，因此得名。           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71.条纹蜘蛛会自己选择或主动出击捕捉猎物。（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） 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应为：静静等候猎物。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72.小条纹蜘蛛在外面逐渐变成为成年蜘蛛的。（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） 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应为：在巢里。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73.蜘蛛都是有毒的。（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） 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应为：有少数的蜘蛛的确有毒，如：</a:t>
            </a:r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狼蛛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。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</p:txBody>
      </p:sp>
      <p:pic>
        <p:nvPicPr>
          <p:cNvPr id="3076" name="图片 3075" descr="e3d54f1324c7b2a4-3e4dec7fabf40105-f0f56f7136c93e7bebb6e9ad4fcb6270_i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450" y="6122988"/>
            <a:ext cx="1196340" cy="7346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5377815" y="4070350"/>
            <a:ext cx="79502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×</a:t>
            </a:r>
            <a:endParaRPr lang="zh-CN" altLang="en-US" sz="48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146790" y="2764155"/>
            <a:ext cx="79502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×</a:t>
            </a:r>
            <a:endParaRPr lang="zh-CN" altLang="en-US" sz="48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134725" y="1532255"/>
            <a:ext cx="79502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×</a:t>
            </a:r>
            <a:endParaRPr lang="zh-CN" altLang="en-US" sz="48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 flipH="1">
            <a:off x="8073390" y="-96520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 flipH="1">
            <a:off x="7390765" y="1043940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  <p:bldP spid="16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160" y="300355"/>
            <a:ext cx="11917680" cy="676592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74.母狼蛛背着小蛛们活动，至少要经过五六个月。（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75.背着小蛛的七个月里，母蛛要随时喂它们吃东西。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76.园蛛捕猎靠的不是围追堵截，而是它黏性的网。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77.在六种园蛛中，通常歇在网中央的只有两种，那就是条纹蜘蛛和丝光蜘蛛。  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pic>
        <p:nvPicPr>
          <p:cNvPr id="3076" name="图片 3075" descr="e3d54f1324c7b2a4-3e4dec7fabf40105-f0f56f7136c93e7bebb6e9ad4fcb6270_i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450" y="6122988"/>
            <a:ext cx="1196340" cy="7346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610870" y="1986280"/>
            <a:ext cx="79502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×</a:t>
            </a:r>
            <a:endParaRPr lang="zh-CN" altLang="en-US" sz="48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 flipH="1">
            <a:off x="629920" y="669925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 flipH="1">
            <a:off x="523240" y="3192780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 flipH="1">
            <a:off x="7407910" y="4408805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5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4320" y="271145"/>
            <a:ext cx="11917680" cy="67659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78.人们说螃蟹是横着走路的，还有一种昆虫也是，那就是蟹蛛。。它十分勤快，为了自己的安乐窝，可以孜孜不倦地工作。它不会织网，只等猎物跑近才去捉。 它尤其喜欢捕食蜜蜂。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79.蟹蛛的样子很可爱，却是一个凶狠十足的刽子手。 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80.隧蜂对比自己弱小的食者都一忍再忍,以致自己的孩子食不果腹,最后活活被饿死;狼蛛是位伟大的“母亲”。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81.如果你发现丁香花或玫瑰花叶子上有一些精致的小洞，这是黄蜂剪下了小叶片。（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pic>
        <p:nvPicPr>
          <p:cNvPr id="3076" name="图片 3075" descr="e3d54f1324c7b2a4-3e4dec7fabf40105-f0f56f7136c93e7bebb6e9ad4fcb6270_i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450" y="6122988"/>
            <a:ext cx="1196340" cy="7346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/>
        </p:nvSpPr>
        <p:spPr>
          <a:xfrm flipH="1">
            <a:off x="3337560" y="4277360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 flipH="1">
            <a:off x="7905115" y="5287010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X</a:t>
            </a:r>
            <a:endParaRPr lang="en-US" altLang="zh-CN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 flipH="1">
            <a:off x="551180" y="2647950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 flipH="1">
            <a:off x="8192135" y="1571625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38450" y="5791200"/>
            <a:ext cx="2019300" cy="82994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charset="-122"/>
                <a:ea typeface="楷体" charset="-122"/>
                <a:cs typeface="楷体" charset="-122"/>
                <a:sym typeface="+mn-ea"/>
              </a:rPr>
              <a:t>樵叶蜂</a:t>
            </a:r>
            <a:endParaRPr lang="zh-CN" altLang="en-US" sz="4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9385" y="-635"/>
            <a:ext cx="11917680" cy="676592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82</a:t>
            </a:r>
            <a:r>
              <a:rPr lang="zh-CN" altLang="en-US"/>
              <a:t>.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黄蜂的幼蜂无论是睡觉还是饮食，都是脑袋朝下生长的，即倒挂着。          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83.矿蜂是蜜蜂的一种，常常把巢建在结实的树干上。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） 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84.切叶蜂能用自己的嘴在树叶上剪龀精致的圆;热爱家庭，喜欢在烟囱内部建巢的昆虫是舍腰蜂。（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85.作者在描写隧蜂的生活习性时,主要讲述了小飞蝇蒙骗隧蜂,趁其不备飞到隧蜂的巢中抢夺食物,并用隧蜂的食物还喂养自己的幼虫,但愚蠢的隧蜂对此却毫不知情,结果自己的孩子因此丢了性命。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</p:txBody>
      </p:sp>
      <p:pic>
        <p:nvPicPr>
          <p:cNvPr id="3076" name="图片 3075" descr="e3d54f1324c7b2a4-3e4dec7fabf40105-f0f56f7136c93e7bebb6e9ad4fcb6270_i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450" y="6122988"/>
            <a:ext cx="1196340" cy="7346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文本框 13"/>
          <p:cNvSpPr txBox="1"/>
          <p:nvPr/>
        </p:nvSpPr>
        <p:spPr>
          <a:xfrm flipH="1">
            <a:off x="10480040" y="5201285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 flipH="1">
            <a:off x="11035030" y="2759075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 flipH="1">
            <a:off x="7806690" y="497840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4050" y="1675765"/>
            <a:ext cx="79502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×</a:t>
            </a:r>
            <a:endParaRPr lang="zh-CN" altLang="en-US" sz="48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06625" y="1906905"/>
            <a:ext cx="2937510" cy="64516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indent="0">
              <a:buNone/>
            </a:pPr>
            <a:r>
              <a:rPr lang="zh-CN" alt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charset="-122"/>
                <a:ea typeface="楷体" charset="-122"/>
                <a:cs typeface="楷体" charset="-122"/>
                <a:sym typeface="+mn-ea"/>
              </a:rPr>
              <a:t>应为：泥土里</a:t>
            </a:r>
            <a:endParaRPr lang="zh-CN" altLang="en-US" sz="3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4" grpId="0"/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160" y="270510"/>
            <a:ext cx="11917680" cy="67659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86.隧蜂面对比自己弱小的偷食者时愚蠢地无限宽容,致使自己的孩子饿死。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87.隧蜂有一个明显的标记——腹肚背面腹尖上有一道腹环。( 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)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88.切叶蜂喜欢将巢筑在高树上。（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89.孔雀蛾是一种很漂亮的蛾，它们中最大的来自 欧洲  ，全身披着 红棕色 的绒毛，它们靠吃 杏叶 为生。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90.豌豆象妈妈产卵比较随意,也没有任何保护措施以防风吹日晒。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3076" name="图片 3075" descr="e3d54f1324c7b2a4-3e4dec7fabf40105-f0f56f7136c93e7bebb6e9ad4fcb6270_i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450" y="6122988"/>
            <a:ext cx="1196340" cy="7346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/>
        </p:nvSpPr>
        <p:spPr>
          <a:xfrm flipH="1">
            <a:off x="4265295" y="5084445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 flipH="1">
            <a:off x="508000" y="3921760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 flipH="1">
            <a:off x="2384425" y="1618615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 flipH="1">
            <a:off x="5782310" y="618490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11465" y="2399665"/>
            <a:ext cx="79502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×</a:t>
            </a:r>
            <a:endParaRPr lang="zh-CN" altLang="en-US" sz="48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01100" y="2399665"/>
            <a:ext cx="2937510" cy="64516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indent="0">
              <a:buNone/>
            </a:pPr>
            <a:r>
              <a:rPr lang="zh-CN" altLang="en-US" sz="36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charset="-122"/>
                <a:ea typeface="楷体" charset="-122"/>
                <a:cs typeface="楷体" charset="-122"/>
                <a:sym typeface="+mn-ea"/>
              </a:rPr>
              <a:t>应为：泥土里</a:t>
            </a:r>
            <a:endParaRPr lang="zh-CN" altLang="en-US" sz="3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文本占位符 186370"/>
          <p:cNvSpPr>
            <a:spLocks noGrp="1"/>
          </p:cNvSpPr>
          <p:nvPr>
            <p:ph type="body" idx="1"/>
          </p:nvPr>
        </p:nvSpPr>
        <p:spPr>
          <a:xfrm>
            <a:off x="320675" y="453390"/>
            <a:ext cx="11543030" cy="6858000"/>
          </a:xfrm>
        </p:spPr>
        <p:txBody>
          <a:bodyPr/>
          <a:lstStyle/>
          <a:p>
            <a:pPr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昆虫的生活和习性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或典型情节举例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：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>
              <a:buNone/>
            </a:pPr>
            <a:r>
              <a:rPr lang="en-US" altLang="zh-CN" sz="4000" b="1">
                <a:solidFill>
                  <a:schemeClr val="tx1"/>
                </a:solidFill>
                <a:latin typeface="楷体" charset="-122"/>
                <a:ea typeface="楷体" charset="-122"/>
                <a:cs typeface="楷体" charset="-122"/>
              </a:rPr>
              <a:t>1</a:t>
            </a:r>
            <a:r>
              <a:rPr lang="zh-CN" altLang="en-US" sz="4000" b="1">
                <a:solidFill>
                  <a:schemeClr val="tx1"/>
                </a:solidFill>
                <a:latin typeface="楷体" charset="-122"/>
                <a:ea typeface="楷体" charset="-122"/>
                <a:cs typeface="楷体" charset="-122"/>
              </a:rPr>
              <a:t>、</a:t>
            </a:r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蝉</a:t>
            </a:r>
            <a:r>
              <a:rPr lang="zh-CN" altLang="en-US" sz="4000" b="1">
                <a:solidFill>
                  <a:schemeClr val="tx1"/>
                </a:solidFill>
                <a:latin typeface="楷体" charset="-122"/>
                <a:ea typeface="楷体" charset="-122"/>
                <a:cs typeface="楷体" charset="-122"/>
              </a:rPr>
              <a:t>在</a:t>
            </a:r>
            <a:r>
              <a:rPr lang="zh-CN" altLang="en-US" sz="40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地下“潜伏”四年</a:t>
            </a:r>
            <a:r>
              <a:rPr lang="zh-CN" altLang="en-US" sz="4000" b="1">
                <a:solidFill>
                  <a:schemeClr val="tx1"/>
                </a:solidFill>
                <a:latin typeface="楷体" charset="-122"/>
                <a:ea typeface="楷体" charset="-122"/>
                <a:cs typeface="楷体" charset="-122"/>
              </a:rPr>
              <a:t>，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才钻出</a:t>
            </a:r>
            <a:r>
              <a:rPr lang="zh-CN" altLang="en-US" sz="40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地面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，在阳光下</a:t>
            </a:r>
            <a:r>
              <a:rPr lang="zh-CN" altLang="en-US" sz="40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活五个星期</a:t>
            </a:r>
            <a:r>
              <a:rPr lang="zh-CN" altLang="en-US" sz="4000" b="1">
                <a:solidFill>
                  <a:schemeClr val="tx1"/>
                </a:solidFill>
                <a:latin typeface="楷体" charset="-122"/>
                <a:ea typeface="楷体" charset="-122"/>
                <a:cs typeface="楷体" charset="-122"/>
              </a:rPr>
              <a:t>；</a:t>
            </a:r>
            <a:r>
              <a:rPr lang="zh-CN" altLang="en-US" sz="4000" b="1">
                <a:solidFill>
                  <a:srgbClr val="FF00FF"/>
                </a:solidFill>
                <a:latin typeface="楷体" charset="-122"/>
                <a:ea typeface="楷体" charset="-122"/>
                <a:cs typeface="楷体" charset="-122"/>
              </a:rPr>
              <a:t> </a:t>
            </a:r>
            <a:endParaRPr lang="zh-CN" altLang="en-US" sz="4000" b="1">
              <a:solidFill>
                <a:srgbClr val="FF00FF"/>
              </a:solidFill>
              <a:latin typeface="楷体" charset="-122"/>
              <a:ea typeface="楷体" charset="-122"/>
              <a:cs typeface="楷体" charset="-122"/>
            </a:endParaRPr>
          </a:p>
          <a:p>
            <a:pPr>
              <a:buNone/>
            </a:pP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2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、</a:t>
            </a:r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蟋蟀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善于</a:t>
            </a:r>
            <a:r>
              <a:rPr lang="zh-CN" altLang="en-US" sz="40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建造巢穴，管理家务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；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>
              <a:buNone/>
            </a:pPr>
            <a:r>
              <a:rPr lang="en-US" altLang="zh-CN" sz="4000" b="1">
                <a:solidFill>
                  <a:schemeClr val="tx1"/>
                </a:solidFill>
                <a:latin typeface="楷体" charset="-122"/>
                <a:ea typeface="楷体" charset="-122"/>
                <a:cs typeface="楷体" charset="-122"/>
              </a:rPr>
              <a:t>3</a:t>
            </a:r>
            <a:r>
              <a:rPr lang="zh-CN" altLang="en-US" sz="4000" b="1">
                <a:solidFill>
                  <a:schemeClr val="tx1"/>
                </a:solidFill>
                <a:latin typeface="楷体" charset="-122"/>
                <a:ea typeface="楷体" charset="-122"/>
                <a:cs typeface="楷体" charset="-122"/>
              </a:rPr>
              <a:t>、</a:t>
            </a:r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蜘蛛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在捕获食物、编织</a:t>
            </a:r>
            <a:r>
              <a:rPr lang="zh-CN" altLang="en-US" sz="40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“罗网”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方面独具才能；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>
              <a:buNone/>
            </a:pP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4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、</a:t>
            </a:r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螳螂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善于利用“</a:t>
            </a:r>
            <a:r>
              <a:rPr lang="zh-CN" altLang="en-US" sz="40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心理战术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”制服敌人；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>
              <a:buNone/>
            </a:pPr>
            <a:r>
              <a:rPr lang="en-US" altLang="zh-CN" sz="4000" b="1">
                <a:solidFill>
                  <a:schemeClr val="tx1"/>
                </a:solidFill>
                <a:latin typeface="楷体" charset="-122"/>
                <a:ea typeface="楷体" charset="-122"/>
                <a:cs typeface="楷体" charset="-122"/>
              </a:rPr>
              <a:t>5</a:t>
            </a:r>
            <a:r>
              <a:rPr lang="zh-CN" altLang="en-US" sz="4000" b="1">
                <a:solidFill>
                  <a:schemeClr val="tx1"/>
                </a:solidFill>
                <a:latin typeface="楷体" charset="-122"/>
                <a:ea typeface="楷体" charset="-122"/>
                <a:cs typeface="楷体" charset="-122"/>
              </a:rPr>
              <a:t>、</a:t>
            </a:r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切叶蜂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能够不凭借任何工具</a:t>
            </a:r>
            <a:r>
              <a:rPr lang="zh-CN" altLang="en-US" sz="40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“剪”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下精确的</a:t>
            </a:r>
            <a:r>
              <a:rPr lang="zh-CN" altLang="en-US" sz="40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圆叶片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来做巢穴的盖子。</a:t>
            </a:r>
            <a:endParaRPr lang="zh-CN" altLang="en-US" sz="4000" b="1">
              <a:solidFill>
                <a:srgbClr val="FF00FF"/>
              </a:solidFill>
              <a:latin typeface="楷体" charset="-122"/>
              <a:ea typeface="楷体" charset="-122"/>
              <a:cs typeface="楷体" charset="-122"/>
            </a:endParaRPr>
          </a:p>
          <a:p>
            <a:pPr>
              <a:buNone/>
            </a:pP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6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、两只</a:t>
            </a:r>
            <a:r>
              <a:rPr lang="zh-CN" altLang="en-US" sz="40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塔蓝图拉毒蛛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惊心动魄的厮杀；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160" y="179705"/>
            <a:ext cx="11917680" cy="7007225"/>
          </a:xfrm>
        </p:spPr>
        <p:txBody>
          <a:bodyPr>
            <a:normAutofit fontScale="90000" lnSpcReduction="20000"/>
          </a:bodyPr>
          <a:lstStyle/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91.豌豆象一股会在八月份开始计划爬出豌豆,因为豌口上出现黑斑,那是豌豆象的出口舱。而九月份是豌豆象爬出碗豆的最佳季节。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92.从外形来看,豌豆象身材矮粗,身着有褐色斑点的灰衣裳,长有扁平鞘翅,尾根有两个大黑痣。豌豆象并非定居于粮仓中,因为它们需要新鲜空气、阳光、田野的自由,而且它们吃得并不多,只需在花间吮吸几口蜜汁就足够了。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93.小甲虫为它的后代做出无私奉献，为儿女操碎了心。                       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94.西班牙蜣螂就像一个艺术家样,把圆柱形修改成半椭圆形,显得优美雅致得多;它又在这个球体上加工出一个精巧的曲面,与球体仍连接在一起,这就变成了一个梨形,变成了一个带颈的葫芦。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pic>
        <p:nvPicPr>
          <p:cNvPr id="3076" name="图片 3075" descr="e3d54f1324c7b2a4-3e4dec7fabf40105-f0f56f7136c93e7bebb6e9ad4fcb6270_i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450" y="6122988"/>
            <a:ext cx="1196340" cy="7346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文本框 13"/>
          <p:cNvSpPr txBox="1"/>
          <p:nvPr/>
        </p:nvSpPr>
        <p:spPr>
          <a:xfrm flipH="1">
            <a:off x="397510" y="3649345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 flipH="1">
            <a:off x="10455275" y="2727325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 flipH="1">
            <a:off x="3777615" y="829310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68950" y="5755005"/>
            <a:ext cx="3271520" cy="76835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charset="-122"/>
                <a:ea typeface="楷体" charset="-122"/>
                <a:cs typeface="楷体" charset="-122"/>
                <a:sym typeface="+mn-ea"/>
              </a:rPr>
              <a:t>应为</a:t>
            </a:r>
            <a:r>
              <a:rPr lang="en-US" altLang="zh-CN" sz="4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charset="-122"/>
                <a:ea typeface="楷体" charset="-122"/>
                <a:cs typeface="楷体" charset="-122"/>
                <a:sym typeface="+mn-ea"/>
              </a:rPr>
              <a:t> </a:t>
            </a:r>
            <a:r>
              <a:rPr lang="zh-CN" altLang="en-US" sz="4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charset="-122"/>
                <a:ea typeface="楷体" charset="-122"/>
                <a:cs typeface="楷体" charset="-122"/>
                <a:sym typeface="+mn-ea"/>
              </a:rPr>
              <a:t>圣甲虫</a:t>
            </a:r>
            <a:endParaRPr lang="zh-CN" altLang="en-US" sz="4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71035" y="5583555"/>
            <a:ext cx="79502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×</a:t>
            </a:r>
            <a:endParaRPr lang="zh-CN" altLang="en-US" sz="48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" grpId="0"/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110" y="92075"/>
            <a:ext cx="11917680" cy="6765925"/>
          </a:xfrm>
        </p:spPr>
        <p:txBody>
          <a:bodyPr>
            <a:normAutofit lnSpcReduction="20000"/>
          </a:bodyPr>
          <a:lstStyle/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95.圣甲虫整日工作在粪堆中,本身却光鲜靓丽,还能散发出微微香气。（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96.南美潘帕斯草原的食粪虫像是个高超的陶瓷工，会制造精致的¨葫芦”。粪金龟们能干苦活儿、累活儿,且勤劳不已。（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97.毛虫的毒素在牙齿上。（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） 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98.《昆虫记》中“两种稀奇的蚱猛”是指恩布沙和白面孔螽斯。   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99.蟋蟀的卧室在洞穴通道的尽头，宽敞，光滑，干净，卫生。（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）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100.如果旁边稍有动静，意大利蟋蟀会腹部发音。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</p:txBody>
      </p:sp>
      <p:pic>
        <p:nvPicPr>
          <p:cNvPr id="3076" name="图片 3075" descr="e3d54f1324c7b2a4-3e4dec7fabf40105-f0f56f7136c93e7bebb6e9ad4fcb6270_i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450" y="6122988"/>
            <a:ext cx="1196340" cy="7346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/>
        </p:nvSpPr>
        <p:spPr>
          <a:xfrm flipH="1">
            <a:off x="2983230" y="4780915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 flipH="1">
            <a:off x="11035030" y="5476240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 flipH="1">
            <a:off x="4429125" y="3709670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 flipH="1">
            <a:off x="4737100" y="2009775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 flipH="1">
            <a:off x="4547235" y="309880"/>
            <a:ext cx="11569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√</a:t>
            </a:r>
            <a:endParaRPr lang="zh-CN" altLang="en-US" sz="54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27140" y="2580640"/>
            <a:ext cx="79502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×</a:t>
            </a:r>
            <a:endParaRPr lang="zh-CN" altLang="en-US" sz="48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49820" y="2642235"/>
            <a:ext cx="4013200" cy="70675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4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charset="-122"/>
                <a:ea typeface="楷体" charset="-122"/>
                <a:cs typeface="楷体" charset="-122"/>
                <a:sym typeface="+mn-ea"/>
              </a:rPr>
              <a:t>应为： 在血液中</a:t>
            </a:r>
            <a:endParaRPr lang="zh-CN" altLang="en-US" sz="4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832465" y="5614670"/>
            <a:ext cx="156210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b="1">
                <a:latin typeface="楷体" charset="-122"/>
                <a:ea typeface="楷体" charset="-122"/>
                <a:cs typeface="楷体" charset="-122"/>
                <a:sym typeface="+mn-ea"/>
              </a:rPr>
              <a:t>（</a:t>
            </a:r>
            <a:r>
              <a:rPr lang="en-US" altLang="zh-CN" sz="3600" b="1">
                <a:latin typeface="楷体" charset="-122"/>
                <a:ea typeface="楷体" charset="-122"/>
                <a:cs typeface="楷体" charset="-122"/>
                <a:sym typeface="+mn-ea"/>
              </a:rPr>
              <a:t>  </a:t>
            </a:r>
            <a:r>
              <a:rPr lang="zh-CN" altLang="en-US" sz="3600" b="1">
                <a:latin typeface="楷体" charset="-122"/>
                <a:ea typeface="楷体" charset="-122"/>
                <a:cs typeface="楷体" charset="-122"/>
                <a:sym typeface="+mn-ea"/>
              </a:rPr>
              <a:t>）</a:t>
            </a:r>
            <a:endParaRPr lang="zh-CN" altLang="en-US" sz="3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2" grpId="0"/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28415" y="386080"/>
            <a:ext cx="4793615" cy="8743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800" b="1">
                <a:solidFill>
                  <a:schemeClr val="accent1"/>
                </a:solidFill>
                <a:highlight>
                  <a:srgbClr val="FF0000"/>
                </a:highlight>
              </a:rPr>
              <a:t>简答题  答题模板</a:t>
            </a:r>
            <a:endParaRPr lang="zh-CN" altLang="en-US" sz="4800" b="1">
              <a:solidFill>
                <a:schemeClr val="accent1"/>
              </a:solidFill>
              <a:highlight>
                <a:srgbClr val="FF0000"/>
              </a:highlight>
            </a:endParaRPr>
          </a:p>
        </p:txBody>
      </p:sp>
      <p:sp>
        <p:nvSpPr>
          <p:cNvPr id="21507" name="内容占位符 21506"/>
          <p:cNvSpPr>
            <a:spLocks noGrp="1"/>
          </p:cNvSpPr>
          <p:nvPr/>
        </p:nvSpPr>
        <p:spPr>
          <a:xfrm>
            <a:off x="98425" y="1612900"/>
            <a:ext cx="11995150" cy="6165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1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、鲁迅把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《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昆虫记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》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奉为“讲昆虫生活的楷模”，你认为鲁迅给予该书这么高评价的原因是什么？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>
              <a:buNone/>
            </a:pP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  </a:t>
            </a:r>
            <a:r>
              <a:rPr lang="en-US" altLang="zh-CN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①《</a:t>
            </a:r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昆虫记</a:t>
            </a:r>
            <a:r>
              <a:rPr lang="en-US" altLang="zh-CN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》</a:t>
            </a:r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将昆虫鲜为人知的生活和习性生动地揭示出来，使人们得以了解昆虫的真实生活情景</a:t>
            </a:r>
            <a:r>
              <a:rPr lang="en-US" altLang="zh-CN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;</a:t>
            </a:r>
            <a:endParaRPr lang="en-US" altLang="zh-CN" sz="40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</a:endParaRPr>
          </a:p>
          <a:p>
            <a:pPr>
              <a:buNone/>
            </a:pP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 ②《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昆虫记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</a:rPr>
              <a:t>》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</a:rPr>
              <a:t>是优秀的科普著作，也是公认的文学经典。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45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charRg st="45" end="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99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charRg st="99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charRg st="99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2470" y="114744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CN" b="1">
                <a:latin typeface="楷体" charset="-122"/>
                <a:ea typeface="楷体" charset="-122"/>
                <a:cs typeface="楷体" charset="-122"/>
                <a:sym typeface="+mn-ea"/>
              </a:rPr>
              <a:t>2  </a:t>
            </a:r>
            <a:r>
              <a:rPr lang="zh-CN" altLang="en-US" b="1">
                <a:latin typeface="楷体" charset="-122"/>
                <a:ea typeface="楷体" charset="-122"/>
                <a:cs typeface="楷体" charset="-122"/>
                <a:sym typeface="+mn-ea"/>
              </a:rPr>
              <a:t>为什么称《昆虫记》的作者是“昆虫界的荷马”？</a:t>
            </a:r>
            <a:br>
              <a:rPr lang="zh-CN" altLang="en-US" b="1">
                <a:latin typeface="楷体" charset="-122"/>
                <a:ea typeface="楷体" charset="-122"/>
                <a:cs typeface="楷体" charset="-122"/>
              </a:rPr>
            </a:br>
            <a:endParaRPr lang="zh-CN" altLang="en-US" b="1">
              <a:latin typeface="楷体" charset="-122"/>
              <a:ea typeface="楷体" charset="-122"/>
              <a:cs typeface="楷体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2470" y="260794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40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答：因为法布尔的《昆虫记》详尽的描述了几种昆虫的习性以及他所做的试验，可以说是昆虫学界的权威著作，而且文学性很强，在昆虫学界的地位差不多就是《荷马史诗》在文学界的那样，所以说他是“昆虫界的荷马”。</a:t>
            </a:r>
            <a:r>
              <a:rPr lang="zh-CN" altLang="en-US" u="sng">
                <a:solidFill>
                  <a:srgbClr val="FF0000"/>
                </a:solidFill>
              </a:rPr>
              <a:t> </a:t>
            </a:r>
            <a:endParaRPr lang="zh-CN" altLang="en-US" u="sng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4790" y="1336040"/>
            <a:ext cx="11877675" cy="6028055"/>
          </a:xfrm>
        </p:spPr>
        <p:txBody>
          <a:bodyPr/>
          <a:lstStyle/>
          <a:p>
            <a:pPr>
              <a:buNone/>
            </a:pP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3.《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昆虫记</a:t>
            </a:r>
            <a:r>
              <a:rPr lang="en-US" altLang="zh-CN" sz="4000" b="1">
                <a:latin typeface="楷体" charset="-122"/>
                <a:ea typeface="楷体" charset="-122"/>
                <a:cs typeface="楷体" charset="-122"/>
                <a:sym typeface="+mn-ea"/>
              </a:rPr>
              <a:t>》</a:t>
            </a:r>
            <a:r>
              <a:rPr lang="zh-CN" altLang="en-US" sz="4000" b="1">
                <a:latin typeface="楷体" charset="-122"/>
                <a:ea typeface="楷体" charset="-122"/>
                <a:cs typeface="楷体" charset="-122"/>
                <a:sym typeface="+mn-ea"/>
              </a:rPr>
              <a:t>被誉为“昆虫的史诗”，这离不开作者法布尔的功劳，你从他身上得到哪些启示？</a:t>
            </a:r>
            <a:endParaRPr lang="zh-CN" altLang="en-US" sz="4000" b="1">
              <a:latin typeface="楷体" charset="-122"/>
              <a:ea typeface="楷体" charset="-122"/>
              <a:cs typeface="楷体" charset="-122"/>
            </a:endParaRPr>
          </a:p>
          <a:p>
            <a:pPr>
              <a:buNone/>
            </a:pPr>
            <a:endParaRPr lang="zh-CN" altLang="en-US" sz="4000" b="1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>
              <a:buNone/>
            </a:pPr>
            <a:r>
              <a:rPr lang="zh-CN" altLang="en-US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答案</a:t>
            </a:r>
            <a:r>
              <a:rPr lang="en-US" altLang="zh-CN" sz="4000" b="1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:</a:t>
            </a:r>
            <a:r>
              <a:rPr lang="zh-CN" altLang="en-US" sz="40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要像法布尔那样，有热爱大自然，热爱细小生命的生活态度；有严谨细致、实事求是的工作作风；要持之以恒，坚持不懈，才能取得成功。</a:t>
            </a:r>
            <a:endParaRPr lang="zh-CN" altLang="en-US" sz="4000" u="sng">
              <a:latin typeface="楷体" charset="-122"/>
              <a:ea typeface="楷体" charset="-122"/>
              <a:cs typeface="楷体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标题 191489"/>
          <p:cNvSpPr>
            <a:spLocks noGrp="1"/>
          </p:cNvSpPr>
          <p:nvPr>
            <p:ph type="ctrTitle"/>
          </p:nvPr>
        </p:nvSpPr>
        <p:spPr>
          <a:xfrm>
            <a:off x="452755" y="0"/>
            <a:ext cx="10215245" cy="981710"/>
          </a:xfrm>
        </p:spPr>
        <p:txBody>
          <a:bodyPr anchor="ctr" anchorCtr="0"/>
          <a:lstStyle/>
          <a:p>
            <a:pPr algn="l" defTabSz="914400">
              <a:buClrTx/>
              <a:buSzTx/>
              <a:buFontTx/>
              <a:buNone/>
            </a:pPr>
            <a:r>
              <a:rPr lang="en-US" altLang="zh-CN" sz="4000" b="1" kern="1200" baseline="0">
                <a:latin typeface="黑体" pitchFamily="2" charset="-122"/>
                <a:ea typeface="黑体" pitchFamily="2" charset="-122"/>
              </a:rPr>
              <a:t>4.</a:t>
            </a:r>
            <a:r>
              <a:rPr lang="zh-CN" altLang="en-US" sz="4000" b="1" kern="1200" baseline="0">
                <a:latin typeface="黑体" pitchFamily="2" charset="-122"/>
                <a:ea typeface="黑体" pitchFamily="2" charset="-122"/>
              </a:rPr>
              <a:t>读了</a:t>
            </a:r>
            <a:r>
              <a:rPr lang="en-US" altLang="zh-CN" sz="4000" b="1" kern="1200" baseline="0"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4000" b="1" kern="1200" baseline="0">
                <a:latin typeface="黑体" pitchFamily="2" charset="-122"/>
                <a:ea typeface="黑体" pitchFamily="2" charset="-122"/>
              </a:rPr>
              <a:t>昆虫记</a:t>
            </a:r>
            <a:r>
              <a:rPr lang="en-US" altLang="zh-CN" sz="4000" b="1" kern="1200" baseline="0"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4000" b="1" kern="1200" baseline="0">
                <a:latin typeface="黑体" pitchFamily="2" charset="-122"/>
                <a:ea typeface="黑体" pitchFamily="2" charset="-122"/>
              </a:rPr>
              <a:t>你有什么感受或启示？</a:t>
            </a:r>
            <a:endParaRPr lang="zh-CN" altLang="en-US" sz="4000" b="1" kern="1200" baseline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91491" name="副标题 191490"/>
          <p:cNvSpPr>
            <a:spLocks noGrp="1"/>
          </p:cNvSpPr>
          <p:nvPr>
            <p:ph type="subTitle" idx="1"/>
          </p:nvPr>
        </p:nvSpPr>
        <p:spPr>
          <a:xfrm>
            <a:off x="2135188" y="1628775"/>
            <a:ext cx="7489825" cy="3529013"/>
          </a:xfrm>
        </p:spPr>
        <p:txBody>
          <a:bodyPr/>
          <a:lstStyle/>
          <a:p>
            <a:pPr algn="l" defTabSz="914400">
              <a:buClrTx/>
              <a:buSzTx/>
              <a:buFontTx/>
            </a:pPr>
            <a:r>
              <a:rPr lang="en-US" altLang="zh-CN" sz="3200" kern="1200" baseline="0">
                <a:latin typeface="Arial" pitchFamily="34" charset="0"/>
                <a:ea typeface="宋体" pitchFamily="2" charset="-122"/>
              </a:rPr>
              <a:t>       </a:t>
            </a:r>
            <a:endParaRPr lang="en-US" altLang="zh-CN" sz="3200" kern="1200" baseline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91492" name="文本框 191491"/>
          <p:cNvSpPr txBox="1"/>
          <p:nvPr/>
        </p:nvSpPr>
        <p:spPr>
          <a:xfrm>
            <a:off x="452755" y="1206500"/>
            <a:ext cx="11301730" cy="61874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示例一：昆虫也是生灵，它们与人有着丝丝缕缕的相通之处，我们人类应该与它们和谐相处，共创我们和谐的家园。</a:t>
            </a:r>
            <a:endParaRPr lang="zh-CN" altLang="en-US" sz="4000" b="1" u="sng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40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示例二：在这本</a:t>
            </a:r>
            <a:r>
              <a:rPr lang="en-US" altLang="zh-CN" sz="40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《</a:t>
            </a:r>
            <a:r>
              <a:rPr lang="zh-CN" altLang="en-US" sz="40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昆虫记</a:t>
            </a:r>
            <a:r>
              <a:rPr lang="en-US" altLang="zh-CN" sz="40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》</a:t>
            </a:r>
            <a:r>
              <a:rPr lang="zh-CN" altLang="en-US" sz="40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中，我们看到的不仅仅是昆虫的大千世界，更应该领略到的是法布尔“追求真理”“探索真理”的精神。做任何事情都要坚持不懈，即使条件艰苦，也要为了理想而不断奋斗。</a:t>
            </a:r>
            <a:endParaRPr lang="zh-CN" altLang="en-US" sz="4000" b="1" u="sng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>
              <a:spcBef>
                <a:spcPct val="50000"/>
              </a:spcBef>
            </a:pPr>
            <a:endParaRPr lang="zh-CN" altLang="en-US" sz="4000" b="1" u="sng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1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1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3525" y="646430"/>
            <a:ext cx="11877675" cy="6028055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4000" b="1">
                <a:latin typeface="楷体" charset="-122"/>
                <a:ea typeface="楷体" charset="-122"/>
                <a:sym typeface="+mn-ea"/>
              </a:rPr>
              <a:t>5.</a:t>
            </a:r>
            <a:r>
              <a:rPr lang="zh-CN" altLang="en-US" sz="4000" b="1">
                <a:latin typeface="楷体" charset="-122"/>
                <a:ea typeface="楷体" charset="-122"/>
                <a:sym typeface="+mn-ea"/>
              </a:rPr>
              <a:t>请列举出《昆虫记》中所观察的昆虫，不少于五种。</a:t>
            </a:r>
            <a:endParaRPr lang="zh-CN" altLang="en-US" sz="4000" b="1">
              <a:latin typeface="楷体" charset="-122"/>
              <a:ea typeface="楷体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4000" b="1" u="sng">
                <a:solidFill>
                  <a:srgbClr val="FF0000"/>
                </a:solidFill>
                <a:latin typeface="楷体" charset="-122"/>
                <a:ea typeface="楷体" charset="-122"/>
                <a:sym typeface="+mn-ea"/>
              </a:rPr>
              <a:t>   蝉、蜜蜂、蚂蚁、螳螂、蜘蛛、蜣螂 等等。</a:t>
            </a:r>
            <a:endParaRPr lang="zh-CN" altLang="en-US" sz="4000" b="1" u="sng">
              <a:solidFill>
                <a:srgbClr val="FF0000"/>
              </a:solidFill>
              <a:latin typeface="楷体" charset="-122"/>
              <a:ea typeface="楷体" charset="-122"/>
              <a:sym typeface="+mn-ea"/>
            </a:endParaRPr>
          </a:p>
          <a:p>
            <a:pPr marL="0" indent="0">
              <a:buNone/>
            </a:pPr>
            <a:endParaRPr lang="zh-CN" altLang="en-US" sz="4000" b="1">
              <a:latin typeface="楷体" charset="-122"/>
              <a:ea typeface="楷体" charset="-122"/>
              <a:sym typeface="+mn-ea"/>
            </a:endParaRPr>
          </a:p>
          <a:p>
            <a:pPr marL="0" indent="0">
              <a:buNone/>
            </a:pPr>
            <a:endParaRPr lang="zh-CN" altLang="en-US" sz="4000" b="1">
              <a:latin typeface="楷体" charset="-122"/>
              <a:ea typeface="楷体" charset="-122"/>
              <a:sym typeface="+mn-ea"/>
            </a:endParaRPr>
          </a:p>
          <a:p>
            <a:pPr marL="0" indent="0">
              <a:buNone/>
            </a:pPr>
            <a:r>
              <a:rPr lang="en-US" altLang="zh-CN" sz="4000" b="1">
                <a:latin typeface="楷体" charset="-122"/>
                <a:ea typeface="楷体" charset="-122"/>
                <a:sym typeface="+mn-ea"/>
              </a:rPr>
              <a:t>6.</a:t>
            </a:r>
            <a:r>
              <a:rPr lang="zh-CN" altLang="en-US" sz="4000" b="1">
                <a:latin typeface="楷体" charset="-122"/>
                <a:ea typeface="楷体" charset="-122"/>
                <a:sym typeface="+mn-ea"/>
              </a:rPr>
              <a:t>请举出一种动物，并说出它的生活习性。</a:t>
            </a:r>
            <a:endParaRPr lang="zh-CN" altLang="en-US" sz="4000" b="1">
              <a:latin typeface="楷体" charset="-122"/>
              <a:ea typeface="楷体" charset="-122"/>
            </a:endParaRPr>
          </a:p>
          <a:p>
            <a:pPr marL="0" indent="0">
              <a:buNone/>
            </a:pPr>
            <a:r>
              <a:rPr lang="zh-CN" altLang="en-US" sz="4000" b="1" u="sng">
                <a:solidFill>
                  <a:srgbClr val="FF0000"/>
                </a:solidFill>
                <a:latin typeface="楷体" charset="-122"/>
                <a:ea typeface="楷体" charset="-122"/>
                <a:sym typeface="+mn-ea"/>
              </a:rPr>
              <a:t>蝉。生活习性：每三到四年繁殖一次；附在树干上，吸取树的汁液；天气炎热时，发出鸣叫声。</a:t>
            </a:r>
            <a:endParaRPr lang="zh-CN" altLang="en-US" sz="4000" b="1" u="sng">
              <a:solidFill>
                <a:srgbClr val="FF0000"/>
              </a:solidFill>
              <a:latin typeface="楷体" charset="-122"/>
              <a:ea typeface="楷体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7215" y="29718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CN" b="1">
                <a:latin typeface="楷体" charset="-122"/>
                <a:ea typeface="楷体" charset="-122"/>
                <a:cs typeface="楷体" charset="-122"/>
                <a:sym typeface="+mn-ea"/>
              </a:rPr>
              <a:t>7.</a:t>
            </a:r>
            <a:r>
              <a:rPr lang="zh-CN" altLang="en-US" b="1">
                <a:latin typeface="楷体" charset="-122"/>
                <a:ea typeface="楷体" charset="-122"/>
                <a:cs typeface="楷体" charset="-122"/>
                <a:sym typeface="+mn-ea"/>
              </a:rPr>
              <a:t>请你写出</a:t>
            </a:r>
            <a:r>
              <a:rPr lang="en-US" altLang="zh-CN" b="1">
                <a:latin typeface="楷体" charset="-122"/>
                <a:ea typeface="楷体" charset="-122"/>
                <a:cs typeface="楷体" charset="-122"/>
                <a:sym typeface="+mn-ea"/>
              </a:rPr>
              <a:t>3</a:t>
            </a:r>
            <a:r>
              <a:rPr lang="zh-CN" altLang="en-US" b="1">
                <a:latin typeface="楷体" charset="-122"/>
                <a:ea typeface="楷体" charset="-122"/>
                <a:cs typeface="楷体" charset="-122"/>
                <a:sym typeface="+mn-ea"/>
              </a:rPr>
              <a:t>种《昆虫记》中描绘的昆虫并且分别简要概括它们的特点。</a:t>
            </a:r>
            <a:br>
              <a:rPr lang="zh-CN" altLang="en-US" b="1">
                <a:latin typeface="楷体" charset="-122"/>
                <a:ea typeface="楷体" charset="-122"/>
                <a:cs typeface="楷体" charset="-122"/>
              </a:rPr>
            </a:br>
            <a:endParaRPr lang="zh-CN" altLang="en-US" b="1">
              <a:latin typeface="楷体" charset="-122"/>
              <a:ea typeface="楷体" charset="-122"/>
              <a:cs typeface="楷体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5770" y="1418590"/>
            <a:ext cx="10908030" cy="47586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4000" b="1" u="sng">
                <a:solidFill>
                  <a:schemeClr val="accent1"/>
                </a:solidFill>
                <a:latin typeface="楷体" charset="-122"/>
                <a:ea typeface="楷体" charset="-122"/>
              </a:rPr>
              <a:t>答案：</a:t>
            </a:r>
            <a:endParaRPr lang="zh-CN" altLang="en-US" sz="4000" b="1" u="sng">
              <a:solidFill>
                <a:schemeClr val="accent1"/>
              </a:solidFill>
              <a:latin typeface="楷体" charset="-122"/>
              <a:ea typeface="楷体" charset="-122"/>
            </a:endParaRPr>
          </a:p>
          <a:p>
            <a:pPr marL="0" indent="0">
              <a:buNone/>
            </a:pPr>
            <a:r>
              <a:rPr lang="zh-CN" altLang="en-US" sz="4000" b="1" u="sng">
                <a:solidFill>
                  <a:srgbClr val="FF0000"/>
                </a:solidFill>
                <a:latin typeface="楷体" charset="-122"/>
                <a:ea typeface="楷体" charset="-122"/>
              </a:rPr>
              <a:t>蝉：</a:t>
            </a:r>
            <a:r>
              <a:rPr lang="zh-CN" altLang="en-US" sz="4000" b="1" u="sng">
                <a:solidFill>
                  <a:srgbClr val="FF0000"/>
                </a:solidFill>
                <a:latin typeface="楷体" charset="-122"/>
                <a:ea typeface="楷体" charset="-122"/>
                <a:sym typeface="+mn-ea"/>
              </a:rPr>
              <a:t>蝉在地下“潜伏”四年，才能钻出地面，在阳光下歌唱五个星期；</a:t>
            </a:r>
            <a:r>
              <a:rPr lang="zh-CN" altLang="en-US" sz="4000" b="1" u="sng">
                <a:solidFill>
                  <a:srgbClr val="FF0000"/>
                </a:solidFill>
                <a:latin typeface="楷体" charset="-122"/>
                <a:ea typeface="楷体" charset="-122"/>
              </a:rPr>
              <a:t>永远不知疲倦的歌唱家。</a:t>
            </a:r>
            <a:endParaRPr lang="zh-CN" altLang="en-US" sz="4000" b="1" u="sng">
              <a:solidFill>
                <a:srgbClr val="FF0000"/>
              </a:solidFill>
              <a:latin typeface="楷体" charset="-122"/>
              <a:ea typeface="楷体" charset="-122"/>
            </a:endParaRPr>
          </a:p>
          <a:p>
            <a:pPr marL="0" indent="0">
              <a:buNone/>
            </a:pPr>
            <a:r>
              <a:rPr lang="zh-CN" altLang="en-US" sz="4000" b="1" u="sng">
                <a:solidFill>
                  <a:srgbClr val="FF0000"/>
                </a:solidFill>
                <a:latin typeface="楷体" charset="-122"/>
                <a:ea typeface="楷体" charset="-122"/>
              </a:rPr>
              <a:t>黄蜂：本能让他们遭受美丽的嘲笑，却没有赋予他们动脑筋的能力。</a:t>
            </a:r>
            <a:endParaRPr lang="zh-CN" altLang="en-US" sz="4000" b="1" u="sng">
              <a:solidFill>
                <a:srgbClr val="FF0000"/>
              </a:solidFill>
              <a:latin typeface="楷体" charset="-122"/>
              <a:ea typeface="楷体" charset="-122"/>
            </a:endParaRPr>
          </a:p>
          <a:p>
            <a:pPr marL="0" indent="0">
              <a:buNone/>
            </a:pPr>
            <a:r>
              <a:rPr lang="zh-CN" altLang="en-US" sz="4000" b="1" u="sng">
                <a:solidFill>
                  <a:srgbClr val="FF0000"/>
                </a:solidFill>
                <a:latin typeface="楷体" charset="-122"/>
                <a:ea typeface="楷体" charset="-122"/>
              </a:rPr>
              <a:t>螳螂：外表美丽而天性凶残，是不折不扣的杀手。</a:t>
            </a:r>
            <a:endParaRPr lang="zh-CN" altLang="en-US" sz="4000" b="1" u="sng">
              <a:solidFill>
                <a:srgbClr val="FF0000"/>
              </a:solidFill>
              <a:latin typeface="楷体" charset="-122"/>
              <a:ea typeface="楷体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3700" y="5250180"/>
            <a:ext cx="9857740" cy="701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00" b="1" u="sng">
                <a:solidFill>
                  <a:srgbClr val="FF0000"/>
                </a:solidFill>
                <a:latin typeface="楷体" charset="-122"/>
                <a:ea typeface="楷体" charset="-122"/>
              </a:rPr>
              <a:t>蟋蟀</a:t>
            </a:r>
            <a:r>
              <a:rPr lang="zh-CN" altLang="en-US" sz="4000" b="1" u="sng">
                <a:solidFill>
                  <a:srgbClr val="FF0000"/>
                </a:solidFill>
                <a:latin typeface="楷体" charset="-122"/>
                <a:ea typeface="楷体" charset="-122"/>
                <a:sym typeface="+mn-ea"/>
              </a:rPr>
              <a:t>：</a:t>
            </a:r>
            <a:r>
              <a:rPr lang="zh-CN" altLang="en-US" sz="4000" b="1" u="sng">
                <a:solidFill>
                  <a:srgbClr val="FF0000"/>
                </a:solidFill>
                <a:latin typeface="楷体" charset="-122"/>
                <a:ea typeface="楷体" charset="-122"/>
              </a:rPr>
              <a:t>善于建造巢穴，管理家务。</a:t>
            </a:r>
            <a:endParaRPr lang="zh-CN" altLang="en-US" sz="4000" b="1" u="sng">
              <a:solidFill>
                <a:srgbClr val="FF0000"/>
              </a:solidFill>
              <a:latin typeface="楷体" charset="-122"/>
              <a:ea typeface="楷体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7480" y="0"/>
            <a:ext cx="11877675" cy="6028055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4000" b="1">
                <a:latin typeface="楷体" charset="-122"/>
                <a:ea typeface="楷体" charset="-122"/>
              </a:rPr>
              <a:t>8.</a:t>
            </a:r>
            <a:r>
              <a:rPr lang="zh-CN" altLang="en-US" sz="4000" b="1">
                <a:latin typeface="楷体" charset="-122"/>
                <a:ea typeface="楷体" charset="-122"/>
              </a:rPr>
              <a:t>萤火虫是如何发光的？</a:t>
            </a:r>
            <a:endParaRPr lang="zh-CN" altLang="en-US" sz="4000" b="1">
              <a:latin typeface="楷体" charset="-122"/>
              <a:ea typeface="楷体" charset="-122"/>
            </a:endParaRPr>
          </a:p>
          <a:p>
            <a:pPr marL="0" indent="0">
              <a:buNone/>
            </a:pPr>
            <a:r>
              <a:rPr lang="zh-CN" altLang="en-US" sz="4000" b="1">
                <a:latin typeface="楷体" charset="-122"/>
                <a:ea typeface="楷体" charset="-122"/>
              </a:rPr>
              <a:t>答案：</a:t>
            </a:r>
            <a:r>
              <a:rPr lang="zh-CN" altLang="en-US" sz="4000" b="1" u="sng">
                <a:solidFill>
                  <a:srgbClr val="FF0000"/>
                </a:solidFill>
                <a:latin typeface="楷体" charset="-122"/>
                <a:ea typeface="楷体" charset="-122"/>
              </a:rPr>
              <a:t>在萤火虫体内有一种磷化物－发光质，经发光酵素作用，会引起一连串化学反应，它发出的能量只有约1成多转为热能，其余多变作光能，其光称为冷光．</a:t>
            </a:r>
            <a:endParaRPr lang="zh-CN" altLang="en-US" sz="4000" b="1" u="sng">
              <a:solidFill>
                <a:srgbClr val="FF0000"/>
              </a:solidFill>
              <a:latin typeface="楷体" charset="-122"/>
              <a:ea typeface="楷体" charset="-122"/>
            </a:endParaRPr>
          </a:p>
        </p:txBody>
      </p:sp>
      <p:sp>
        <p:nvSpPr>
          <p:cNvPr id="2" name="内容占位符 2"/>
          <p:cNvSpPr>
            <a:spLocks noGrp="1"/>
          </p:cNvSpPr>
          <p:nvPr/>
        </p:nvSpPr>
        <p:spPr>
          <a:xfrm>
            <a:off x="125730" y="3113405"/>
            <a:ext cx="11877675" cy="6028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altLang="zh-CN" sz="4000" b="1">
                <a:latin typeface="楷体" charset="-122"/>
                <a:ea typeface="楷体" charset="-122"/>
                <a:sym typeface="+mn-ea"/>
              </a:rPr>
              <a:t>9.</a:t>
            </a:r>
            <a:r>
              <a:rPr lang="zh-CN" altLang="en-US" sz="4000" b="1">
                <a:latin typeface="楷体" charset="-122"/>
                <a:ea typeface="楷体" charset="-122"/>
                <a:sym typeface="+mn-ea"/>
              </a:rPr>
              <a:t>蟹蛛有哪些特点？</a:t>
            </a:r>
            <a:endParaRPr lang="zh-CN" altLang="en-US" sz="4000" b="1">
              <a:latin typeface="楷体" charset="-122"/>
              <a:ea typeface="楷体" charset="-122"/>
            </a:endParaRPr>
          </a:p>
          <a:p>
            <a:pPr>
              <a:buNone/>
            </a:pPr>
            <a:r>
              <a:rPr lang="zh-CN" altLang="en-US" sz="4000" b="1">
                <a:latin typeface="楷体" charset="-122"/>
                <a:ea typeface="楷体" charset="-122"/>
                <a:sym typeface="+mn-ea"/>
              </a:rPr>
              <a:t>答：</a:t>
            </a:r>
            <a:r>
              <a:rPr lang="zh-CN" altLang="en-US" sz="4000" b="1" u="sng">
                <a:solidFill>
                  <a:srgbClr val="FF0000"/>
                </a:solidFill>
                <a:latin typeface="楷体" charset="-122"/>
                <a:ea typeface="楷体" charset="-122"/>
                <a:sym typeface="+mn-ea"/>
              </a:rPr>
              <a:t> ①蟹蛛十分勤快,为了自己的安乐窝,可以孜孜不倦地工作；</a:t>
            </a:r>
            <a:endParaRPr lang="zh-CN" altLang="en-US" sz="4000" b="1" u="sng">
              <a:solidFill>
                <a:srgbClr val="FF0000"/>
              </a:solidFill>
              <a:latin typeface="楷体" charset="-122"/>
              <a:ea typeface="楷体" charset="-122"/>
              <a:sym typeface="+mn-ea"/>
            </a:endParaRPr>
          </a:p>
          <a:p>
            <a:pPr>
              <a:buNone/>
            </a:pPr>
            <a:r>
              <a:rPr lang="zh-CN" altLang="en-US" sz="4000" b="1" u="sng">
                <a:solidFill>
                  <a:srgbClr val="FF0000"/>
                </a:solidFill>
                <a:latin typeface="楷体" charset="-122"/>
                <a:ea typeface="楷体" charset="-122"/>
                <a:sym typeface="+mn-ea"/>
              </a:rPr>
              <a:t>      ②蟹蛛不会织网,只等猎物跑近才去捉；</a:t>
            </a:r>
            <a:endParaRPr lang="zh-CN" altLang="en-US" sz="4000" b="1" u="sng">
              <a:solidFill>
                <a:srgbClr val="FF0000"/>
              </a:solidFill>
              <a:latin typeface="楷体" charset="-122"/>
              <a:ea typeface="楷体" charset="-122"/>
              <a:sym typeface="+mn-ea"/>
            </a:endParaRPr>
          </a:p>
          <a:p>
            <a:pPr>
              <a:buNone/>
            </a:pPr>
            <a:r>
              <a:rPr lang="zh-CN" altLang="en-US" sz="4000" b="1" u="sng">
                <a:solidFill>
                  <a:srgbClr val="FF0000"/>
                </a:solidFill>
                <a:latin typeface="楷体" charset="-122"/>
                <a:ea typeface="楷体" charset="-122"/>
                <a:sym typeface="+mn-ea"/>
              </a:rPr>
              <a:t>      ③它横着走路。</a:t>
            </a:r>
            <a:endParaRPr lang="zh-CN" altLang="en-US" sz="4000" b="1" u="sng">
              <a:solidFill>
                <a:srgbClr val="FF0000"/>
              </a:solidFill>
              <a:latin typeface="楷体" charset="-122"/>
              <a:ea typeface="楷体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6845" y="240030"/>
            <a:ext cx="11877675" cy="6859270"/>
          </a:xfrm>
        </p:spPr>
        <p:txBody>
          <a:bodyPr>
            <a:normAutofit lnSpcReduction="20000"/>
          </a:bodyPr>
          <a:lstStyle/>
          <a:p>
            <a:pPr marL="0" indent="0">
              <a:buNone/>
            </a:pPr>
            <a:r>
              <a:rPr lang="en-US" altLang="zh-CN" sz="4000" b="1">
                <a:latin typeface="楷体" charset="-122"/>
                <a:ea typeface="楷体" charset="-122"/>
              </a:rPr>
              <a:t>10.</a:t>
            </a:r>
            <a:r>
              <a:rPr lang="zh-CN" altLang="en-US" sz="4000" b="1">
                <a:latin typeface="楷体" charset="-122"/>
                <a:ea typeface="楷体" charset="-122"/>
              </a:rPr>
              <a:t>天牛幼虫为自己的将来都做了哪些准备工作？</a:t>
            </a:r>
            <a:endParaRPr lang="zh-CN" altLang="en-US" sz="4000" b="1">
              <a:latin typeface="楷体" charset="-122"/>
              <a:ea typeface="楷体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4000" b="1">
                <a:latin typeface="楷体" charset="-122"/>
                <a:ea typeface="楷体" charset="-122"/>
                <a:sym typeface="+mn-ea"/>
              </a:rPr>
              <a:t>答：</a:t>
            </a:r>
            <a:r>
              <a:rPr lang="zh-CN" altLang="en-US" sz="4000" u="sng">
                <a:solidFill>
                  <a:srgbClr val="FF0000"/>
                </a:solidFill>
                <a:latin typeface="楷体" charset="-122"/>
                <a:ea typeface="楷体" charset="-122"/>
              </a:rPr>
              <a:t>（1）当卵孵化出幼虫后，初龄幼虫即蛀入树干，最初在树皮下取食，待龄期增大后，即钻入木质部为害。</a:t>
            </a:r>
            <a:endParaRPr lang="zh-CN" altLang="en-US" sz="4000" u="sng">
              <a:solidFill>
                <a:srgbClr val="FF0000"/>
              </a:solidFill>
              <a:latin typeface="楷体" charset="-122"/>
              <a:ea typeface="楷体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4000" u="sng">
                <a:solidFill>
                  <a:srgbClr val="FF0000"/>
                </a:solidFill>
                <a:latin typeface="楷体" charset="-122"/>
                <a:ea typeface="楷体" charset="-122"/>
              </a:rPr>
              <a:t>(2) 幼虫在树干内活动，蛀食隧道的形状和长短随种类而异。</a:t>
            </a:r>
            <a:endParaRPr lang="zh-CN" altLang="en-US" sz="4000" u="sng">
              <a:solidFill>
                <a:srgbClr val="FF0000"/>
              </a:solidFill>
              <a:latin typeface="楷体" charset="-122"/>
              <a:ea typeface="楷体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4000" u="sng">
                <a:solidFill>
                  <a:srgbClr val="FF0000"/>
                </a:solidFill>
                <a:latin typeface="楷体" charset="-122"/>
                <a:ea typeface="楷体" charset="-122"/>
              </a:rPr>
              <a:t>(3)幼虫在树干或枝条上蛀食,在一定距离内向树皮上开口作为通气孔,向外推出排泄物和木屑幼虫老熟后即筑成较宽的蛹室,两端以纤维和木屑堵塞，而在其中化蛹。</a:t>
            </a:r>
            <a:endParaRPr lang="zh-CN" altLang="en-US" sz="4000" u="sng">
              <a:solidFill>
                <a:srgbClr val="FF0000"/>
              </a:solidFill>
              <a:latin typeface="楷体" charset="-122"/>
              <a:ea typeface="楷体" charset="-122"/>
            </a:endParaRPr>
          </a:p>
          <a:p>
            <a:pPr marL="0" indent="0" fontAlgn="auto">
              <a:lnSpc>
                <a:spcPct val="100000"/>
              </a:lnSpc>
              <a:buNone/>
            </a:pPr>
            <a:r>
              <a:rPr lang="zh-CN" altLang="en-US" sz="4000" u="sng">
                <a:solidFill>
                  <a:srgbClr val="FF0000"/>
                </a:solidFill>
                <a:latin typeface="楷体" charset="-122"/>
                <a:ea typeface="楷体" charset="-122"/>
              </a:rPr>
              <a:t>(4)化蛹前向外钻一孔道，在树内化蛹，新羽化的成虫经此孔道而出。</a:t>
            </a:r>
            <a:endParaRPr lang="zh-CN" altLang="en-US" sz="4000" u="sng">
              <a:solidFill>
                <a:srgbClr val="FF0000"/>
              </a:solidFill>
              <a:latin typeface="楷体" charset="-122"/>
              <a:ea typeface="楷体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55060" y="-48260"/>
            <a:ext cx="4982845" cy="767715"/>
          </a:xfrm>
        </p:spPr>
        <p:txBody>
          <a:bodyPr>
            <a:normAutofit fontScale="90000"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主题思想  答题模板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5105" y="859790"/>
            <a:ext cx="11525250" cy="53168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800" b="1">
                <a:latin typeface="楷体" charset="-122"/>
                <a:ea typeface="楷体" charset="-122"/>
                <a:cs typeface="楷体" charset="-122"/>
                <a:sym typeface="+mn-ea"/>
              </a:rPr>
              <a:t>   </a:t>
            </a:r>
            <a:r>
              <a:rPr lang="zh-CN" altLang="en-US" sz="3800" b="1">
                <a:latin typeface="楷体" charset="-122"/>
                <a:ea typeface="楷体" charset="-122"/>
                <a:cs typeface="楷体" charset="-122"/>
                <a:sym typeface="+mn-ea"/>
              </a:rPr>
              <a:t>作者依据其毕生从事昆虫研究的经历和成果，以人性观照虫性，以虫性反映社会人生，《昆虫记》除真实记录昆虫的生活，还透过昆虫世界折射出社会人生。全书充满了</a:t>
            </a:r>
            <a:r>
              <a:rPr lang="zh-CN" altLang="en-US" sz="38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对生命的关爱之情，充满了对自然万物的赞美之情</a:t>
            </a:r>
            <a:r>
              <a:rPr lang="zh-CN" altLang="en-US" sz="3800" b="1">
                <a:latin typeface="楷体" charset="-122"/>
                <a:ea typeface="楷体" charset="-122"/>
                <a:cs typeface="楷体" charset="-122"/>
                <a:sym typeface="+mn-ea"/>
              </a:rPr>
              <a:t>。</a:t>
            </a:r>
            <a:endParaRPr lang="zh-CN" altLang="en-US" sz="38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r>
              <a:rPr lang="en-US" altLang="zh-CN" sz="3800" b="1">
                <a:latin typeface="楷体" charset="-122"/>
                <a:ea typeface="楷体" charset="-122"/>
                <a:cs typeface="楷体" charset="-122"/>
              </a:rPr>
              <a:t>   </a:t>
            </a:r>
            <a:r>
              <a:rPr lang="zh-CN" altLang="en-US" sz="3800" b="1">
                <a:latin typeface="楷体" charset="-122"/>
                <a:ea typeface="楷体" charset="-122"/>
                <a:cs typeface="楷体" charset="-122"/>
              </a:rPr>
              <a:t>作者将昆虫的多彩生活与自己的人生感悟融为一体，通过详细、深刻地描绘各种昆虫的外部形态和生物习性，记录各种昆虫的生活和为生活以及繁衍种族所进行的斗争，既表达了</a:t>
            </a:r>
            <a:r>
              <a:rPr lang="zh-CN" altLang="en-US" sz="38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作者对生命和自然的热爱和尊重，又传播了科学知识，体现了作者观察细致入微、孜孜不倦的科学探索精神。</a:t>
            </a:r>
            <a:endParaRPr lang="zh-CN" altLang="en-US" sz="3800" b="1" u="sng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8750" y="93980"/>
            <a:ext cx="2744470" cy="843915"/>
          </a:xfrm>
        </p:spPr>
        <p:txBody>
          <a:bodyPr/>
          <a:lstStyle/>
          <a:p>
            <a:r>
              <a:rPr lang="zh-CN" altLang="en-US" b="1">
                <a:solidFill>
                  <a:srgbClr val="FF0000"/>
                </a:solidFill>
              </a:rPr>
              <a:t>写作特色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2725" y="937895"/>
            <a:ext cx="11767185" cy="43516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4400" b="1">
                <a:latin typeface="楷体" charset="-122"/>
                <a:ea typeface="楷体" charset="-122"/>
                <a:cs typeface="楷体" charset="-122"/>
              </a:rPr>
              <a:t>1.</a:t>
            </a:r>
            <a:r>
              <a:rPr lang="zh-CN" altLang="en-US" sz="4400" b="1">
                <a:latin typeface="楷体" charset="-122"/>
                <a:ea typeface="楷体" charset="-122"/>
                <a:cs typeface="楷体" charset="-122"/>
                <a:sym typeface="+mn-ea"/>
              </a:rPr>
              <a:t>《昆虫记》融合了科学与文学，这也意味着它既有科学的理性又有文学的感性，堪称</a:t>
            </a:r>
            <a:r>
              <a:rPr lang="zh-CN" altLang="en-US" sz="44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科学与文学完美结合</a:t>
            </a:r>
            <a:r>
              <a:rPr lang="zh-CN" altLang="en-US" sz="4400" b="1">
                <a:latin typeface="楷体" charset="-122"/>
                <a:ea typeface="楷体" charset="-122"/>
                <a:cs typeface="楷体" charset="-122"/>
                <a:sym typeface="+mn-ea"/>
              </a:rPr>
              <a:t>的典范。</a:t>
            </a:r>
            <a:endParaRPr lang="zh-CN" altLang="en-US" sz="44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4400" b="1">
                <a:latin typeface="楷体" charset="-122"/>
                <a:ea typeface="楷体" charset="-122"/>
                <a:cs typeface="楷体" charset="-122"/>
              </a:rPr>
              <a:t>2.</a:t>
            </a:r>
            <a:r>
              <a:rPr lang="zh-CN" altLang="en-US" sz="4400" b="1">
                <a:latin typeface="楷体" charset="-122"/>
                <a:ea typeface="楷体" charset="-122"/>
                <a:cs typeface="楷体" charset="-122"/>
                <a:sym typeface="+mn-ea"/>
              </a:rPr>
              <a:t>内容</a:t>
            </a:r>
            <a:r>
              <a:rPr lang="zh-CN" altLang="en-US" sz="44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兼具人文精神，人性与虫性交融，知识、趣味、美感、思想相得益彰</a:t>
            </a:r>
            <a:r>
              <a:rPr lang="zh-CN" altLang="en-US" sz="4400" b="1">
                <a:latin typeface="楷体" charset="-122"/>
                <a:ea typeface="楷体" charset="-122"/>
                <a:cs typeface="楷体" charset="-122"/>
                <a:sym typeface="+mn-ea"/>
              </a:rPr>
              <a:t>。</a:t>
            </a:r>
            <a:endParaRPr lang="zh-CN" altLang="en-US" sz="4400" b="1"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4400" b="1">
                <a:latin typeface="楷体" charset="-122"/>
                <a:ea typeface="楷体" charset="-122"/>
                <a:cs typeface="楷体" charset="-122"/>
                <a:sym typeface="+mn-ea"/>
              </a:rPr>
              <a:t>3.</a:t>
            </a:r>
            <a:r>
              <a:rPr lang="zh-CN" altLang="en-US" sz="4400" b="1">
                <a:latin typeface="楷体" charset="-122"/>
                <a:ea typeface="楷体" charset="-122"/>
                <a:cs typeface="楷体" charset="-122"/>
              </a:rPr>
              <a:t>行文</a:t>
            </a:r>
            <a:r>
              <a:rPr lang="zh-CN" altLang="en-US" sz="44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</a:rPr>
              <a:t>生动活泼，语调轻松诙谐、通俗易懂、生动有趣，充满了盎然的情趣</a:t>
            </a:r>
            <a:r>
              <a:rPr lang="zh-CN" altLang="en-US" sz="4400" b="1">
                <a:latin typeface="楷体" charset="-122"/>
                <a:ea typeface="楷体" charset="-122"/>
                <a:cs typeface="楷体" charset="-122"/>
              </a:rPr>
              <a:t>。</a:t>
            </a:r>
            <a:endParaRPr lang="zh-CN" altLang="en-US" sz="4400" b="1">
              <a:latin typeface="楷体" charset="-122"/>
              <a:ea typeface="楷体" charset="-122"/>
              <a:cs typeface="楷体" charset="-122"/>
            </a:endParaRPr>
          </a:p>
          <a:p>
            <a:pPr marL="0" indent="0">
              <a:buNone/>
            </a:pPr>
            <a:endParaRPr lang="zh-CN" altLang="en-US" sz="4400" b="1">
              <a:latin typeface="楷体" charset="-122"/>
              <a:ea typeface="楷体" charset="-122"/>
              <a:cs typeface="楷体" charset="-122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8610" y="594360"/>
            <a:ext cx="11595100" cy="503047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zh-CN" altLang="en-US" sz="3500" b="1">
                <a:solidFill>
                  <a:schemeClr val="tx1"/>
                </a:solidFill>
                <a:latin typeface="Arial" pitchFamily="34" charset="0"/>
                <a:sym typeface="+mn-ea"/>
              </a:rPr>
              <a:t>推荐语</a:t>
            </a:r>
            <a:r>
              <a:rPr lang="en-US" altLang="zh-CN" sz="3500" b="1">
                <a:solidFill>
                  <a:schemeClr val="tx1"/>
                </a:solidFill>
                <a:latin typeface="Arial" pitchFamily="34" charset="0"/>
                <a:sym typeface="+mn-ea"/>
              </a:rPr>
              <a:t>-</a:t>
            </a:r>
            <a:r>
              <a:rPr lang="zh-CN" altLang="en-US" sz="3500" b="1">
                <a:solidFill>
                  <a:schemeClr val="tx1"/>
                </a:solidFill>
                <a:latin typeface="Arial" pitchFamily="34" charset="0"/>
                <a:sym typeface="+mn-ea"/>
              </a:rPr>
              <a:t>答题模板</a:t>
            </a:r>
            <a:endParaRPr lang="zh-CN" altLang="en-US" sz="3100" b="1">
              <a:solidFill>
                <a:schemeClr val="tx1"/>
              </a:solidFill>
              <a:latin typeface="Arial" pitchFamily="34" charset="0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sz="3500">
                <a:solidFill>
                  <a:srgbClr val="FF0000"/>
                </a:solidFill>
                <a:latin typeface="微软雅黑" charset="0"/>
                <a:ea typeface="微软雅黑" charset="0"/>
                <a:cs typeface="楷体" charset="-122"/>
                <a:sym typeface="+mn-ea"/>
              </a:rPr>
              <a:t>《昆虫记》</a:t>
            </a:r>
            <a:r>
              <a:rPr lang="zh-CN" sz="3500" u="sng">
                <a:solidFill>
                  <a:srgbClr val="FF0000"/>
                </a:solidFill>
                <a:latin typeface="微软雅黑" charset="0"/>
                <a:ea typeface="微软雅黑" charset="0"/>
                <a:cs typeface="楷体" charset="-122"/>
                <a:sym typeface="+mn-ea"/>
              </a:rPr>
              <a:t>既是富于科学性的昆虫学著作，又是可读性很强的优美散文，</a:t>
            </a:r>
            <a:r>
              <a:rPr sz="3500" u="sng">
                <a:solidFill>
                  <a:srgbClr val="FF0000"/>
                </a:solidFill>
                <a:latin typeface="微软雅黑" charset="0"/>
                <a:ea typeface="微软雅黑" charset="0"/>
                <a:cs typeface="楷体" charset="-122"/>
                <a:sym typeface="+mn-ea"/>
              </a:rPr>
              <a:t>堪称科学与文学完美结合的典范，无愧于“昆虫的史诗”之美誉</a:t>
            </a:r>
            <a:r>
              <a:rPr lang="zh-CN" sz="3500" u="sng">
                <a:solidFill>
                  <a:srgbClr val="FF0000"/>
                </a:solidFill>
                <a:latin typeface="微软雅黑" charset="0"/>
                <a:ea typeface="微软雅黑" charset="0"/>
                <a:cs typeface="楷体" charset="-122"/>
                <a:sym typeface="+mn-ea"/>
              </a:rPr>
              <a:t>，阅读这样美妙的经典是一场愉快的精神盛宴</a:t>
            </a:r>
            <a:r>
              <a:rPr sz="3500" u="sng">
                <a:solidFill>
                  <a:srgbClr val="FF0000"/>
                </a:solidFill>
                <a:latin typeface="微软雅黑" charset="0"/>
                <a:ea typeface="微软雅黑" charset="0"/>
                <a:cs typeface="楷体" charset="-122"/>
                <a:sym typeface="+mn-ea"/>
              </a:rPr>
              <a:t>。</a:t>
            </a:r>
            <a:r>
              <a:rPr lang="zh-CN" altLang="en-US" sz="3500" u="sng">
                <a:solidFill>
                  <a:srgbClr val="FF0000"/>
                </a:solidFill>
                <a:latin typeface="微软雅黑" charset="0"/>
                <a:ea typeface="微软雅黑" charset="0"/>
                <a:cs typeface="楷体" charset="-122"/>
                <a:sym typeface="+mn-ea"/>
              </a:rPr>
              <a:t>作者用大量篇幅介绍了昆虫的生活习性</a:t>
            </a:r>
            <a:r>
              <a:rPr lang="en-US" altLang="zh-CN" sz="3500" u="sng">
                <a:solidFill>
                  <a:srgbClr val="FF0000"/>
                </a:solidFill>
                <a:latin typeface="微软雅黑" charset="0"/>
                <a:ea typeface="微软雅黑" charset="0"/>
                <a:cs typeface="楷体" charset="-122"/>
                <a:sym typeface="+mn-ea"/>
              </a:rPr>
              <a:t>,</a:t>
            </a:r>
            <a:r>
              <a:rPr lang="zh-CN" altLang="en-US" sz="3500" u="sng">
                <a:solidFill>
                  <a:srgbClr val="FF0000"/>
                </a:solidFill>
                <a:latin typeface="微软雅黑" charset="0"/>
                <a:ea typeface="微软雅黑" charset="0"/>
                <a:cs typeface="楷体" charset="-122"/>
                <a:sym typeface="+mn-ea"/>
              </a:rPr>
              <a:t>行文优美</a:t>
            </a:r>
            <a:r>
              <a:rPr lang="en-US" altLang="zh-CN" sz="3500" u="sng">
                <a:solidFill>
                  <a:srgbClr val="FF0000"/>
                </a:solidFill>
                <a:latin typeface="微软雅黑" charset="0"/>
                <a:ea typeface="微软雅黑" charset="0"/>
                <a:cs typeface="楷体" charset="-122"/>
                <a:sym typeface="+mn-ea"/>
              </a:rPr>
              <a:t>, </a:t>
            </a:r>
            <a:r>
              <a:rPr lang="zh-CN" altLang="en-US" sz="3500" u="sng">
                <a:solidFill>
                  <a:srgbClr val="FF0000"/>
                </a:solidFill>
                <a:latin typeface="微软雅黑" charset="0"/>
                <a:ea typeface="微软雅黑" charset="0"/>
                <a:cs typeface="楷体" charset="-122"/>
                <a:sym typeface="+mn-ea"/>
              </a:rPr>
              <a:t>生动活泼</a:t>
            </a:r>
            <a:r>
              <a:rPr lang="en-US" altLang="zh-CN" sz="3500" u="sng">
                <a:solidFill>
                  <a:srgbClr val="FF0000"/>
                </a:solidFill>
                <a:latin typeface="微软雅黑" charset="0"/>
                <a:ea typeface="微软雅黑" charset="0"/>
                <a:cs typeface="楷体" charset="-122"/>
                <a:sym typeface="+mn-ea"/>
              </a:rPr>
              <a:t>,</a:t>
            </a:r>
            <a:r>
              <a:rPr lang="zh-CN" altLang="en-US" sz="3500" u="sng">
                <a:solidFill>
                  <a:srgbClr val="FF0000"/>
                </a:solidFill>
                <a:latin typeface="微软雅黑" charset="0"/>
                <a:ea typeface="微软雅黑" charset="0"/>
                <a:cs typeface="楷体" charset="-122"/>
                <a:sym typeface="+mn-ea"/>
              </a:rPr>
              <a:t>充满了盎然的情趣和诗意。</a:t>
            </a:r>
            <a:endParaRPr lang="zh-CN" altLang="en-US" sz="3500" u="sng">
              <a:solidFill>
                <a:srgbClr val="FF0000"/>
              </a:solidFill>
              <a:latin typeface="微软雅黑" charset="0"/>
              <a:ea typeface="微软雅黑" charset="0"/>
              <a:cs typeface="楷体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4200" y="255905"/>
            <a:ext cx="11089640" cy="5870575"/>
          </a:xfrm>
        </p:spPr>
        <p:txBody>
          <a:bodyPr>
            <a:normAutofit fontScale="90000"/>
          </a:bodyPr>
          <a:lstStyle/>
          <a:p>
            <a:pPr marL="0" indent="0" algn="ctr" fontAlgn="auto">
              <a:lnSpc>
                <a:spcPct val="150000"/>
              </a:lnSpc>
              <a:buNone/>
            </a:pPr>
            <a:r>
              <a:rPr lang="zh-CN" altLang="en-US" sz="4400" b="1">
                <a:solidFill>
                  <a:schemeClr val="accent1"/>
                </a:solidFill>
                <a:latin typeface="Arial" pitchFamily="34" charset="0"/>
                <a:sym typeface="+mn-ea"/>
              </a:rPr>
              <a:t>推荐语</a:t>
            </a:r>
            <a:r>
              <a:rPr lang="en-US" altLang="zh-CN" sz="4400" b="1">
                <a:solidFill>
                  <a:schemeClr val="accent1"/>
                </a:solidFill>
                <a:latin typeface="Arial" pitchFamily="34" charset="0"/>
                <a:sym typeface="+mn-ea"/>
              </a:rPr>
              <a:t>-</a:t>
            </a:r>
            <a:r>
              <a:rPr lang="zh-CN" altLang="en-US" sz="4400" b="1">
                <a:solidFill>
                  <a:schemeClr val="accent1"/>
                </a:solidFill>
                <a:latin typeface="Arial" pitchFamily="34" charset="0"/>
                <a:sym typeface="+mn-ea"/>
              </a:rPr>
              <a:t>答题模板</a:t>
            </a:r>
            <a:endParaRPr lang="zh-CN" altLang="en-US" sz="4400" b="1">
              <a:solidFill>
                <a:schemeClr val="accent1"/>
              </a:solidFill>
              <a:latin typeface="Arial" pitchFamily="34" charset="0"/>
              <a:sym typeface="+mn-ea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sz="4400" b="1">
                <a:solidFill>
                  <a:srgbClr val="00206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《昆虫记》是</a:t>
            </a:r>
            <a:r>
              <a:rPr lang="zh-CN" sz="4400" b="1" u="sng">
                <a:solidFill>
                  <a:srgbClr val="FF0000"/>
                </a:solidFill>
                <a:latin typeface="楷体" charset="-122"/>
                <a:ea typeface="楷体" charset="-122"/>
                <a:cs typeface="楷体" charset="-122"/>
                <a:sym typeface="+mn-ea"/>
              </a:rPr>
              <a:t>法国杰出昆虫学家、文学家法布尔的传世佳作。它熔作者毕生研究成果和人生感悟于一炉，以人性观照虫性，将昆虫世界化作供人类获得知识、趣味、美感和思想的美文。字里行间洋溢着作者本人对生命的尊重与热爱。</a:t>
            </a:r>
            <a:endParaRPr lang="zh-CN" sz="4400" b="1" u="sng">
              <a:solidFill>
                <a:srgbClr val="FF0000"/>
              </a:solidFill>
              <a:latin typeface="楷体" charset="-122"/>
              <a:ea typeface="楷体" charset="-122"/>
              <a:cs typeface="楷体" charset="-122"/>
              <a:sym typeface="+mn-ea"/>
            </a:endParaRPr>
          </a:p>
          <a:p>
            <a:pPr marL="0" indent="0">
              <a:buNone/>
            </a:pPr>
            <a:endParaRPr lang="zh-CN" altLang="en-US" sz="4400" b="1">
              <a:solidFill>
                <a:schemeClr val="accent6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11666</Words>
  <Application>WPS 演示</Application>
  <PresentationFormat/>
  <Paragraphs>768</Paragraphs>
  <Slides>59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60" baseType="lpstr">
      <vt:lpstr>Office 主题</vt:lpstr>
      <vt:lpstr>PowerPoint 演示文稿</vt:lpstr>
      <vt:lpstr>作者简介</vt:lpstr>
      <vt:lpstr>PowerPoint 演示文稿</vt:lpstr>
      <vt:lpstr>PowerPoint 演示文稿</vt:lpstr>
      <vt:lpstr>PowerPoint 演示文稿</vt:lpstr>
      <vt:lpstr>主题思想  答题模板</vt:lpstr>
      <vt:lpstr>写作特色</vt:lpstr>
      <vt:lpstr>PowerPoint 演示文稿</vt:lpstr>
      <vt:lpstr>PowerPoint 演示文稿</vt:lpstr>
      <vt:lpstr>《昆虫记》中昆虫的外号</vt:lpstr>
      <vt:lpstr>高频考点填空题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高频考点选择题</vt:lpstr>
      <vt:lpstr>PowerPoint 演示文稿</vt:lpstr>
      <vt:lpstr>PowerPoint 演示文稿</vt:lpstr>
      <vt:lpstr>PowerPoint 演示文稿</vt:lpstr>
      <vt:lpstr> 10.关于萤火虫以下说法错误的是（    ） </vt:lpstr>
      <vt:lpstr>PowerPoint 演示文稿</vt:lpstr>
      <vt:lpstr>12.下面说法正确的是（      ） </vt:lpstr>
      <vt:lpstr> </vt:lpstr>
      <vt:lpstr>PowerPoint 演示文稿</vt:lpstr>
      <vt:lpstr>PowerPoint 演示文稿</vt:lpstr>
      <vt:lpstr>判断题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  为什么称《昆虫记》的作者是“昆虫界的荷马”？ </vt:lpstr>
      <vt:lpstr>PowerPoint 演示文稿</vt:lpstr>
      <vt:lpstr>4.读了《昆虫记》你有什么感受或启示？</vt:lpstr>
      <vt:lpstr>PowerPoint 演示文稿</vt:lpstr>
      <vt:lpstr>7.请你写出3种《昆虫记》中描绘的昆虫并且分别简要概括它们的特点。 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45055</cp:lastModifiedBy>
  <cp:revision>16</cp:revision>
  <cp:lastPrinted>2021-12-11T11:12:00Z</cp:lastPrinted>
  <dcterms:created xsi:type="dcterms:W3CDTF">2021-12-11T11:12:00Z</dcterms:created>
  <dcterms:modified xsi:type="dcterms:W3CDTF">2022-07-13T03:41:16Z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KSOProductBuildVer">
    <vt:lpwstr>2052-10.1.0.5740</vt:lpwstr>
  </property>
</Properties>
</file>