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wmf" ContentType="image/x-wm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3"/>
    <p:sldId id="256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12192000" cy="6858000"/>
  <p:notesSz cx="6858000" cy="9144000"/>
  <p:custDataLst>
    <p:tags r:id="rId3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gs" Target="tags/tag3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image" Target="../media/image18.wmf"/><Relationship Id="rId7" Type="http://schemas.openxmlformats.org/officeDocument/2006/relationships/image" Target="../media/image17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2" Type="http://schemas.openxmlformats.org/officeDocument/2006/relationships/image" Target="../media/image22.wmf"/><Relationship Id="rId11" Type="http://schemas.openxmlformats.org/officeDocument/2006/relationships/image" Target="../media/image21.wmf"/><Relationship Id="rId10" Type="http://schemas.openxmlformats.org/officeDocument/2006/relationships/image" Target="../media/image20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6.xml"/><Relationship Id="rId4" Type="http://schemas.openxmlformats.org/officeDocument/2006/relationships/oleObject" Target="../embeddings/oleObject2.bin"/><Relationship Id="rId3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oleObject" Target="../embeddings/oleObject6.bin"/><Relationship Id="rId7" Type="http://schemas.openxmlformats.org/officeDocument/2006/relationships/image" Target="../media/image13.wmf"/><Relationship Id="rId6" Type="http://schemas.openxmlformats.org/officeDocument/2006/relationships/oleObject" Target="../embeddings/oleObject5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11.wmf"/><Relationship Id="rId27" Type="http://schemas.openxmlformats.org/officeDocument/2006/relationships/vmlDrawing" Target="../drawings/vmlDrawing2.vml"/><Relationship Id="rId26" Type="http://schemas.openxmlformats.org/officeDocument/2006/relationships/slideLayout" Target="../slideLayouts/slideLayout7.xml"/><Relationship Id="rId25" Type="http://schemas.openxmlformats.org/officeDocument/2006/relationships/image" Target="../media/image22.wmf"/><Relationship Id="rId24" Type="http://schemas.openxmlformats.org/officeDocument/2006/relationships/oleObject" Target="../embeddings/oleObject14.bin"/><Relationship Id="rId23" Type="http://schemas.openxmlformats.org/officeDocument/2006/relationships/image" Target="../media/image21.wmf"/><Relationship Id="rId22" Type="http://schemas.openxmlformats.org/officeDocument/2006/relationships/oleObject" Target="../embeddings/oleObject13.bin"/><Relationship Id="rId21" Type="http://schemas.openxmlformats.org/officeDocument/2006/relationships/image" Target="../media/image20.wmf"/><Relationship Id="rId20" Type="http://schemas.openxmlformats.org/officeDocument/2006/relationships/oleObject" Target="../embeddings/oleObject12.bin"/><Relationship Id="rId2" Type="http://schemas.openxmlformats.org/officeDocument/2006/relationships/oleObject" Target="../embeddings/oleObject3.bin"/><Relationship Id="rId19" Type="http://schemas.openxmlformats.org/officeDocument/2006/relationships/image" Target="../media/image19.wmf"/><Relationship Id="rId18" Type="http://schemas.openxmlformats.org/officeDocument/2006/relationships/oleObject" Target="../embeddings/oleObject11.bin"/><Relationship Id="rId17" Type="http://schemas.openxmlformats.org/officeDocument/2006/relationships/image" Target="../media/image18.wmf"/><Relationship Id="rId16" Type="http://schemas.openxmlformats.org/officeDocument/2006/relationships/oleObject" Target="../embeddings/oleObject10.bin"/><Relationship Id="rId15" Type="http://schemas.openxmlformats.org/officeDocument/2006/relationships/image" Target="../media/image17.wmf"/><Relationship Id="rId14" Type="http://schemas.openxmlformats.org/officeDocument/2006/relationships/oleObject" Target="../embeddings/oleObject9.bin"/><Relationship Id="rId13" Type="http://schemas.openxmlformats.org/officeDocument/2006/relationships/image" Target="../media/image16.wmf"/><Relationship Id="rId12" Type="http://schemas.openxmlformats.org/officeDocument/2006/relationships/oleObject" Target="../embeddings/oleObject8.bin"/><Relationship Id="rId11" Type="http://schemas.openxmlformats.org/officeDocument/2006/relationships/image" Target="../media/image15.wmf"/><Relationship Id="rId10" Type="http://schemas.openxmlformats.org/officeDocument/2006/relationships/oleObject" Target="../embeddings/oleObject7.bin"/><Relationship Id="rId1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6.xml"/><Relationship Id="rId7" Type="http://schemas.openxmlformats.org/officeDocument/2006/relationships/audio" Target="../media/audio1.wav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3.wmf"/><Relationship Id="rId1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30.wmf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8.bin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32.wmf"/><Relationship Id="rId1" Type="http://schemas.openxmlformats.org/officeDocument/2006/relationships/oleObject" Target="../embeddings/oleObject20.bin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37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5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34.emf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22.bin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9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8.wmf"/><Relationship Id="rId1" Type="http://schemas.openxmlformats.org/officeDocument/2006/relationships/oleObject" Target="../embeddings/oleObject26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2.bin"/><Relationship Id="rId8" Type="http://schemas.openxmlformats.org/officeDocument/2006/relationships/image" Target="../media/image43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40.wmf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44.wmf"/><Relationship Id="rId1" Type="http://schemas.openxmlformats.org/officeDocument/2006/relationships/oleObject" Target="../embeddings/oleObject28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NULL" TargetMode="External"/><Relationship Id="rId2" Type="http://schemas.openxmlformats.org/officeDocument/2006/relationships/image" Target="../media/image45.wmf"/><Relationship Id="rId1" Type="http://schemas.openxmlformats.org/officeDocument/2006/relationships/tags" Target="../tags/tag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7.png"/><Relationship Id="rId1" Type="http://schemas.openxmlformats.org/officeDocument/2006/relationships/image" Target="../media/image4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08965" y="1995170"/>
            <a:ext cx="10974070" cy="2387600"/>
          </a:xfrm>
        </p:spPr>
        <p:txBody>
          <a:bodyPr>
            <a:normAutofit fontScale="90000"/>
          </a:bodyPr>
          <a:lstStyle/>
          <a:p>
            <a:r>
              <a:rPr lang="zh-CN" altLang="en-US" sz="8000" b="1">
                <a:solidFill>
                  <a:srgbClr val="FF0000"/>
                </a:solidFill>
                <a:latin typeface="方正大标宋简体" panose="02010601030101010101" charset="-122"/>
                <a:ea typeface="方正大标宋简体" panose="02010601030101010101" charset="-122"/>
              </a:rPr>
              <a:t>七年级（下册）数学</a:t>
            </a:r>
            <a:br>
              <a:rPr lang="zh-CN" altLang="en-US" sz="8000" b="1">
                <a:solidFill>
                  <a:srgbClr val="FF0000"/>
                </a:solidFill>
                <a:latin typeface="方正大标宋简体" panose="02010601030101010101" charset="-122"/>
                <a:ea typeface="方正大标宋简体" panose="02010601030101010101" charset="-122"/>
              </a:rPr>
            </a:br>
            <a:r>
              <a:rPr lang="en-US" altLang="zh-CN" sz="8000" b="1">
                <a:solidFill>
                  <a:srgbClr val="FF0000"/>
                </a:solidFill>
                <a:latin typeface="方正大标宋简体" panose="02010601030101010101" charset="-122"/>
                <a:ea typeface="方正大标宋简体" panose="02010601030101010101" charset="-122"/>
              </a:rPr>
              <a:t> </a:t>
            </a:r>
            <a:br>
              <a:rPr lang="en-US" altLang="zh-CN" sz="8000" b="1">
                <a:solidFill>
                  <a:srgbClr val="FF0000"/>
                </a:solidFill>
                <a:latin typeface="方正大标宋简体" panose="02010601030101010101" charset="-122"/>
                <a:ea typeface="方正大标宋简体" panose="02010601030101010101" charset="-122"/>
              </a:rPr>
            </a:br>
            <a:r>
              <a:rPr lang="zh-CN" altLang="en-US" sz="8000" b="1">
                <a:solidFill>
                  <a:srgbClr val="FF0000"/>
                </a:solidFill>
                <a:latin typeface="方正大标宋简体" panose="02010601030101010101" charset="-122"/>
                <a:ea typeface="方正大标宋简体" panose="02010601030101010101" charset="-122"/>
              </a:rPr>
              <a:t>思维导图+重点知识梳理</a:t>
            </a:r>
            <a:endParaRPr lang="zh-CN" altLang="en-US" sz="8000" b="1">
              <a:solidFill>
                <a:srgbClr val="FF0000"/>
              </a:solidFill>
              <a:latin typeface="方正大标宋简体" panose="02010601030101010101" charset="-122"/>
              <a:ea typeface="方正大标宋简体" panose="02010601030101010101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7" name="矩形 23"/>
          <p:cNvSpPr/>
          <p:nvPr/>
        </p:nvSpPr>
        <p:spPr>
          <a:xfrm>
            <a:off x="323850" y="1473200"/>
            <a:ext cx="1196594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fontAlgn="base"/>
            <a:r>
              <a:rPr lang="en-US" altLang="zh-CN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(1)       </a:t>
            </a:r>
            <a:r>
              <a:rPr lang="zh-CN" altLang="en-US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位于相邻整数</a:t>
            </a:r>
            <a:r>
              <a:rPr lang="zh-CN" altLang="en-US" sz="2800" u="sng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         </a:t>
            </a:r>
            <a:r>
              <a:rPr lang="zh-CN" altLang="en-US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和</a:t>
            </a:r>
            <a:r>
              <a:rPr lang="zh-CN" altLang="en-US" sz="2800" u="sng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        </a:t>
            </a:r>
            <a:r>
              <a:rPr lang="zh-CN" altLang="en-US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之间</a:t>
            </a:r>
            <a:r>
              <a:rPr lang="en-US" altLang="zh-CN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.</a:t>
            </a:r>
            <a:r>
              <a:rPr lang="zh-CN" altLang="en-US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          </a:t>
            </a:r>
            <a:r>
              <a:rPr lang="en-US" altLang="zh-CN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                                                             </a:t>
            </a:r>
            <a:endParaRPr lang="zh-CN" altLang="en-US" sz="2800" strike="noStrike" noProof="1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fontAlgn="base"/>
            <a:endParaRPr lang="en-US" altLang="zh-CN" sz="2800" strike="noStrike" noProof="1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fontAlgn="base"/>
            <a:r>
              <a:rPr lang="en-US" altLang="zh-CN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(2)</a:t>
            </a:r>
            <a:r>
              <a:rPr lang="zh-CN" altLang="en-US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实数</a:t>
            </a:r>
            <a:r>
              <a:rPr lang="en-US" altLang="zh-CN" sz="2800" i="1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a</a:t>
            </a:r>
            <a:r>
              <a:rPr lang="en-US" altLang="zh-CN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,</a:t>
            </a:r>
            <a:r>
              <a:rPr lang="en-US" altLang="zh-CN" sz="2800" i="1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b</a:t>
            </a:r>
            <a:r>
              <a:rPr lang="zh-CN" altLang="en-US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在数轴上的位置如图所示，化简</a:t>
            </a:r>
            <a:endParaRPr lang="zh-CN" altLang="en-US" sz="2800" strike="noStrike" noProof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pic>
        <p:nvPicPr>
          <p:cNvPr id="9239" name="Picture 2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400" y="2938463"/>
            <a:ext cx="2657475" cy="7905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41" name="TextBox 24"/>
          <p:cNvSpPr txBox="1"/>
          <p:nvPr/>
        </p:nvSpPr>
        <p:spPr>
          <a:xfrm>
            <a:off x="3424238" y="3154363"/>
            <a:ext cx="13731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= </a:t>
            </a:r>
            <a:r>
              <a:rPr lang="en-US" altLang="zh-CN" sz="2400" u="sng">
                <a:latin typeface="Arial" panose="020B0604020202020204" pitchFamily="34" charset="0"/>
                <a:ea typeface="宋体" panose="02010600030101010101" pitchFamily="2" charset="-122"/>
              </a:rPr>
              <a:t>          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6" name="组合 48"/>
          <p:cNvGrpSpPr/>
          <p:nvPr/>
        </p:nvGrpSpPr>
        <p:grpSpPr>
          <a:xfrm>
            <a:off x="5231765" y="5031740"/>
            <a:ext cx="6013450" cy="666075"/>
            <a:chOff x="0" y="0"/>
            <a:chExt cx="2880320" cy="318577"/>
          </a:xfrm>
        </p:grpSpPr>
        <p:cxnSp>
          <p:nvCxnSpPr>
            <p:cNvPr id="12293" name="直接连接符 34"/>
            <p:cNvCxnSpPr/>
            <p:nvPr/>
          </p:nvCxnSpPr>
          <p:spPr>
            <a:xfrm>
              <a:off x="0" y="144375"/>
              <a:ext cx="2880320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dist="35921" dir="2699999" sy="50000" kx="2115845" algn="bl" rotWithShape="0">
                <a:srgbClr val="C0C0C0">
                  <a:alpha val="0"/>
                </a:srgbClr>
              </a:outerShdw>
            </a:effectLst>
          </p:spPr>
        </p:cxnSp>
        <p:cxnSp>
          <p:nvCxnSpPr>
            <p:cNvPr id="12294" name="直接连接符 42"/>
            <p:cNvCxnSpPr/>
            <p:nvPr/>
          </p:nvCxnSpPr>
          <p:spPr>
            <a:xfrm flipH="1" flipV="1">
              <a:off x="431889" y="0"/>
              <a:ext cx="0" cy="144375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699999" sy="50000" kx="2115845" algn="bl" rotWithShape="0">
                <a:srgbClr val="F8F8F8">
                  <a:alpha val="0"/>
                </a:srgbClr>
              </a:outerShdw>
            </a:effectLst>
          </p:spPr>
        </p:cxnSp>
        <p:cxnSp>
          <p:nvCxnSpPr>
            <p:cNvPr id="12295" name="直接连接符 43"/>
            <p:cNvCxnSpPr/>
            <p:nvPr/>
          </p:nvCxnSpPr>
          <p:spPr>
            <a:xfrm flipH="1" flipV="1">
              <a:off x="1872049" y="11105"/>
              <a:ext cx="0" cy="142789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699999" sy="50000" kx="2115845" algn="bl" rotWithShape="0">
                <a:srgbClr val="F8F8F8">
                  <a:alpha val="0"/>
                </a:srgbClr>
              </a:outerShdw>
            </a:effectLst>
          </p:spPr>
        </p:cxnSp>
        <p:cxnSp>
          <p:nvCxnSpPr>
            <p:cNvPr id="12296" name="直接连接符 44"/>
            <p:cNvCxnSpPr/>
            <p:nvPr/>
          </p:nvCxnSpPr>
          <p:spPr>
            <a:xfrm flipH="1" flipV="1">
              <a:off x="1368708" y="17451"/>
              <a:ext cx="0" cy="14437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699999" sy="50000" kx="2115845" algn="bl" rotWithShape="0">
                <a:srgbClr val="F8F8F8">
                  <a:alpha val="0"/>
                </a:srgbClr>
              </a:outerShdw>
            </a:effectLst>
          </p:spPr>
        </p:cxnSp>
        <p:sp>
          <p:nvSpPr>
            <p:cNvPr id="12297" name="TextBox 45"/>
            <p:cNvSpPr txBox="1"/>
            <p:nvPr/>
          </p:nvSpPr>
          <p:spPr>
            <a:xfrm>
              <a:off x="279240" y="45632"/>
              <a:ext cx="335349" cy="220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298" name="TextBox 46"/>
            <p:cNvSpPr txBox="1"/>
            <p:nvPr/>
          </p:nvSpPr>
          <p:spPr>
            <a:xfrm>
              <a:off x="1191198" y="98384"/>
              <a:ext cx="338554" cy="220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en-US" alt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0</a:t>
              </a:r>
              <a:endParaRPr lang="en-US" altLang="zh-CN" sz="240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299" name="TextBox 47"/>
            <p:cNvSpPr txBox="1"/>
            <p:nvPr/>
          </p:nvSpPr>
          <p:spPr>
            <a:xfrm>
              <a:off x="1728192" y="79231"/>
              <a:ext cx="356188" cy="220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9250" name="TextBox 49"/>
          <p:cNvSpPr txBox="1"/>
          <p:nvPr/>
        </p:nvSpPr>
        <p:spPr>
          <a:xfrm>
            <a:off x="3875088" y="3108325"/>
            <a:ext cx="6238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endParaRPr lang="en-US" altLang="zh-CN" sz="2400" i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对象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895350" y="1539875"/>
          <a:ext cx="5921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2" imgW="316865" imgH="228600" progId="Equation.KSEE3">
                  <p:embed/>
                </p:oleObj>
              </mc:Choice>
              <mc:Fallback>
                <p:oleObj name="" r:id="rId2" imgW="316865" imgH="228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95350" y="1539875"/>
                        <a:ext cx="592138" cy="4270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49"/>
          <p:cNvSpPr txBox="1"/>
          <p:nvPr/>
        </p:nvSpPr>
        <p:spPr>
          <a:xfrm>
            <a:off x="3781425" y="1447800"/>
            <a:ext cx="36036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endParaRPr lang="en-US" altLang="zh-CN" sz="2800" i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7" name="TextBox 49"/>
          <p:cNvSpPr txBox="1"/>
          <p:nvPr/>
        </p:nvSpPr>
        <p:spPr>
          <a:xfrm>
            <a:off x="5056188" y="1447800"/>
            <a:ext cx="361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</a:t>
            </a:r>
            <a:endParaRPr lang="en-US" altLang="zh-CN" sz="2800" i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5" name="对象 4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880110" y="1539875"/>
          <a:ext cx="5921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4" imgW="316865" imgH="228600" progId="Equation.KSEE3">
                  <p:embed/>
                </p:oleObj>
              </mc:Choice>
              <mc:Fallback>
                <p:oleObj name="" r:id="rId4" imgW="316865" imgH="228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80110" y="1539875"/>
                        <a:ext cx="592138" cy="4270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92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/>
      <p:bldP spid="9241" grpId="0"/>
      <p:bldP spid="9250" grpId="0"/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3" name="Text Box 60"/>
          <p:cNvSpPr/>
          <p:nvPr/>
        </p:nvSpPr>
        <p:spPr>
          <a:xfrm>
            <a:off x="684213" y="1684338"/>
            <a:ext cx="4397375" cy="517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（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1</a:t>
            </a:r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）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 (</a:t>
            </a:r>
            <a:r>
              <a:rPr lang="en-US" altLang="zh-CN" sz="2800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x</a:t>
            </a:r>
            <a:r>
              <a:rPr lang="en-US" altLang="zh-CN" sz="28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-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1)</a:t>
            </a:r>
            <a:r>
              <a:rPr lang="en-US" altLang="zh-CN" sz="2800" baseline="30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2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=64</a:t>
            </a:r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；</a:t>
            </a: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   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 （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2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）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pic>
        <p:nvPicPr>
          <p:cNvPr id="14364" name="Object 6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1225" y="1360488"/>
            <a:ext cx="2362200" cy="1165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65" name="Text Box 63"/>
          <p:cNvSpPr/>
          <p:nvPr/>
        </p:nvSpPr>
        <p:spPr>
          <a:xfrm>
            <a:off x="963613" y="2754313"/>
            <a:ext cx="1844675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(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=9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或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-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7  )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sp>
        <p:nvSpPr>
          <p:cNvPr id="14366" name="Text Box 64"/>
          <p:cNvSpPr/>
          <p:nvPr/>
        </p:nvSpPr>
        <p:spPr>
          <a:xfrm>
            <a:off x="4595813" y="2754313"/>
            <a:ext cx="1311275" cy="517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(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=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Arial" panose="020B0604020202020204" pitchFamily="34" charset="0"/>
              </a:rPr>
              <a:t>-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18)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84810" y="720725"/>
            <a:ext cx="373888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2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求下列各式中的</a:t>
            </a:r>
            <a:r>
              <a:rPr lang="en-US" altLang="zh-CN" sz="32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x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.</a:t>
            </a:r>
            <a:endParaRPr lang="en-US" altLang="zh-CN" sz="3200" b="1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</p:txBody>
      </p:sp>
      <p:grpSp>
        <p:nvGrpSpPr>
          <p:cNvPr id="19457" name="Group 2"/>
          <p:cNvGrpSpPr/>
          <p:nvPr/>
        </p:nvGrpSpPr>
        <p:grpSpPr>
          <a:xfrm>
            <a:off x="820738" y="3690938"/>
            <a:ext cx="5540375" cy="663575"/>
            <a:chOff x="0" y="5"/>
            <a:chExt cx="3927" cy="354"/>
          </a:xfrm>
        </p:grpSpPr>
        <p:sp>
          <p:nvSpPr>
            <p:cNvPr id="19458" name="Text Box 3"/>
            <p:cNvSpPr txBox="1"/>
            <p:nvPr/>
          </p:nvSpPr>
          <p:spPr>
            <a:xfrm>
              <a:off x="0" y="79"/>
              <a:ext cx="3927" cy="27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zh-CN" altLang="en-US" sz="2800">
                  <a:latin typeface="黑体" panose="02010609060101010101" pitchFamily="2" charset="-122"/>
                  <a:ea typeface="黑体" panose="02010609060101010101" pitchFamily="2" charset="-122"/>
                </a:rPr>
                <a:t>比较大小：        与        </a:t>
              </a:r>
              <a:r>
                <a:rPr lang="en-US" altLang="zh-CN" sz="2800">
                  <a:latin typeface="黑体" panose="02010609060101010101" pitchFamily="2" charset="-122"/>
                  <a:ea typeface="黑体" panose="02010609060101010101" pitchFamily="2" charset="-122"/>
                </a:rPr>
                <a:t>.</a:t>
              </a:r>
              <a:endParaRPr lang="en-US" altLang="zh-CN" sz="28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aphicFrame>
          <p:nvGraphicFramePr>
            <p:cNvPr id="19459" name="Object 19"/>
            <p:cNvGraphicFramePr>
              <a:graphicFrameLocks noChangeAspect="1"/>
            </p:cNvGraphicFramePr>
            <p:nvPr/>
          </p:nvGraphicFramePr>
          <p:xfrm>
            <a:off x="1288" y="9"/>
            <a:ext cx="856" cy="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" r:id="rId2" imgW="559435" imgH="228600" progId="Equation.3">
                    <p:embed/>
                  </p:oleObj>
                </mc:Choice>
                <mc:Fallback>
                  <p:oleObj name="" r:id="rId2" imgW="559435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288" y="9"/>
                          <a:ext cx="856" cy="3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0" name="Object 20"/>
            <p:cNvGraphicFramePr>
              <a:graphicFrameLocks noChangeAspect="1"/>
            </p:cNvGraphicFramePr>
            <p:nvPr/>
          </p:nvGraphicFramePr>
          <p:xfrm>
            <a:off x="2692" y="5"/>
            <a:ext cx="837" cy="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" name="" r:id="rId4" imgW="546735" imgH="228600" progId="Equation.DSMT4">
                    <p:embed/>
                  </p:oleObj>
                </mc:Choice>
                <mc:Fallback>
                  <p:oleObj name="" r:id="rId4" imgW="546735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692" y="5"/>
                          <a:ext cx="837" cy="3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9"/>
          <p:cNvGrpSpPr/>
          <p:nvPr/>
        </p:nvGrpSpPr>
        <p:grpSpPr>
          <a:xfrm>
            <a:off x="649605" y="4264025"/>
            <a:ext cx="9204325" cy="2009775"/>
            <a:chOff x="0" y="0"/>
            <a:chExt cx="5760" cy="1267"/>
          </a:xfrm>
        </p:grpSpPr>
        <p:sp>
          <p:nvSpPr>
            <p:cNvPr id="19462" name="Rectangle 10"/>
            <p:cNvSpPr/>
            <p:nvPr/>
          </p:nvSpPr>
          <p:spPr>
            <a:xfrm>
              <a:off x="0" y="0"/>
              <a:ext cx="5760" cy="126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indent="266700" algn="just">
                <a:lnSpc>
                  <a:spcPct val="150000"/>
                </a:lnSpc>
              </a:pPr>
              <a:r>
                <a:rPr lang="zh-CN" alt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解：∵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(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2+     )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(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2+    )= 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2+    +2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     =     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     </a:t>
              </a:r>
              <a:r>
                <a:rPr lang="zh-CN" alt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＞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0</a:t>
              </a:r>
              <a:endPara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  <a:p>
              <a:pPr indent="266700" algn="just" eaLnBrk="0" hangingPunct="0">
                <a:lnSpc>
                  <a:spcPct val="150000"/>
                </a:lnSpc>
              </a:pP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∴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2+     </a:t>
              </a:r>
              <a:r>
                <a:rPr lang="zh-CN" alt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＞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2+     </a:t>
              </a:r>
              <a:endPara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  <a:p>
              <a:pPr indent="266700" algn="just" eaLnBrk="0" hangingPunct="0">
                <a:lnSpc>
                  <a:spcPct val="150000"/>
                </a:lnSpc>
              </a:pPr>
              <a:r>
                <a:rPr lang="zh-CN" alt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另解：直接由正负决定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2+    </a:t>
              </a:r>
              <a:r>
                <a:rPr lang="zh-CN" altLang="en-US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＞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80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2+</a:t>
              </a:r>
              <a:endPara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graphicFrame>
          <p:nvGraphicFramePr>
            <p:cNvPr id="19463" name="Object 23"/>
            <p:cNvGraphicFramePr>
              <a:graphicFrameLocks noChangeAspect="1"/>
            </p:cNvGraphicFramePr>
            <p:nvPr/>
          </p:nvGraphicFramePr>
          <p:xfrm>
            <a:off x="2783" y="983"/>
            <a:ext cx="24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2" name="" r:id="rId6" imgW="228600" imgH="228600" progId="Equation.DSMT4">
                    <p:embed/>
                  </p:oleObj>
                </mc:Choice>
                <mc:Fallback>
                  <p:oleObj name="" r:id="rId6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783" y="983"/>
                          <a:ext cx="240" cy="24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4" name="Object 24"/>
            <p:cNvGraphicFramePr>
              <a:graphicFrameLocks noChangeAspect="1"/>
            </p:cNvGraphicFramePr>
            <p:nvPr/>
          </p:nvGraphicFramePr>
          <p:xfrm>
            <a:off x="2209" y="156"/>
            <a:ext cx="24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" name="" r:id="rId8" imgW="228600" imgH="228600" progId="Equation.DSMT4">
                    <p:embed/>
                  </p:oleObj>
                </mc:Choice>
                <mc:Fallback>
                  <p:oleObj name="" r:id="rId8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209" y="156"/>
                          <a:ext cx="240" cy="24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5" name="Object 25"/>
            <p:cNvGraphicFramePr>
              <a:graphicFrameLocks noChangeAspect="1"/>
            </p:cNvGraphicFramePr>
            <p:nvPr/>
          </p:nvGraphicFramePr>
          <p:xfrm>
            <a:off x="1266" y="132"/>
            <a:ext cx="288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" name="" r:id="rId10" imgW="228600" imgH="228600" progId="Equation.DSMT4">
                    <p:embed/>
                  </p:oleObj>
                </mc:Choice>
                <mc:Fallback>
                  <p:oleObj name="" r:id="rId10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1266" y="132"/>
                          <a:ext cx="288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6" name="Object 26"/>
            <p:cNvGraphicFramePr>
              <a:graphicFrameLocks noChangeAspect="1"/>
            </p:cNvGraphicFramePr>
            <p:nvPr/>
          </p:nvGraphicFramePr>
          <p:xfrm>
            <a:off x="3610" y="935"/>
            <a:ext cx="288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" r:id="rId12" imgW="228600" imgH="228600" progId="Equation.DSMT4">
                    <p:embed/>
                  </p:oleObj>
                </mc:Choice>
                <mc:Fallback>
                  <p:oleObj name="" r:id="rId12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610" y="935"/>
                          <a:ext cx="288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7" name="Object 27"/>
            <p:cNvGraphicFramePr>
              <a:graphicFrameLocks noChangeAspect="1"/>
            </p:cNvGraphicFramePr>
            <p:nvPr/>
          </p:nvGraphicFramePr>
          <p:xfrm>
            <a:off x="752" y="524"/>
            <a:ext cx="288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6" name="" r:id="rId14" imgW="228600" imgH="228600" progId="Equation.DSMT4">
                    <p:embed/>
                  </p:oleObj>
                </mc:Choice>
                <mc:Fallback>
                  <p:oleObj name="" r:id="rId14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752" y="524"/>
                          <a:ext cx="288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8" name="Object 28"/>
            <p:cNvGraphicFramePr>
              <a:graphicFrameLocks noChangeAspect="1"/>
            </p:cNvGraphicFramePr>
            <p:nvPr/>
          </p:nvGraphicFramePr>
          <p:xfrm>
            <a:off x="3634" y="145"/>
            <a:ext cx="24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" r:id="rId16" imgW="228600" imgH="228600" progId="Equation.DSMT4">
                    <p:embed/>
                  </p:oleObj>
                </mc:Choice>
                <mc:Fallback>
                  <p:oleObj name="" r:id="rId16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34" y="145"/>
                          <a:ext cx="240" cy="24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9" name="Object 29"/>
            <p:cNvGraphicFramePr>
              <a:graphicFrameLocks noChangeAspect="1"/>
            </p:cNvGraphicFramePr>
            <p:nvPr/>
          </p:nvGraphicFramePr>
          <p:xfrm>
            <a:off x="4002" y="108"/>
            <a:ext cx="288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8" name="" r:id="rId18" imgW="228600" imgH="228600" progId="Equation.DSMT4">
                    <p:embed/>
                  </p:oleObj>
                </mc:Choice>
                <mc:Fallback>
                  <p:oleObj name="" r:id="rId18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002" y="108"/>
                          <a:ext cx="288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70" name="Object 30"/>
            <p:cNvGraphicFramePr>
              <a:graphicFrameLocks noChangeAspect="1"/>
            </p:cNvGraphicFramePr>
            <p:nvPr/>
          </p:nvGraphicFramePr>
          <p:xfrm>
            <a:off x="1644" y="524"/>
            <a:ext cx="288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9" name="" r:id="rId20" imgW="228600" imgH="228600" progId="Equation.DSMT4">
                    <p:embed/>
                  </p:oleObj>
                </mc:Choice>
                <mc:Fallback>
                  <p:oleObj name="" r:id="rId20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1644" y="524"/>
                          <a:ext cx="288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71" name="Object 31"/>
            <p:cNvGraphicFramePr>
              <a:graphicFrameLocks noChangeAspect="1"/>
            </p:cNvGraphicFramePr>
            <p:nvPr/>
          </p:nvGraphicFramePr>
          <p:xfrm>
            <a:off x="3023" y="145"/>
            <a:ext cx="24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0" name="" r:id="rId22" imgW="228600" imgH="228600" progId="Equation.DSMT4">
                    <p:embed/>
                  </p:oleObj>
                </mc:Choice>
                <mc:Fallback>
                  <p:oleObj name="" r:id="rId22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023" y="145"/>
                          <a:ext cx="240" cy="24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72" name="Object 32"/>
            <p:cNvGraphicFramePr>
              <a:graphicFrameLocks noChangeAspect="1"/>
            </p:cNvGraphicFramePr>
            <p:nvPr/>
          </p:nvGraphicFramePr>
          <p:xfrm>
            <a:off x="4384" y="108"/>
            <a:ext cx="288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1" name="" r:id="rId24" imgW="228600" imgH="228600" progId="Equation.DSMT4">
                    <p:embed/>
                  </p:oleObj>
                </mc:Choice>
                <mc:Fallback>
                  <p:oleObj name="" r:id="rId24" imgW="2286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4384" y="108"/>
                          <a:ext cx="288" cy="28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>
                                      <p:cBhvr>
                                        <p:cTn id="9" dur="1000"/>
                                        <p:tgtEl>
                                          <p:spTgt spid="14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>
                                      <p:cBhvr>
                                        <p:cTn id="16" dur="1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>
                                      <p:cBhvr>
                                        <p:cTn id="23" dur="1000"/>
                                        <p:tgtEl>
                                          <p:spTgt spid="14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>
                                      <p:cBhvr>
                                        <p:cTn id="30" dur="1000"/>
                                        <p:tgtEl>
                                          <p:spTgt spid="14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2" name="Text Box 2"/>
          <p:cNvSpPr txBox="1"/>
          <p:nvPr/>
        </p:nvSpPr>
        <p:spPr>
          <a:xfrm>
            <a:off x="1743075" y="1220788"/>
            <a:ext cx="6477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计算下列各式的值：</a:t>
            </a:r>
            <a:endParaRPr lang="zh-CN" altLang="en-US" sz="2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1449705" y="1964373"/>
          <a:ext cx="617220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" r:id="rId1" imgW="1724660" imgH="215900" progId="Equation.DSMT4">
                  <p:embed/>
                </p:oleObj>
              </mc:Choice>
              <mc:Fallback>
                <p:oleObj name="" r:id="rId1" imgW="1724660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49705" y="1964373"/>
                        <a:ext cx="6172200" cy="6715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335088" y="2857500"/>
          <a:ext cx="3649662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" r:id="rId3" imgW="1146810" imgH="650240" progId="Equation.DSMT4">
                  <p:embed/>
                </p:oleObj>
              </mc:Choice>
              <mc:Fallback>
                <p:oleObj name="" r:id="rId3" imgW="1146810" imgH="65024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5088" y="2857500"/>
                        <a:ext cx="3649662" cy="1828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8219758" y="2857183"/>
          <a:ext cx="239395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" r:id="rId5" imgW="751840" imgH="650240" progId="Equation.DSMT4">
                  <p:embed/>
                </p:oleObj>
              </mc:Choice>
              <mc:Fallback>
                <p:oleObj name="" r:id="rId5" imgW="751840" imgH="65024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19758" y="2857183"/>
                        <a:ext cx="2393950" cy="1828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3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1"/>
          <a:srcRect r="9624"/>
          <a:stretch>
            <a:fillRect/>
          </a:stretch>
        </p:blipFill>
        <p:spPr>
          <a:xfrm>
            <a:off x="2281238" y="4848225"/>
            <a:ext cx="2854325" cy="631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70" name="Rectangle 2"/>
          <p:cNvSpPr/>
          <p:nvPr/>
        </p:nvSpPr>
        <p:spPr>
          <a:xfrm>
            <a:off x="1522413" y="1124903"/>
            <a:ext cx="2624137" cy="52197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计算：</a:t>
            </a:r>
            <a:endParaRPr lang="zh-CN" altLang="en-US" sz="2800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pic>
        <p:nvPicPr>
          <p:cNvPr id="32771" name="Picture 5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425" y="1709738"/>
            <a:ext cx="3352800" cy="5159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72" name="Picture 6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425" y="3081338"/>
            <a:ext cx="2819400" cy="827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73" name="Rectangle 7"/>
          <p:cNvSpPr/>
          <p:nvPr/>
        </p:nvSpPr>
        <p:spPr>
          <a:xfrm>
            <a:off x="1473200" y="1754188"/>
            <a:ext cx="944563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en-US" sz="240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2774" name="Rectangle 8"/>
          <p:cNvSpPr/>
          <p:nvPr/>
        </p:nvSpPr>
        <p:spPr>
          <a:xfrm>
            <a:off x="1509713" y="3233738"/>
            <a:ext cx="9445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en-US" sz="240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2775" name="Rectangle 9"/>
          <p:cNvSpPr/>
          <p:nvPr/>
        </p:nvSpPr>
        <p:spPr>
          <a:xfrm>
            <a:off x="1522413" y="4949825"/>
            <a:ext cx="758825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en-US" sz="240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5386" name="Object 26"/>
          <p:cNvGraphicFramePr>
            <a:graphicFrameLocks noChangeAspect="1"/>
          </p:cNvGraphicFramePr>
          <p:nvPr/>
        </p:nvGraphicFramePr>
        <p:xfrm>
          <a:off x="5684838" y="1644650"/>
          <a:ext cx="129540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" r:id="rId4" imgW="511810" imgH="230505" progId="Equation.DSMT4">
                  <p:embed/>
                </p:oleObj>
              </mc:Choice>
              <mc:Fallback>
                <p:oleObj name="" r:id="rId4" imgW="511810" imgH="23050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84838" y="1644650"/>
                        <a:ext cx="1295400" cy="582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7" name="Object 27"/>
          <p:cNvGraphicFramePr>
            <a:graphicFrameLocks noChangeAspect="1"/>
          </p:cNvGraphicFramePr>
          <p:nvPr/>
        </p:nvGraphicFramePr>
        <p:xfrm>
          <a:off x="5195888" y="3140075"/>
          <a:ext cx="7937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" r:id="rId6" imgW="218440" imgH="167005" progId="Equation.DSMT4">
                  <p:embed/>
                </p:oleObj>
              </mc:Choice>
              <mc:Fallback>
                <p:oleObj name="" r:id="rId6" imgW="218440" imgH="16700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95888" y="3140075"/>
                        <a:ext cx="793750" cy="606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5438775" y="4767263"/>
            <a:ext cx="588963" cy="6397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=</a:t>
            </a:r>
            <a:r>
              <a:rPr lang="en-US" altLang="zh-CN" sz="3600">
                <a:solidFill>
                  <a:srgbClr val="FF0000"/>
                </a:solidFill>
                <a:latin typeface="Times New Roman" panose="02020603050405020304" pitchFamily="18" charset="0"/>
                <a:ea typeface="Batang" charset="-127"/>
              </a:rPr>
              <a:t>4</a:t>
            </a:r>
            <a:endParaRPr lang="en-US" altLang="zh-CN" sz="3600">
              <a:solidFill>
                <a:srgbClr val="FF0000"/>
              </a:solidFill>
              <a:latin typeface="Times New Roman" panose="02020603050405020304" pitchFamily="18" charset="0"/>
              <a:ea typeface="Batang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/>
        </p:nvSpPr>
        <p:spPr>
          <a:xfrm>
            <a:off x="647700" y="582295"/>
            <a:ext cx="1778635" cy="5469255"/>
          </a:xfrm>
          <a:prstGeom prst="rect">
            <a:avLst/>
          </a:prstGeom>
        </p:spPr>
        <p:txBody>
          <a:bodyPr vert="eaVert" lIns="91440" tIns="45720" rIns="91440" bIns="45720" rtlCol="0" anchor="b">
            <a:normAutofit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>
                <a:solidFill>
                  <a:srgbClr val="00B050"/>
                </a:solidFill>
              </a:rPr>
              <a:t>平面直角坐标系</a:t>
            </a:r>
            <a:endParaRPr lang="zh-CN" altLang="en-US">
              <a:solidFill>
                <a:srgbClr val="00B050"/>
              </a:solidFill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3334385" y="618490"/>
            <a:ext cx="8400415" cy="5396865"/>
            <a:chOff x="890" y="978"/>
            <a:chExt cx="13229" cy="8499"/>
          </a:xfrm>
        </p:grpSpPr>
        <p:sp>
          <p:nvSpPr>
            <p:cNvPr id="6" name="TextBox 41"/>
            <p:cNvSpPr txBox="1"/>
            <p:nvPr/>
          </p:nvSpPr>
          <p:spPr>
            <a:xfrm>
              <a:off x="1418" y="2278"/>
              <a:ext cx="2607" cy="1115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确定平面内点的位置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7" name="TextBox 42"/>
            <p:cNvSpPr txBox="1"/>
            <p:nvPr/>
          </p:nvSpPr>
          <p:spPr>
            <a:xfrm>
              <a:off x="6203" y="2270"/>
              <a:ext cx="2040" cy="1115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平面直角</a:t>
              </a:r>
              <a:endParaRPr lang="en-US" altLang="zh-CN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坐标系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8" name="TextBox 43"/>
            <p:cNvSpPr txBox="1"/>
            <p:nvPr/>
          </p:nvSpPr>
          <p:spPr>
            <a:xfrm>
              <a:off x="9240" y="978"/>
              <a:ext cx="1930" cy="630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坐标平面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9" name="TextBox 44"/>
            <p:cNvSpPr txBox="1"/>
            <p:nvPr/>
          </p:nvSpPr>
          <p:spPr>
            <a:xfrm>
              <a:off x="11850" y="978"/>
              <a:ext cx="2268" cy="665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四个象限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10" name="TextBox 45"/>
            <p:cNvSpPr txBox="1"/>
            <p:nvPr/>
          </p:nvSpPr>
          <p:spPr>
            <a:xfrm>
              <a:off x="9240" y="2505"/>
              <a:ext cx="4765" cy="630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点与有序数对的对应关系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11" name="TextBox 46"/>
            <p:cNvSpPr txBox="1"/>
            <p:nvPr/>
          </p:nvSpPr>
          <p:spPr>
            <a:xfrm>
              <a:off x="9270" y="4008"/>
              <a:ext cx="4168" cy="630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特殊点的坐标特征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12" name="TextBox 47"/>
            <p:cNvSpPr txBox="1"/>
            <p:nvPr/>
          </p:nvSpPr>
          <p:spPr>
            <a:xfrm>
              <a:off x="4138" y="4948"/>
              <a:ext cx="1022" cy="630"/>
            </a:xfrm>
            <a:prstGeom prst="rect">
              <a:avLst/>
            </a:prstGeom>
            <a:noFill/>
            <a:ln w="25400">
              <a:noFill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点</a:t>
              </a:r>
              <a:r>
                <a:rPr lang="en-US" altLang="zh-CN" sz="2000" b="1">
                  <a:latin typeface="Times New Roman" panose="02020603050405020304" pitchFamily="18" charset="0"/>
                  <a:ea typeface="黑体" panose="02010609060101010101" pitchFamily="2" charset="-122"/>
                </a:rPr>
                <a:t>P</a:t>
              </a:r>
              <a:endParaRPr lang="zh-CN" altLang="en-US" sz="2000" b="1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cxnSp>
          <p:nvCxnSpPr>
            <p:cNvPr id="13" name="直接箭头连接符 12"/>
            <p:cNvCxnSpPr>
              <a:endCxn id="7" idx="1"/>
            </p:cNvCxnSpPr>
            <p:nvPr/>
          </p:nvCxnSpPr>
          <p:spPr>
            <a:xfrm flipV="1">
              <a:off x="4070" y="2828"/>
              <a:ext cx="2133" cy="7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14" name="TextBox 53"/>
            <p:cNvSpPr txBox="1"/>
            <p:nvPr/>
          </p:nvSpPr>
          <p:spPr>
            <a:xfrm>
              <a:off x="3955" y="2180"/>
              <a:ext cx="2110" cy="58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画两条数轴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15" name="TextBox 54"/>
            <p:cNvSpPr txBox="1"/>
            <p:nvPr/>
          </p:nvSpPr>
          <p:spPr>
            <a:xfrm>
              <a:off x="3913" y="2908"/>
              <a:ext cx="2447" cy="10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①垂直</a:t>
              </a:r>
              <a:endParaRPr lang="en-US" altLang="zh-CN">
                <a:latin typeface="黑体" panose="02010609060101010101" pitchFamily="2" charset="-122"/>
                <a:ea typeface="黑体" panose="02010609060101010101" pitchFamily="2" charset="-122"/>
              </a:endParaRPr>
            </a:p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②有公共原点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16" name="直接连接符 74"/>
            <p:cNvCxnSpPr>
              <a:stCxn id="8" idx="3"/>
              <a:endCxn id="9" idx="1"/>
            </p:cNvCxnSpPr>
            <p:nvPr/>
          </p:nvCxnSpPr>
          <p:spPr>
            <a:xfrm>
              <a:off x="11190" y="1293"/>
              <a:ext cx="640" cy="17"/>
            </a:xfrm>
            <a:prstGeom prst="bentConnector3">
              <a:avLst>
                <a:gd name="adj1" fmla="val 50000"/>
              </a:avLst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7" name="组合 83"/>
            <p:cNvGrpSpPr/>
            <p:nvPr/>
          </p:nvGrpSpPr>
          <p:grpSpPr>
            <a:xfrm>
              <a:off x="8243" y="1318"/>
              <a:ext cx="1045" cy="3175"/>
              <a:chOff x="5234312" y="836712"/>
              <a:chExt cx="663144" cy="2016224"/>
            </a:xfrm>
          </p:grpSpPr>
          <p:cxnSp>
            <p:nvCxnSpPr>
              <p:cNvPr id="18" name="直接连接符 17"/>
              <p:cNvCxnSpPr>
                <a:stCxn id="7" idx="3"/>
                <a:endCxn id="10" idx="1"/>
              </p:cNvCxnSpPr>
              <p:nvPr/>
            </p:nvCxnSpPr>
            <p:spPr bwMode="auto">
              <a:xfrm flipV="1">
                <a:off x="5234312" y="1790846"/>
                <a:ext cx="634588" cy="3175"/>
              </a:xfrm>
              <a:prstGeom prst="line">
                <a:avLst/>
              </a:prstGeom>
              <a:ln w="25400">
                <a:headEnd type="none" w="med" len="med"/>
                <a:tailEnd type="none" w="med" len="med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>
                <a:stCxn id="7" idx="3"/>
                <a:endCxn id="10" idx="1"/>
              </p:cNvCxnSpPr>
              <p:nvPr/>
            </p:nvCxnSpPr>
            <p:spPr bwMode="auto">
              <a:xfrm>
                <a:off x="5651553" y="2848173"/>
                <a:ext cx="245903" cy="0"/>
              </a:xfrm>
              <a:prstGeom prst="line">
                <a:avLst/>
              </a:prstGeom>
              <a:ln w="25400">
                <a:headEnd type="none" w="med" len="med"/>
                <a:tailEnd type="none" w="med" len="med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>
                <a:stCxn id="7" idx="3"/>
                <a:endCxn id="10" idx="1"/>
              </p:cNvCxnSpPr>
              <p:nvPr/>
            </p:nvCxnSpPr>
            <p:spPr bwMode="auto">
              <a:xfrm>
                <a:off x="5651553" y="836712"/>
                <a:ext cx="217347" cy="0"/>
              </a:xfrm>
              <a:prstGeom prst="line">
                <a:avLst/>
              </a:prstGeom>
              <a:ln w="25400">
                <a:headEnd type="none" w="med" len="med"/>
                <a:tailEnd type="none" w="med" len="med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78"/>
              <p:cNvCxnSpPr>
                <a:stCxn id="7" idx="3"/>
                <a:endCxn id="10" idx="1"/>
              </p:cNvCxnSpPr>
              <p:nvPr/>
            </p:nvCxnSpPr>
            <p:spPr>
              <a:xfrm flipH="1" flipV="1">
                <a:off x="5651553" y="836712"/>
                <a:ext cx="0" cy="2016224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35921" dir="2699999" sy="50000" kx="2115845" algn="bl" rotWithShape="0">
                  <a:schemeClr val="accent1">
                    <a:alpha val="76999"/>
                  </a:schemeClr>
                </a:outerShdw>
              </a:effectLst>
            </p:spPr>
          </p:cxnSp>
        </p:grpSp>
        <p:cxnSp>
          <p:nvCxnSpPr>
            <p:cNvPr id="22" name="直接箭头连接符 21"/>
            <p:cNvCxnSpPr>
              <a:stCxn id="7" idx="3"/>
              <a:endCxn id="10" idx="1"/>
            </p:cNvCxnSpPr>
            <p:nvPr/>
          </p:nvCxnSpPr>
          <p:spPr>
            <a:xfrm flipV="1">
              <a:off x="5225" y="5245"/>
              <a:ext cx="1068" cy="0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23" name="TextBox 87"/>
            <p:cNvSpPr txBox="1"/>
            <p:nvPr/>
          </p:nvSpPr>
          <p:spPr>
            <a:xfrm>
              <a:off x="6203" y="4933"/>
              <a:ext cx="3750" cy="62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坐标有序数对</a:t>
              </a:r>
              <a:r>
                <a:rPr lang="en-US" altLang="zh-CN" sz="2000" b="1">
                  <a:latin typeface="Times New Roman" panose="02020603050405020304" pitchFamily="18" charset="0"/>
                  <a:ea typeface="黑体" panose="02010609060101010101" pitchFamily="2" charset="-122"/>
                </a:rPr>
                <a:t>(</a:t>
              </a:r>
              <a:r>
                <a:rPr lang="en-US" altLang="zh-CN" sz="2000" i="1" err="1">
                  <a:latin typeface="Times New Roman" panose="02020603050405020304" pitchFamily="18" charset="0"/>
                  <a:ea typeface="黑体" panose="02010609060101010101" pitchFamily="2" charset="-122"/>
                </a:rPr>
                <a:t>x,y</a:t>
              </a:r>
              <a:r>
                <a:rPr lang="en-US" altLang="zh-CN" sz="2000" b="1">
                  <a:latin typeface="Times New Roman" panose="02020603050405020304" pitchFamily="18" charset="0"/>
                  <a:ea typeface="黑体" panose="02010609060101010101" pitchFamily="2" charset="-122"/>
                </a:rPr>
                <a:t>)</a:t>
              </a:r>
              <a:endParaRPr lang="zh-CN" altLang="en-US" sz="2000" b="1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cxnSp>
          <p:nvCxnSpPr>
            <p:cNvPr id="24" name="直接箭头连接符 23"/>
            <p:cNvCxnSpPr>
              <a:stCxn id="7" idx="3"/>
              <a:endCxn id="10" idx="1"/>
            </p:cNvCxnSpPr>
            <p:nvPr/>
          </p:nvCxnSpPr>
          <p:spPr>
            <a:xfrm flipH="1">
              <a:off x="6065" y="3585"/>
              <a:ext cx="1248" cy="1248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25" name="直接箭头连接符 24"/>
            <p:cNvCxnSpPr>
              <a:stCxn id="7" idx="3"/>
              <a:endCxn id="10" idx="1"/>
            </p:cNvCxnSpPr>
            <p:nvPr/>
          </p:nvCxnSpPr>
          <p:spPr>
            <a:xfrm flipH="1">
              <a:off x="3345" y="5585"/>
              <a:ext cx="1020" cy="1063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26" name="直接箭头连接符 25"/>
            <p:cNvCxnSpPr>
              <a:stCxn id="7" idx="3"/>
              <a:endCxn id="10" idx="1"/>
            </p:cNvCxnSpPr>
            <p:nvPr/>
          </p:nvCxnSpPr>
          <p:spPr>
            <a:xfrm flipH="1" flipV="1">
              <a:off x="3118" y="3473"/>
              <a:ext cx="1135" cy="1700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27" name="直接箭头连接符 26"/>
            <p:cNvCxnSpPr>
              <a:stCxn id="7" idx="3"/>
              <a:endCxn id="10" idx="1"/>
            </p:cNvCxnSpPr>
            <p:nvPr/>
          </p:nvCxnSpPr>
          <p:spPr>
            <a:xfrm>
              <a:off x="4818" y="5628"/>
              <a:ext cx="1587" cy="907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28" name="TextBox 95"/>
            <p:cNvSpPr txBox="1"/>
            <p:nvPr/>
          </p:nvSpPr>
          <p:spPr>
            <a:xfrm>
              <a:off x="6443" y="6213"/>
              <a:ext cx="2040" cy="1115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用坐标</a:t>
              </a:r>
              <a:endParaRPr lang="en-US" altLang="zh-CN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表示平移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9" name="TextBox 98"/>
            <p:cNvSpPr txBox="1"/>
            <p:nvPr/>
          </p:nvSpPr>
          <p:spPr>
            <a:xfrm>
              <a:off x="9155" y="5678"/>
              <a:ext cx="4965" cy="630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横坐标，右移加，左移减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" name="TextBox 99"/>
            <p:cNvSpPr txBox="1"/>
            <p:nvPr/>
          </p:nvSpPr>
          <p:spPr>
            <a:xfrm>
              <a:off x="9128" y="7305"/>
              <a:ext cx="4965" cy="633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纵坐标，上移加，下移减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31" name="组合 106"/>
            <p:cNvGrpSpPr/>
            <p:nvPr/>
          </p:nvGrpSpPr>
          <p:grpSpPr>
            <a:xfrm>
              <a:off x="8483" y="5968"/>
              <a:ext cx="695" cy="1670"/>
              <a:chOff x="5386712" y="3789040"/>
              <a:chExt cx="441224" cy="1060864"/>
            </a:xfrm>
          </p:grpSpPr>
          <p:cxnSp>
            <p:nvCxnSpPr>
              <p:cNvPr id="32" name="直接连接符 31"/>
              <p:cNvCxnSpPr>
                <a:stCxn id="7" idx="3"/>
                <a:endCxn id="10" idx="1"/>
              </p:cNvCxnSpPr>
              <p:nvPr/>
            </p:nvCxnSpPr>
            <p:spPr bwMode="auto">
              <a:xfrm flipV="1">
                <a:off x="5386712" y="4292473"/>
                <a:ext cx="265051" cy="9529"/>
              </a:xfrm>
              <a:prstGeom prst="line">
                <a:avLst/>
              </a:prstGeom>
              <a:ln w="25400">
                <a:headEnd type="none" w="med" len="med"/>
                <a:tailEnd type="none" w="med" len="med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33" name="直接连接符 32"/>
              <p:cNvCxnSpPr>
                <a:stCxn id="7" idx="3"/>
                <a:endCxn id="10" idx="1"/>
              </p:cNvCxnSpPr>
              <p:nvPr/>
            </p:nvCxnSpPr>
            <p:spPr bwMode="auto">
              <a:xfrm>
                <a:off x="5643828" y="3798569"/>
                <a:ext cx="184108" cy="0"/>
              </a:xfrm>
              <a:prstGeom prst="line">
                <a:avLst/>
              </a:prstGeom>
              <a:ln w="25400">
                <a:headEnd type="none" w="med" len="med"/>
                <a:tailEnd type="none" w="med" len="med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>
                <a:stCxn id="7" idx="3"/>
                <a:endCxn id="10" idx="1"/>
              </p:cNvCxnSpPr>
              <p:nvPr/>
            </p:nvCxnSpPr>
            <p:spPr bwMode="auto">
              <a:xfrm>
                <a:off x="5605737" y="4849904"/>
                <a:ext cx="185694" cy="0"/>
              </a:xfrm>
              <a:prstGeom prst="line">
                <a:avLst/>
              </a:prstGeom>
              <a:ln w="25400">
                <a:headEnd type="none" w="med" len="med"/>
                <a:tailEnd type="none" w="med" len="med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103"/>
              <p:cNvCxnSpPr>
                <a:stCxn id="7" idx="3"/>
                <a:endCxn id="10" idx="1"/>
              </p:cNvCxnSpPr>
              <p:nvPr/>
            </p:nvCxnSpPr>
            <p:spPr>
              <a:xfrm flipV="1">
                <a:off x="5626369" y="3789040"/>
                <a:ext cx="17459" cy="1051335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35921" dir="2699999" sy="50000" kx="2115845" algn="bl" rotWithShape="0">
                  <a:schemeClr val="accent1">
                    <a:alpha val="76999"/>
                  </a:schemeClr>
                </a:outerShdw>
              </a:effectLst>
            </p:spPr>
          </p:cxnSp>
        </p:grpSp>
        <p:sp>
          <p:nvSpPr>
            <p:cNvPr id="36" name="TextBox 107"/>
            <p:cNvSpPr txBox="1"/>
            <p:nvPr/>
          </p:nvSpPr>
          <p:spPr>
            <a:xfrm>
              <a:off x="2210" y="6668"/>
              <a:ext cx="2723" cy="1115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用坐标表示</a:t>
              </a:r>
              <a:endParaRPr lang="en-US" altLang="zh-CN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地理位置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7" name="TextBox 110"/>
            <p:cNvSpPr txBox="1"/>
            <p:nvPr/>
          </p:nvSpPr>
          <p:spPr>
            <a:xfrm>
              <a:off x="890" y="8853"/>
              <a:ext cx="2723" cy="625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直角坐标系法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8" name="TextBox 111"/>
            <p:cNvSpPr txBox="1"/>
            <p:nvPr/>
          </p:nvSpPr>
          <p:spPr>
            <a:xfrm>
              <a:off x="4435" y="8853"/>
              <a:ext cx="3150" cy="625"/>
            </a:xfrm>
            <a:prstGeom prst="rect">
              <a:avLst/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square" anchor="t" anchorCtr="0">
              <a:spAutoFit/>
            </a:bodyPr>
            <a:lstStyle/>
            <a:p>
              <a:pPr algn="ctr"/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方位角和距离法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cxnSp>
          <p:nvCxnSpPr>
            <p:cNvPr id="39" name="直接箭头连接符 38"/>
            <p:cNvCxnSpPr>
              <a:stCxn id="7" idx="3"/>
              <a:endCxn id="10" idx="1"/>
            </p:cNvCxnSpPr>
            <p:nvPr/>
          </p:nvCxnSpPr>
          <p:spPr>
            <a:xfrm flipH="1">
              <a:off x="2043" y="7783"/>
              <a:ext cx="1020" cy="1060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40" name="直接箭头连接符 39"/>
            <p:cNvCxnSpPr>
              <a:stCxn id="7" idx="3"/>
              <a:endCxn id="10" idx="1"/>
            </p:cNvCxnSpPr>
            <p:nvPr/>
          </p:nvCxnSpPr>
          <p:spPr>
            <a:xfrm>
              <a:off x="3798" y="7783"/>
              <a:ext cx="1362" cy="1020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</p:grp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5" name="矩形 23"/>
          <p:cNvSpPr/>
          <p:nvPr/>
        </p:nvSpPr>
        <p:spPr>
          <a:xfrm>
            <a:off x="352425" y="714375"/>
            <a:ext cx="8061325" cy="203009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【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知识应用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】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(1)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已知点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m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en-US" altLang="zh-CN" sz="2800"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2),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点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(3,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m</a:t>
            </a:r>
            <a:r>
              <a:rPr lang="en-US" altLang="zh-CN" sz="2800"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1)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，且直线</a:t>
            </a:r>
            <a:r>
              <a:rPr lang="en-US" altLang="zh-CN" sz="2800" i="1" err="1">
                <a:latin typeface="Times New Roman" panose="02020603050405020304" pitchFamily="18" charset="0"/>
                <a:ea typeface="黑体" panose="02010609060101010101" pitchFamily="2" charset="-122"/>
              </a:rPr>
              <a:t>AB∥x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轴，则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      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m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的值为</a:t>
            </a:r>
            <a:r>
              <a:rPr lang="zh-CN" altLang="en-US" sz="2800" u="sng">
                <a:latin typeface="Times New Roman" panose="02020603050405020304" pitchFamily="18" charset="0"/>
                <a:ea typeface="黑体" panose="02010609060101010101" pitchFamily="2" charset="-122"/>
              </a:rPr>
              <a:t>    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3" name="Text Box 13"/>
          <p:cNvSpPr txBox="1"/>
          <p:nvPr/>
        </p:nvSpPr>
        <p:spPr>
          <a:xfrm>
            <a:off x="2544763" y="2197100"/>
            <a:ext cx="504825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4" name="Rectangle 20"/>
          <p:cNvSpPr/>
          <p:nvPr/>
        </p:nvSpPr>
        <p:spPr>
          <a:xfrm>
            <a:off x="277813" y="3165475"/>
            <a:ext cx="8208962" cy="15843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(2)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已知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: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(1,2),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x,y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),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AB∥x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轴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且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到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y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轴距离为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2,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则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    点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的坐标是</a:t>
            </a:r>
            <a:r>
              <a:rPr lang="zh-CN" altLang="en-US" sz="2800" u="sng">
                <a:latin typeface="Times New Roman" panose="02020603050405020304" pitchFamily="18" charset="0"/>
                <a:ea typeface="黑体" panose="02010609060101010101" pitchFamily="2" charset="-122"/>
              </a:rPr>
              <a:t>                    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5" name="Text Box 15"/>
          <p:cNvSpPr txBox="1"/>
          <p:nvPr/>
        </p:nvSpPr>
        <p:spPr>
          <a:xfrm>
            <a:off x="3000375" y="4179888"/>
            <a:ext cx="1851025" cy="457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(2,2)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或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en-US" altLang="zh-CN" sz="24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2,2)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5" name="矩形 21"/>
          <p:cNvSpPr/>
          <p:nvPr/>
        </p:nvSpPr>
        <p:spPr>
          <a:xfrm>
            <a:off x="336868" y="5211445"/>
            <a:ext cx="8458200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457200" indent="-457200">
              <a:spcBef>
                <a:spcPct val="20000"/>
              </a:spcBef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(3) 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已知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(1,4),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en-US" altLang="zh-CN" sz="2800"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4,0),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C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(2,0)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，则△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ABC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的面积是</a:t>
            </a:r>
            <a:r>
              <a:rPr lang="zh-CN" altLang="en-US" sz="2800" u="sng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．</a:t>
            </a:r>
            <a:endParaRPr lang="zh-CN" altLang="en-US" sz="2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8391525" y="2364105"/>
            <a:ext cx="3429000" cy="2870200"/>
            <a:chOff x="2928" y="9452"/>
            <a:chExt cx="5400" cy="4520"/>
          </a:xfrm>
        </p:grpSpPr>
        <p:sp>
          <p:nvSpPr>
            <p:cNvPr id="7" name="Line 4"/>
            <p:cNvSpPr/>
            <p:nvPr/>
          </p:nvSpPr>
          <p:spPr>
            <a:xfrm flipH="1">
              <a:off x="3493" y="10432"/>
              <a:ext cx="2760" cy="2520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8" name="Line 5"/>
            <p:cNvSpPr/>
            <p:nvPr/>
          </p:nvSpPr>
          <p:spPr>
            <a:xfrm>
              <a:off x="3493" y="13022"/>
              <a:ext cx="3480" cy="0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9" name="Line 6"/>
            <p:cNvSpPr/>
            <p:nvPr/>
          </p:nvSpPr>
          <p:spPr>
            <a:xfrm>
              <a:off x="6253" y="10467"/>
              <a:ext cx="720" cy="2520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grpSp>
          <p:nvGrpSpPr>
            <p:cNvPr id="10" name="Group 7"/>
            <p:cNvGrpSpPr/>
            <p:nvPr/>
          </p:nvGrpSpPr>
          <p:grpSpPr>
            <a:xfrm>
              <a:off x="2928" y="12925"/>
              <a:ext cx="5400" cy="467"/>
              <a:chOff x="1887" y="2666"/>
              <a:chExt cx="3679" cy="233"/>
            </a:xfrm>
          </p:grpSpPr>
          <p:grpSp>
            <p:nvGrpSpPr>
              <p:cNvPr id="11" name="Group 8"/>
              <p:cNvGrpSpPr/>
              <p:nvPr/>
            </p:nvGrpSpPr>
            <p:grpSpPr>
              <a:xfrm>
                <a:off x="1887" y="2666"/>
                <a:ext cx="3579" cy="79"/>
                <a:chOff x="1887" y="2666"/>
                <a:chExt cx="3579" cy="79"/>
              </a:xfrm>
            </p:grpSpPr>
            <p:sp>
              <p:nvSpPr>
                <p:cNvPr id="12" name="Line 9"/>
                <p:cNvSpPr/>
                <p:nvPr/>
              </p:nvSpPr>
              <p:spPr>
                <a:xfrm>
                  <a:off x="1887" y="2709"/>
                  <a:ext cx="3578" cy="0"/>
                </a:xfrm>
                <a:prstGeom prst="line">
                  <a:avLst/>
                </a:prstGeom>
                <a:ln w="28575" cap="sq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triangle" w="sm" len="sm"/>
                </a:ln>
              </p:spPr>
              <p:txBody>
                <a:bodyPr/>
                <a:lstStyle/>
                <a:p/>
              </p:txBody>
            </p:sp>
            <p:sp>
              <p:nvSpPr>
                <p:cNvPr id="13" name="AutoShape 10"/>
                <p:cNvSpPr/>
                <p:nvPr/>
              </p:nvSpPr>
              <p:spPr>
                <a:xfrm rot="5400000">
                  <a:off x="5383" y="2662"/>
                  <a:ext cx="79" cy="77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CC3300"/>
                </a:solidFill>
                <a:ln w="12700">
                  <a:noFill/>
                </a:ln>
              </p:spPr>
              <p:txBody>
                <a:bodyPr wrap="none" anchor="ctr" anchorCtr="0"/>
                <a:lstStyle/>
                <a:p>
                  <a:endParaRPr lang="zh-CN" altLang="en-US" sz="2400" b="1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4" name="Picture 22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5376" y="2688"/>
                <a:ext cx="190" cy="211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15" name="Group 12"/>
            <p:cNvGrpSpPr/>
            <p:nvPr/>
          </p:nvGrpSpPr>
          <p:grpSpPr>
            <a:xfrm>
              <a:off x="5763" y="9892"/>
              <a:ext cx="150" cy="4080"/>
              <a:chOff x="3130" y="1263"/>
              <a:chExt cx="79" cy="2736"/>
            </a:xfrm>
          </p:grpSpPr>
          <p:sp>
            <p:nvSpPr>
              <p:cNvPr id="16" name="Line 13"/>
              <p:cNvSpPr/>
              <p:nvPr/>
            </p:nvSpPr>
            <p:spPr>
              <a:xfrm flipH="1" flipV="1">
                <a:off x="3170" y="1303"/>
                <a:ext cx="0" cy="2696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round/>
                <a:headEnd type="none" w="sm" len="sm"/>
                <a:tailEnd type="triangle" w="sm" len="sm"/>
              </a:ln>
            </p:spPr>
            <p:txBody>
              <a:bodyPr/>
              <a:lstStyle/>
              <a:p/>
            </p:txBody>
          </p:sp>
          <p:sp>
            <p:nvSpPr>
              <p:cNvPr id="17" name="AutoShape 14"/>
              <p:cNvSpPr/>
              <p:nvPr/>
            </p:nvSpPr>
            <p:spPr>
              <a:xfrm>
                <a:off x="3130" y="1263"/>
                <a:ext cx="79" cy="78"/>
              </a:xfrm>
              <a:prstGeom prst="triangle">
                <a:avLst>
                  <a:gd name="adj" fmla="val 50000"/>
                </a:avLst>
              </a:prstGeom>
              <a:solidFill>
                <a:srgbClr val="CC3300"/>
              </a:solidFill>
              <a:ln w="12700" cap="sq" cmpd="sng">
                <a:solidFill>
                  <a:schemeClr val="tx1"/>
                </a:solidFill>
                <a:prstDash val="solid"/>
                <a:miter/>
                <a:headEnd type="none" w="sm" len="sm"/>
                <a:tailEnd type="none" w="sm" len="sm"/>
              </a:ln>
            </p:spPr>
            <p:txBody>
              <a:bodyPr wrap="none" anchor="ctr" anchorCtr="0"/>
              <a:lstStyle/>
              <a:p>
                <a:endParaRPr lang="zh-CN" altLang="en-US" sz="2400" b="1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18" name="Text Box 15"/>
            <p:cNvSpPr txBox="1"/>
            <p:nvPr/>
          </p:nvSpPr>
          <p:spPr>
            <a:xfrm>
              <a:off x="5878" y="9452"/>
              <a:ext cx="400" cy="720"/>
            </a:xfrm>
            <a:prstGeom prst="rect">
              <a:avLst/>
            </a:prstGeom>
            <a:noFill/>
            <a:ln w="12700">
              <a:noFill/>
            </a:ln>
          </p:spPr>
          <p:txBody>
            <a:bodyPr anchor="t" anchorCtr="0">
              <a:spAutoFit/>
            </a:bodyPr>
            <a:lstStyle/>
            <a:p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</a:rPr>
                <a:t>y</a:t>
              </a:r>
              <a:endParaRPr lang="en-US" altLang="zh-CN" sz="2400" b="1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Text Box 16"/>
            <p:cNvSpPr txBox="1"/>
            <p:nvPr/>
          </p:nvSpPr>
          <p:spPr>
            <a:xfrm>
              <a:off x="6253" y="9952"/>
              <a:ext cx="1200" cy="72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  <a:endParaRPr lang="en-US" altLang="zh-CN" sz="2400" b="1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Text Box 17"/>
            <p:cNvSpPr txBox="1"/>
            <p:nvPr/>
          </p:nvSpPr>
          <p:spPr>
            <a:xfrm>
              <a:off x="3043" y="13080"/>
              <a:ext cx="120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18"/>
            <p:cNvSpPr txBox="1"/>
            <p:nvPr/>
          </p:nvSpPr>
          <p:spPr>
            <a:xfrm>
              <a:off x="6591" y="13085"/>
              <a:ext cx="120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 i="1"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lang="en-US" altLang="zh-CN" sz="2400" b="1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Line 28"/>
            <p:cNvSpPr/>
            <p:nvPr/>
          </p:nvSpPr>
          <p:spPr>
            <a:xfrm flipH="1">
              <a:off x="6216" y="10582"/>
              <a:ext cx="0" cy="2400"/>
            </a:xfrm>
            <a:prstGeom prst="line">
              <a:avLst/>
            </a:prstGeom>
            <a:ln w="57150" cap="flat" cmpd="sng">
              <a:solidFill>
                <a:srgbClr val="CC0099"/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26" name="Text Box 29"/>
            <p:cNvSpPr txBox="1"/>
            <p:nvPr/>
          </p:nvSpPr>
          <p:spPr>
            <a:xfrm>
              <a:off x="5168" y="12987"/>
              <a:ext cx="120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O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" name="Rectangle 30"/>
            <p:cNvSpPr/>
            <p:nvPr/>
          </p:nvSpPr>
          <p:spPr>
            <a:xfrm>
              <a:off x="6671" y="9905"/>
              <a:ext cx="121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</a:rPr>
                <a:t>(1,4)</a:t>
              </a:r>
              <a:endParaRPr lang="en-US" altLang="zh-CN" sz="24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8" name="Rectangle 31"/>
            <p:cNvSpPr/>
            <p:nvPr/>
          </p:nvSpPr>
          <p:spPr>
            <a:xfrm>
              <a:off x="3496" y="13080"/>
              <a:ext cx="145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</a:rPr>
                <a:t>(</a:t>
              </a:r>
              <a:r>
                <a:rPr lang="en-US" altLang="zh-CN" sz="2400" b="1">
                  <a:latin typeface="黑体" panose="02010609060101010101" pitchFamily="2" charset="-122"/>
                  <a:ea typeface="黑体" panose="02010609060101010101" pitchFamily="2" charset="-122"/>
                </a:rPr>
                <a:t>-</a:t>
              </a:r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</a:rPr>
                <a:t>4,0)</a:t>
              </a:r>
              <a:endParaRPr lang="en-US" altLang="zh-CN" sz="24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9" name="Rectangle 32"/>
            <p:cNvSpPr/>
            <p:nvPr/>
          </p:nvSpPr>
          <p:spPr>
            <a:xfrm>
              <a:off x="7011" y="13080"/>
              <a:ext cx="121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</a:rPr>
                <a:t>(2,0)</a:t>
              </a:r>
              <a:endParaRPr lang="en-US" altLang="zh-CN" sz="2400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0" name="Text Box 21"/>
          <p:cNvSpPr txBox="1"/>
          <p:nvPr/>
        </p:nvSpPr>
        <p:spPr>
          <a:xfrm>
            <a:off x="1236345" y="5641975"/>
            <a:ext cx="7620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12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5" grpId="0"/>
      <p:bldP spid="33" grpId="0"/>
      <p:bldP spid="34" grpId="0"/>
      <p:bldP spid="35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7500" y="3771900"/>
            <a:ext cx="1124458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269999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【解析】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点A(m＋3，m＋1)在x轴上，根据x轴上点的坐标特征知m＋1＝0，求出m的值代入m＋3中即可．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6625" name="文本框 99"/>
          <p:cNvSpPr txBox="1"/>
          <p:nvPr/>
        </p:nvSpPr>
        <p:spPr>
          <a:xfrm>
            <a:off x="317500" y="577850"/>
            <a:ext cx="8682038" cy="18148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>
                <a:solidFill>
                  <a:srgbClr val="269999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点A(m＋3，m＋1)在x轴上，则A点的坐标为(　　)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A．(0，－2)  B．(2，0)     C．(4，0)      D．(0，－4)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99375" y="811213"/>
            <a:ext cx="514350" cy="7318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8"/>
          <p:cNvSpPr txBox="1"/>
          <p:nvPr/>
        </p:nvSpPr>
        <p:spPr>
          <a:xfrm>
            <a:off x="698500" y="850900"/>
            <a:ext cx="10176510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长方形零件如图（单位：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mm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),建立适当的坐标系，用坐标表示孔中心的位置</a:t>
            </a:r>
            <a:r>
              <a:rPr lang="en-US" altLang="zh-CN" sz="2800">
                <a:latin typeface="黑体" panose="02010609060101010101" pitchFamily="2" charset="-122"/>
                <a:ea typeface="黑体" panose="02010609060101010101" pitchFamily="2" charset="-122"/>
              </a:rPr>
              <a:t>.</a:t>
            </a:r>
            <a:endParaRPr lang="en-US" altLang="zh-CN" sz="2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3344" name="Text Box 32"/>
          <p:cNvSpPr txBox="1"/>
          <p:nvPr/>
        </p:nvSpPr>
        <p:spPr>
          <a:xfrm>
            <a:off x="1231900" y="3060065"/>
            <a:ext cx="4810125" cy="13716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解：如图建立平面直角坐标系，则孔中心的位置是</a:t>
            </a:r>
            <a:r>
              <a:rPr lang="en-US" altLang="zh-CN" sz="2800">
                <a:solidFill>
                  <a:srgbClr val="F8081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zh-CN" altLang="en-US" sz="2800">
                <a:solidFill>
                  <a:srgbClr val="F8081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15</a:t>
            </a:r>
            <a:r>
              <a:rPr lang="en-US" altLang="zh-CN" sz="2800">
                <a:solidFill>
                  <a:srgbClr val="F8081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2800">
                <a:solidFill>
                  <a:srgbClr val="F8081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35</a:t>
            </a:r>
            <a:r>
              <a:rPr lang="en-US" altLang="zh-CN" sz="2800">
                <a:solidFill>
                  <a:srgbClr val="F8081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)</a:t>
            </a:r>
            <a:r>
              <a:rPr lang="en-US" altLang="zh-CN" sz="2400">
                <a:solidFill>
                  <a:srgbClr val="F8081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400">
              <a:solidFill>
                <a:srgbClr val="F8081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8277860" y="2713990"/>
            <a:ext cx="3138170" cy="2471420"/>
            <a:chOff x="8788" y="2645"/>
            <a:chExt cx="4942" cy="3892"/>
          </a:xfrm>
        </p:grpSpPr>
        <p:grpSp>
          <p:nvGrpSpPr>
            <p:cNvPr id="25602" name="Group 19"/>
            <p:cNvGrpSpPr/>
            <p:nvPr/>
          </p:nvGrpSpPr>
          <p:grpSpPr>
            <a:xfrm>
              <a:off x="8903" y="3363"/>
              <a:ext cx="4300" cy="2902"/>
              <a:chOff x="0" y="0"/>
              <a:chExt cx="4301" cy="2901"/>
            </a:xfrm>
          </p:grpSpPr>
          <p:sp>
            <p:nvSpPr>
              <p:cNvPr id="25603" name="Rectangle 20"/>
              <p:cNvSpPr/>
              <p:nvPr/>
            </p:nvSpPr>
            <p:spPr>
              <a:xfrm>
                <a:off x="559" y="0"/>
                <a:ext cx="3742" cy="2381"/>
              </a:xfrm>
              <a:prstGeom prst="rect">
                <a:avLst/>
              </a:prstGeom>
              <a:solidFill>
                <a:srgbClr val="3366FF"/>
              </a:solidFill>
              <a:ln w="9525" cap="flat" cmpd="sng">
                <a:solidFill>
                  <a:srgbClr val="3366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ctr" anchorCtr="0"/>
              <a:lstStyle/>
              <a:p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04" name="正圆 749"/>
              <p:cNvSpPr/>
              <p:nvPr/>
            </p:nvSpPr>
            <p:spPr>
              <a:xfrm>
                <a:off x="1013" y="331"/>
                <a:ext cx="793" cy="793"/>
              </a:xfrm>
              <a:prstGeom prst="ellipse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ctr" anchorCtr="0"/>
              <a:lstStyle/>
              <a:p>
                <a:endParaRPr lang="zh-CN" altLang="zh-CN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05" name="Line 22"/>
              <p:cNvSpPr/>
              <p:nvPr/>
            </p:nvSpPr>
            <p:spPr>
              <a:xfrm>
                <a:off x="1406" y="681"/>
                <a:ext cx="1" cy="2155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25606" name="Line 23"/>
              <p:cNvSpPr/>
              <p:nvPr/>
            </p:nvSpPr>
            <p:spPr>
              <a:xfrm>
                <a:off x="560" y="2381"/>
                <a:ext cx="1" cy="454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25607" name="箭头 754"/>
              <p:cNvSpPr/>
              <p:nvPr/>
            </p:nvSpPr>
            <p:spPr>
              <a:xfrm>
                <a:off x="1187" y="2608"/>
                <a:ext cx="227" cy="1"/>
              </a:xfrm>
              <a:prstGeom prst="line">
                <a:avLst/>
              </a:prstGeom>
              <a:ln w="349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25608" name="箭头 756"/>
              <p:cNvSpPr/>
              <p:nvPr/>
            </p:nvSpPr>
            <p:spPr>
              <a:xfrm flipH="1">
                <a:off x="531" y="2609"/>
                <a:ext cx="228" cy="1"/>
              </a:xfrm>
              <a:prstGeom prst="line">
                <a:avLst/>
              </a:prstGeom>
              <a:ln w="349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25609" name="Text Box 26"/>
              <p:cNvSpPr txBox="1"/>
              <p:nvPr/>
            </p:nvSpPr>
            <p:spPr>
              <a:xfrm>
                <a:off x="642" y="2325"/>
                <a:ext cx="648" cy="57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lstStyle/>
              <a:p>
                <a:r>
                  <a:rPr lang="zh-CN" altLang="en-US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15</a:t>
                </a:r>
                <a:endParaRPr lang="zh-CN" altLang="en-US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10" name="Line 27"/>
              <p:cNvSpPr/>
              <p:nvPr/>
            </p:nvSpPr>
            <p:spPr>
              <a:xfrm flipH="1">
                <a:off x="153" y="681"/>
                <a:ext cx="1274" cy="1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25611" name="Line 28"/>
              <p:cNvSpPr/>
              <p:nvPr/>
            </p:nvSpPr>
            <p:spPr>
              <a:xfrm flipH="1">
                <a:off x="105" y="2381"/>
                <a:ext cx="454" cy="1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25612" name="箭头 763"/>
              <p:cNvSpPr/>
              <p:nvPr/>
            </p:nvSpPr>
            <p:spPr>
              <a:xfrm flipV="1">
                <a:off x="332" y="680"/>
                <a:ext cx="1" cy="454"/>
              </a:xfrm>
              <a:prstGeom prst="line">
                <a:avLst/>
              </a:prstGeom>
              <a:ln w="349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25613" name="箭头 765"/>
              <p:cNvSpPr/>
              <p:nvPr/>
            </p:nvSpPr>
            <p:spPr>
              <a:xfrm>
                <a:off x="332" y="1814"/>
                <a:ext cx="1" cy="567"/>
              </a:xfrm>
              <a:prstGeom prst="line">
                <a:avLst/>
              </a:prstGeom>
              <a:ln w="349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25614" name="Text Box 31"/>
              <p:cNvSpPr txBox="1"/>
              <p:nvPr/>
            </p:nvSpPr>
            <p:spPr>
              <a:xfrm rot="-5400000">
                <a:off x="-108" y="1291"/>
                <a:ext cx="720" cy="50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eaVert" wrap="none" anchor="t" anchorCtr="0">
                <a:spAutoFit/>
              </a:bodyPr>
              <a:lstStyle/>
              <a:p>
                <a:r>
                  <a:rPr lang="zh-CN" altLang="en-US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35</a:t>
                </a:r>
                <a:endParaRPr lang="zh-CN" altLang="en-US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4" name="Group 33"/>
            <p:cNvGrpSpPr/>
            <p:nvPr/>
          </p:nvGrpSpPr>
          <p:grpSpPr>
            <a:xfrm>
              <a:off x="8788" y="2645"/>
              <a:ext cx="4942" cy="3893"/>
              <a:chOff x="0" y="0"/>
              <a:chExt cx="4943" cy="3891"/>
            </a:xfrm>
          </p:grpSpPr>
          <p:sp>
            <p:nvSpPr>
              <p:cNvPr id="25617" name="箭头 770"/>
              <p:cNvSpPr/>
              <p:nvPr/>
            </p:nvSpPr>
            <p:spPr>
              <a:xfrm>
                <a:off x="0" y="3098"/>
                <a:ext cx="4763" cy="1"/>
              </a:xfrm>
              <a:prstGeom prst="line">
                <a:avLst/>
              </a:prstGeom>
              <a:ln w="38100" cap="flat" cmpd="sng">
                <a:solidFill>
                  <a:srgbClr val="FF00FF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25618" name="箭头 772"/>
              <p:cNvSpPr/>
              <p:nvPr/>
            </p:nvSpPr>
            <p:spPr>
              <a:xfrm flipV="1">
                <a:off x="682" y="377"/>
                <a:ext cx="1" cy="3514"/>
              </a:xfrm>
              <a:prstGeom prst="line">
                <a:avLst/>
              </a:prstGeom>
              <a:ln w="38100" cap="flat" cmpd="sng">
                <a:solidFill>
                  <a:srgbClr val="FF00FF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25619" name="Text Box 36"/>
              <p:cNvSpPr txBox="1"/>
              <p:nvPr/>
            </p:nvSpPr>
            <p:spPr>
              <a:xfrm>
                <a:off x="4415" y="2966"/>
                <a:ext cx="528" cy="72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lstStyle/>
              <a:p>
                <a:r>
                  <a:rPr lang="zh-CN" altLang="en-US" sz="2400" i="1">
                    <a:solidFill>
                      <a:srgbClr val="F8081F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x</a:t>
                </a:r>
                <a:endParaRPr lang="zh-CN" altLang="en-US" sz="2400" i="1">
                  <a:solidFill>
                    <a:srgbClr val="F8081F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20" name="Text Box 37"/>
              <p:cNvSpPr txBox="1"/>
              <p:nvPr/>
            </p:nvSpPr>
            <p:spPr>
              <a:xfrm>
                <a:off x="730" y="0"/>
                <a:ext cx="501" cy="72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lstStyle/>
              <a:p>
                <a:r>
                  <a:rPr lang="zh-CN" altLang="en-US" sz="2400" i="1">
                    <a:solidFill>
                      <a:srgbClr val="F8081F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y</a:t>
                </a:r>
                <a:endParaRPr lang="zh-CN" altLang="en-US" sz="2400" i="1">
                  <a:solidFill>
                    <a:srgbClr val="F8081F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21" name="Text Box 38"/>
              <p:cNvSpPr txBox="1"/>
              <p:nvPr/>
            </p:nvSpPr>
            <p:spPr>
              <a:xfrm>
                <a:off x="204" y="2890"/>
                <a:ext cx="568" cy="81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lstStyle/>
              <a:p>
                <a:r>
                  <a:rPr lang="zh-CN" altLang="en-US" sz="2800" i="1">
                    <a:solidFill>
                      <a:srgbClr val="F8081F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o</a:t>
                </a:r>
                <a:endParaRPr lang="zh-CN" altLang="en-US" sz="2800" i="1">
                  <a:solidFill>
                    <a:srgbClr val="F8081F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文本框 16481"/>
          <p:cNvSpPr txBox="1"/>
          <p:nvPr/>
        </p:nvSpPr>
        <p:spPr>
          <a:xfrm>
            <a:off x="611188" y="873125"/>
            <a:ext cx="7921625" cy="13836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、将点</a:t>
            </a:r>
            <a:r>
              <a:rPr lang="en-US" altLang="zh-CN" sz="2800" i="1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zh-CN" altLang="en-US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（</a:t>
            </a:r>
            <a:r>
              <a:rPr lang="en-US" altLang="zh-CN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</a:t>
            </a:r>
            <a:r>
              <a:rPr lang="zh-CN" altLang="en-US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zh-CN" altLang="en-US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）向上平移</a:t>
            </a:r>
            <a:r>
              <a:rPr lang="en-US" altLang="zh-CN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zh-CN" altLang="en-US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个单位长度</a:t>
            </a:r>
            <a:r>
              <a:rPr lang="en-US" altLang="zh-CN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向左平移</a:t>
            </a:r>
            <a:r>
              <a:rPr lang="en-US" altLang="zh-CN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r>
              <a:rPr lang="zh-CN" altLang="en-US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个单位长度得到</a:t>
            </a:r>
            <a:r>
              <a:rPr lang="en-US" altLang="zh-CN" sz="2800" i="1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en-US" altLang="zh-CN" sz="2800" baseline="-250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en-US" altLang="zh-CN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则</a:t>
            </a:r>
            <a:r>
              <a:rPr lang="en-US" altLang="zh-CN" sz="2800" i="1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en-US" altLang="zh-CN" sz="2800" baseline="-250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的坐标 为</a:t>
            </a:r>
            <a:r>
              <a:rPr lang="en-US" altLang="zh-CN" sz="2800">
                <a:solidFill>
                  <a:srgbClr val="0C07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______.</a:t>
            </a:r>
            <a:endParaRPr lang="en-US" altLang="zh-CN" sz="2800">
              <a:solidFill>
                <a:srgbClr val="0C07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83" name="文本框 16482"/>
          <p:cNvSpPr txBox="1"/>
          <p:nvPr/>
        </p:nvSpPr>
        <p:spPr>
          <a:xfrm>
            <a:off x="6303963" y="1447800"/>
            <a:ext cx="1223962" cy="7381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(-1,4)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9699" name="矩形 94227"/>
          <p:cNvSpPr/>
          <p:nvPr/>
        </p:nvSpPr>
        <p:spPr>
          <a:xfrm>
            <a:off x="533400" y="2725421"/>
            <a:ext cx="8077200" cy="288988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、在平面直角坐标系中，将点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A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，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﹣2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）向上平移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个单位长度，再向左平移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个单位长度，得到点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A′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，则点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A′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的坐标是（　　）</a:t>
            </a:r>
            <a:endParaRPr lang="zh-CN" altLang="en-US" sz="28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A.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﹣1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，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  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B.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﹣1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，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﹣2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  </a:t>
            </a:r>
            <a:endParaRPr lang="zh-CN" altLang="en-US" sz="28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C.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﹣1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，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  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D.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，</a:t>
            </a:r>
            <a:r>
              <a:rPr lang="en-US" altLang="zh-CN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</a:t>
            </a:r>
            <a:endParaRPr lang="zh-CN" altLang="en-US" sz="28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94225" name="文本框 94224"/>
          <p:cNvSpPr txBox="1"/>
          <p:nvPr/>
        </p:nvSpPr>
        <p:spPr>
          <a:xfrm>
            <a:off x="4610100" y="3910013"/>
            <a:ext cx="609600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3" grpId="0"/>
      <p:bldP spid="942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10" descr="蓝色面巾纸"/>
          <p:cNvSpPr txBox="1">
            <a:spLocks noChangeArrowheads="1"/>
          </p:cNvSpPr>
          <p:nvPr/>
        </p:nvSpPr>
        <p:spPr bwMode="auto">
          <a:xfrm>
            <a:off x="8303578" y="4485640"/>
            <a:ext cx="3027363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wrap="none">
            <a:spAutoFit/>
          </a:bodyPr>
          <a:lstStyle/>
          <a:p>
            <a:pPr marR="0" algn="ctr" defTabSz="914400">
              <a:buClrTx/>
              <a:buSzTx/>
              <a:defRPr/>
            </a:pPr>
            <a:r>
              <a:rPr kumimoji="1" lang="zh-CN" altLang="en-US" sz="2800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数学问题的解</a:t>
            </a:r>
            <a:endParaRPr kumimoji="1" lang="zh-CN" altLang="en-US" sz="2800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  <a:p>
            <a:pPr marR="0" algn="ctr" defTabSz="914400">
              <a:buClrTx/>
              <a:buSzTx/>
              <a:defRPr/>
            </a:pPr>
            <a:r>
              <a:rPr kumimoji="1" lang="zh-CN" altLang="en-US" sz="2800" kern="1200" cap="none" spc="0" normalizeH="0" baseline="0" noProof="0"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（二元或三元一次</a:t>
            </a:r>
            <a:endParaRPr kumimoji="1" lang="zh-CN" altLang="en-US" sz="2800" kern="1200" cap="none" spc="0" normalizeH="0" baseline="0" noProof="0"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  <a:p>
            <a:pPr marR="0" algn="ctr" defTabSz="914400">
              <a:buClrTx/>
              <a:buSzTx/>
              <a:defRPr/>
            </a:pPr>
            <a:r>
              <a:rPr kumimoji="1" lang="zh-CN" altLang="en-US" sz="2800" kern="1200" cap="none" spc="0" normalizeH="0" baseline="0" noProof="0"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方程组的解）</a:t>
            </a:r>
            <a:endParaRPr kumimoji="1" lang="zh-CN" altLang="en-US" sz="2800" kern="1200" cap="none" spc="0" normalizeH="0" baseline="0" noProof="0"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53" name="Text Box 2" descr="蓝色面巾纸"/>
          <p:cNvSpPr txBox="1">
            <a:spLocks noChangeArrowheads="1"/>
          </p:cNvSpPr>
          <p:nvPr/>
        </p:nvSpPr>
        <p:spPr bwMode="auto">
          <a:xfrm>
            <a:off x="3202940" y="1737678"/>
            <a:ext cx="1604963" cy="520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  <p:txBody>
          <a:bodyPr wrap="none">
            <a:spAutoFit/>
          </a:bodyPr>
          <a:lstStyle/>
          <a:p>
            <a:pPr marR="0" defTabSz="914400">
              <a:buClrTx/>
              <a:buSzTx/>
              <a:defRPr/>
            </a:pPr>
            <a:r>
              <a:rPr kumimoji="1" lang="zh-CN" altLang="en-US" sz="2800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实际问题</a:t>
            </a:r>
            <a:endParaRPr kumimoji="1" lang="zh-CN" altLang="en-US" sz="2800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526915" y="1609090"/>
            <a:ext cx="4319588" cy="522288"/>
            <a:chOff x="1011" y="664"/>
            <a:chExt cx="3118" cy="258"/>
          </a:xfrm>
        </p:grpSpPr>
        <p:sp>
          <p:nvSpPr>
            <p:cNvPr id="57" name="Line 4"/>
            <p:cNvSpPr>
              <a:spLocks noChangeShapeType="1"/>
            </p:cNvSpPr>
            <p:nvPr/>
          </p:nvSpPr>
          <p:spPr bwMode="auto">
            <a:xfrm>
              <a:off x="1256" y="890"/>
              <a:ext cx="2665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08" name="Text Box 5"/>
            <p:cNvSpPr txBox="1"/>
            <p:nvPr/>
          </p:nvSpPr>
          <p:spPr>
            <a:xfrm>
              <a:off x="1011" y="664"/>
              <a:ext cx="3118" cy="25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en-US" altLang="zh-CN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  </a:t>
              </a:r>
              <a:r>
                <a:rPr lang="zh-CN" altLang="en-US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设未知数，列方程组                       </a:t>
              </a:r>
              <a:endPara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59" name="Text Box 6" descr="蓝色面巾纸"/>
          <p:cNvSpPr txBox="1">
            <a:spLocks noChangeArrowheads="1"/>
          </p:cNvSpPr>
          <p:nvPr/>
        </p:nvSpPr>
        <p:spPr bwMode="auto">
          <a:xfrm>
            <a:off x="8559165" y="942340"/>
            <a:ext cx="2447925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buClrTx/>
              <a:buSzTx/>
              <a:defRPr/>
            </a:pPr>
            <a:r>
              <a:rPr kumimoji="1" lang="en-US" altLang="zh-CN" sz="2800" kern="1200" cap="none" spc="0" normalizeH="0" baseline="0" noProof="0"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  </a:t>
            </a:r>
            <a:r>
              <a:rPr kumimoji="1" lang="zh-CN" altLang="en-US" sz="2800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数学问题</a:t>
            </a:r>
            <a:endParaRPr kumimoji="1" lang="zh-CN" altLang="en-US" sz="2800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  <a:p>
            <a:pPr marR="0" algn="ctr" defTabSz="914400">
              <a:buClrTx/>
              <a:buSzTx/>
              <a:defRPr/>
            </a:pPr>
            <a:r>
              <a:rPr kumimoji="1" lang="zh-CN" altLang="en-US" sz="2800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（二元或三元一次方程组）</a:t>
            </a:r>
            <a:endParaRPr kumimoji="1" lang="zh-CN" altLang="en-US" sz="2800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grpSp>
        <p:nvGrpSpPr>
          <p:cNvPr id="5" name="Group 7"/>
          <p:cNvGrpSpPr/>
          <p:nvPr/>
        </p:nvGrpSpPr>
        <p:grpSpPr>
          <a:xfrm>
            <a:off x="9295765" y="2326640"/>
            <a:ext cx="612775" cy="2159000"/>
            <a:chOff x="3902" y="1344"/>
            <a:chExt cx="386" cy="1878"/>
          </a:xfrm>
        </p:grpSpPr>
        <p:sp>
          <p:nvSpPr>
            <p:cNvPr id="61" name="Line 8"/>
            <p:cNvSpPr>
              <a:spLocks noChangeShapeType="1"/>
            </p:cNvSpPr>
            <p:nvPr/>
          </p:nvSpPr>
          <p:spPr bwMode="auto">
            <a:xfrm flipH="1">
              <a:off x="4286" y="1344"/>
              <a:ext cx="0" cy="187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endParaRPr>
            </a:p>
          </p:txBody>
        </p:sp>
        <p:sp>
          <p:nvSpPr>
            <p:cNvPr id="4112" name="Text Box 9"/>
            <p:cNvSpPr txBox="1"/>
            <p:nvPr/>
          </p:nvSpPr>
          <p:spPr>
            <a:xfrm>
              <a:off x="3902" y="1717"/>
              <a:ext cx="386" cy="131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eaVert" wrap="none" anchor="t" anchorCtr="0">
              <a:spAutoFit/>
            </a:bodyPr>
            <a:lstStyle/>
            <a:p>
              <a:r>
                <a:rPr lang="zh-CN" altLang="en-US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解方程组</a:t>
              </a:r>
              <a:endPara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grpSp>
        <p:nvGrpSpPr>
          <p:cNvPr id="6" name="Group 11"/>
          <p:cNvGrpSpPr/>
          <p:nvPr/>
        </p:nvGrpSpPr>
        <p:grpSpPr>
          <a:xfrm>
            <a:off x="5069840" y="4695190"/>
            <a:ext cx="3233738" cy="541338"/>
            <a:chOff x="1387" y="3452"/>
            <a:chExt cx="2491" cy="250"/>
          </a:xfrm>
        </p:grpSpPr>
        <p:sp>
          <p:nvSpPr>
            <p:cNvPr id="65" name="Line 12"/>
            <p:cNvSpPr>
              <a:spLocks noChangeShapeType="1"/>
            </p:cNvSpPr>
            <p:nvPr/>
          </p:nvSpPr>
          <p:spPr bwMode="auto">
            <a:xfrm flipH="1" flipV="1">
              <a:off x="1387" y="3693"/>
              <a:ext cx="2491" cy="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15" name="Text Box 13"/>
            <p:cNvSpPr txBox="1"/>
            <p:nvPr/>
          </p:nvSpPr>
          <p:spPr>
            <a:xfrm>
              <a:off x="2200" y="3452"/>
              <a:ext cx="689" cy="24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8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检验</a:t>
              </a:r>
              <a:endPara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68" name="Text Box 14" descr="蓝色面巾纸"/>
          <p:cNvSpPr txBox="1">
            <a:spLocks noChangeArrowheads="1"/>
          </p:cNvSpPr>
          <p:nvPr/>
        </p:nvSpPr>
        <p:spPr bwMode="auto">
          <a:xfrm>
            <a:off x="3125153" y="4774565"/>
            <a:ext cx="1981200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buClrTx/>
              <a:buSzTx/>
              <a:defRPr/>
            </a:pPr>
            <a:r>
              <a:rPr kumimoji="1" lang="zh-CN" altLang="en-US" sz="2800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实际问题</a:t>
            </a:r>
            <a:endParaRPr kumimoji="1" lang="zh-CN" altLang="en-US" sz="2800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  <a:p>
            <a:pPr marR="0" algn="ctr" defTabSz="914400">
              <a:buClrTx/>
              <a:buSzTx/>
              <a:defRPr/>
            </a:pPr>
            <a:r>
              <a:rPr kumimoji="1" lang="zh-CN" altLang="en-US" sz="2800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的答案</a:t>
            </a:r>
            <a:r>
              <a:rPr kumimoji="1" lang="zh-CN" altLang="en-US" sz="2800" kern="1200" cap="none" spc="0" normalizeH="0" baseline="0" noProof="0"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       </a:t>
            </a:r>
            <a:endParaRPr kumimoji="1" lang="zh-CN" altLang="en-US" sz="2800" kern="1200" cap="none" spc="0" normalizeH="0" baseline="0" noProof="0"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69" name="Line 15"/>
          <p:cNvSpPr/>
          <p:nvPr/>
        </p:nvSpPr>
        <p:spPr>
          <a:xfrm flipH="1">
            <a:off x="4387215" y="2369503"/>
            <a:ext cx="0" cy="2332037"/>
          </a:xfrm>
          <a:prstGeom prst="line">
            <a:avLst/>
          </a:prstGeom>
          <a:ln w="50800" cap="flat" cmpd="sng">
            <a:solidFill>
              <a:srgbClr val="000000"/>
            </a:solidFill>
            <a:prstDash val="dashDot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70" name="AutoShape 16"/>
          <p:cNvSpPr/>
          <p:nvPr/>
        </p:nvSpPr>
        <p:spPr>
          <a:xfrm>
            <a:off x="5034915" y="2326640"/>
            <a:ext cx="3095625" cy="2808288"/>
          </a:xfrm>
          <a:prstGeom prst="curvedLeftArrow">
            <a:avLst>
              <a:gd name="adj1" fmla="val 20000"/>
              <a:gd name="adj2" fmla="val 40000"/>
              <a:gd name="adj3" fmla="val 36968"/>
            </a:avLst>
          </a:prstGeom>
          <a:gradFill rotWithShape="0">
            <a:gsLst>
              <a:gs pos="0">
                <a:srgbClr val="FFF200">
                  <a:alpha val="100000"/>
                </a:srgbClr>
              </a:gs>
              <a:gs pos="45000">
                <a:srgbClr val="FF7A00">
                  <a:alpha val="100000"/>
                </a:srgbClr>
              </a:gs>
              <a:gs pos="70000">
                <a:srgbClr val="FF0300">
                  <a:alpha val="100000"/>
                </a:srgbClr>
              </a:gs>
              <a:gs pos="100000">
                <a:srgbClr val="4D0808">
                  <a:alpha val="100000"/>
                </a:srgbClr>
              </a:gs>
            </a:gsLst>
            <a:lin ang="5400000"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 sz="2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" name="Text Box 18"/>
          <p:cNvSpPr txBox="1"/>
          <p:nvPr/>
        </p:nvSpPr>
        <p:spPr>
          <a:xfrm>
            <a:off x="9640253" y="2829878"/>
            <a:ext cx="1606550" cy="13843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代入法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ctr"/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加减法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ctr"/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（消元）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47700" y="582295"/>
            <a:ext cx="1778635" cy="5469255"/>
          </a:xfrm>
          <a:prstGeom prst="rect">
            <a:avLst/>
          </a:prstGeom>
        </p:spPr>
        <p:txBody>
          <a:bodyPr vert="eaVert" lIns="91440" tIns="45720" rIns="91440" bIns="45720" rtlCol="0" anchor="b">
            <a:normAutofit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>
                <a:solidFill>
                  <a:srgbClr val="00B050"/>
                </a:solidFill>
              </a:rPr>
              <a:t>二元一次方程组</a:t>
            </a:r>
            <a:endParaRPr lang="zh-CN" alt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ldLvl="0" animBg="1"/>
      <p:bldP spid="53" grpId="0" bldLvl="0" animBg="1"/>
      <p:bldP spid="59" grpId="0" bldLvl="0" animBg="1"/>
      <p:bldP spid="68" grpId="0" bldLvl="0" animBg="1"/>
      <p:bldP spid="70" grpId="0" bldLvl="0" animBg="1"/>
      <p:bldP spid="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47700" y="582295"/>
            <a:ext cx="1778635" cy="5469255"/>
          </a:xfrm>
        </p:spPr>
        <p:txBody>
          <a:bodyPr vert="eaVert">
            <a:normAutofit/>
          </a:bodyPr>
          <a:lstStyle/>
          <a:p>
            <a:r>
              <a:rPr lang="zh-CN" altLang="en-US">
                <a:solidFill>
                  <a:srgbClr val="00B050"/>
                </a:solidFill>
              </a:rPr>
              <a:t>相交线与平行线</a:t>
            </a:r>
            <a:endParaRPr lang="zh-CN" altLang="en-US">
              <a:solidFill>
                <a:srgbClr val="00B050"/>
              </a:solidFill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3178175" y="695325"/>
            <a:ext cx="8430895" cy="5649595"/>
            <a:chOff x="415" y="1215"/>
            <a:chExt cx="13277" cy="8897"/>
          </a:xfrm>
        </p:grpSpPr>
        <p:sp>
          <p:nvSpPr>
            <p:cNvPr id="4110" name="Text Box 2" descr="羊皮纸"/>
            <p:cNvSpPr txBox="1"/>
            <p:nvPr/>
          </p:nvSpPr>
          <p:spPr>
            <a:xfrm>
              <a:off x="2223" y="2618"/>
              <a:ext cx="872" cy="2570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相交线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1" name="Text Box 5" descr="羊皮纸"/>
            <p:cNvSpPr txBox="1"/>
            <p:nvPr/>
          </p:nvSpPr>
          <p:spPr>
            <a:xfrm>
              <a:off x="5403" y="1863"/>
              <a:ext cx="1742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一般情况</a:t>
              </a:r>
              <a:endParaRPr lang="zh-CN" altLang="en-US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2" name="Text Box 6" descr="羊皮纸"/>
            <p:cNvSpPr txBox="1"/>
            <p:nvPr/>
          </p:nvSpPr>
          <p:spPr>
            <a:xfrm>
              <a:off x="7670" y="1215"/>
              <a:ext cx="1383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邻补角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3" name="Text Box 7" descr="羊皮纸"/>
            <p:cNvSpPr txBox="1"/>
            <p:nvPr/>
          </p:nvSpPr>
          <p:spPr>
            <a:xfrm>
              <a:off x="7670" y="2295"/>
              <a:ext cx="1383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对顶角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4" name="Text Box 8" descr="羊皮纸"/>
            <p:cNvSpPr txBox="1"/>
            <p:nvPr/>
          </p:nvSpPr>
          <p:spPr>
            <a:xfrm>
              <a:off x="11040" y="1215"/>
              <a:ext cx="2103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邻补角互补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5" name="Text Box 9" descr="羊皮纸"/>
            <p:cNvSpPr txBox="1"/>
            <p:nvPr/>
          </p:nvSpPr>
          <p:spPr>
            <a:xfrm>
              <a:off x="11040" y="2123"/>
              <a:ext cx="2103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对顶角相等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6" name="Text Box 10" descr="羊皮纸"/>
            <p:cNvSpPr txBox="1"/>
            <p:nvPr/>
          </p:nvSpPr>
          <p:spPr>
            <a:xfrm>
              <a:off x="5403" y="3363"/>
              <a:ext cx="1022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特殊</a:t>
              </a:r>
              <a:endParaRPr lang="zh-CN" altLang="en-US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7" name="Text Box 11" descr="羊皮纸"/>
            <p:cNvSpPr txBox="1"/>
            <p:nvPr/>
          </p:nvSpPr>
          <p:spPr>
            <a:xfrm>
              <a:off x="7770" y="3430"/>
              <a:ext cx="1023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垂直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8" name="Text Box 12" descr="羊皮纸"/>
            <p:cNvSpPr txBox="1"/>
            <p:nvPr/>
          </p:nvSpPr>
          <p:spPr>
            <a:xfrm>
              <a:off x="9835" y="3030"/>
              <a:ext cx="2853" cy="583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存在性和唯一性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9" name="Text Box 13" descr="羊皮纸"/>
            <p:cNvSpPr txBox="1"/>
            <p:nvPr/>
          </p:nvSpPr>
          <p:spPr>
            <a:xfrm>
              <a:off x="9835" y="4188"/>
              <a:ext cx="2303" cy="637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垂线段最短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0" name="Text Box 14" descr="羊皮纸"/>
            <p:cNvSpPr txBox="1"/>
            <p:nvPr/>
          </p:nvSpPr>
          <p:spPr>
            <a:xfrm>
              <a:off x="12330" y="3793"/>
              <a:ext cx="1363" cy="131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r>
                <a:rPr lang="zh-CN" altLang="en-US" sz="16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点到直线的距离</a:t>
              </a:r>
              <a:endParaRPr lang="zh-CN" altLang="en-US" sz="16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1" name="Text Box 15" descr="羊皮纸"/>
            <p:cNvSpPr txBox="1"/>
            <p:nvPr/>
          </p:nvSpPr>
          <p:spPr>
            <a:xfrm>
              <a:off x="8125" y="5298"/>
              <a:ext cx="4685" cy="582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同位角、内错角、同旁内角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2" name="Text Box 16" descr="羊皮纸"/>
            <p:cNvSpPr txBox="1"/>
            <p:nvPr/>
          </p:nvSpPr>
          <p:spPr>
            <a:xfrm>
              <a:off x="2223" y="7618"/>
              <a:ext cx="872" cy="2227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平行线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3" name="Text Box 17" descr="羊皮纸"/>
            <p:cNvSpPr txBox="1"/>
            <p:nvPr/>
          </p:nvSpPr>
          <p:spPr>
            <a:xfrm>
              <a:off x="4218" y="7623"/>
              <a:ext cx="3220" cy="582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平行公理及其推论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4" name="Text Box 18" descr="羊皮纸"/>
            <p:cNvSpPr txBox="1"/>
            <p:nvPr/>
          </p:nvSpPr>
          <p:spPr>
            <a:xfrm>
              <a:off x="8593" y="6510"/>
              <a:ext cx="2487" cy="583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平行线的判定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5" name="Text Box 19" descr="羊皮纸"/>
            <p:cNvSpPr txBox="1"/>
            <p:nvPr/>
          </p:nvSpPr>
          <p:spPr>
            <a:xfrm>
              <a:off x="8593" y="7645"/>
              <a:ext cx="2487" cy="583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平行线的性质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6" name="Text Box 21" descr="羊皮纸"/>
            <p:cNvSpPr txBox="1"/>
            <p:nvPr/>
          </p:nvSpPr>
          <p:spPr>
            <a:xfrm>
              <a:off x="4218" y="9425"/>
              <a:ext cx="1022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平移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7" name="Text Box 22" descr="羊皮纸"/>
            <p:cNvSpPr txBox="1"/>
            <p:nvPr/>
          </p:nvSpPr>
          <p:spPr>
            <a:xfrm>
              <a:off x="7578" y="9405"/>
              <a:ext cx="2102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平移的特征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8" name="Text Box 23" descr="羊皮纸"/>
            <p:cNvSpPr txBox="1"/>
            <p:nvPr/>
          </p:nvSpPr>
          <p:spPr>
            <a:xfrm>
              <a:off x="8593" y="8720"/>
              <a:ext cx="1022" cy="590"/>
            </a:xfrm>
            <a:prstGeom prst="rect">
              <a:avLst/>
            </a:prstGeom>
            <a:blipFill rotWithShape="1">
              <a:blip r:embed="rId1"/>
              <a:stretch>
                <a:fillRect/>
              </a:stretch>
            </a:blip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>
                  <a:latin typeface="黑体" panose="02010609060101010101" pitchFamily="2" charset="-122"/>
                  <a:ea typeface="黑体" panose="02010609060101010101" pitchFamily="2" charset="-122"/>
                </a:rPr>
                <a:t>命题</a:t>
              </a:r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29" name="AutoShape 24"/>
            <p:cNvSpPr/>
            <p:nvPr/>
          </p:nvSpPr>
          <p:spPr>
            <a:xfrm>
              <a:off x="3480" y="1805"/>
              <a:ext cx="680" cy="4195"/>
            </a:xfrm>
            <a:prstGeom prst="leftBrace">
              <a:avLst>
                <a:gd name="adj1" fmla="val 51152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30" name="AutoShape 25"/>
            <p:cNvSpPr/>
            <p:nvPr/>
          </p:nvSpPr>
          <p:spPr>
            <a:xfrm>
              <a:off x="7218" y="1228"/>
              <a:ext cx="340" cy="1657"/>
            </a:xfrm>
            <a:prstGeom prst="leftBrace">
              <a:avLst>
                <a:gd name="adj1" fmla="val 40421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31" name="AutoShape 26"/>
            <p:cNvSpPr/>
            <p:nvPr/>
          </p:nvSpPr>
          <p:spPr>
            <a:xfrm>
              <a:off x="9598" y="2318"/>
              <a:ext cx="1247" cy="567"/>
            </a:xfrm>
            <a:prstGeom prst="rightArrow">
              <a:avLst>
                <a:gd name="adj1" fmla="val 50000"/>
                <a:gd name="adj2" fmla="val 54864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32" name="AutoShape 27"/>
            <p:cNvSpPr/>
            <p:nvPr/>
          </p:nvSpPr>
          <p:spPr>
            <a:xfrm>
              <a:off x="9598" y="1298"/>
              <a:ext cx="1247" cy="567"/>
            </a:xfrm>
            <a:prstGeom prst="rightArrow">
              <a:avLst>
                <a:gd name="adj1" fmla="val 50000"/>
                <a:gd name="adj2" fmla="val 54864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33" name="AutoShape 28"/>
            <p:cNvSpPr/>
            <p:nvPr/>
          </p:nvSpPr>
          <p:spPr>
            <a:xfrm>
              <a:off x="9210" y="2998"/>
              <a:ext cx="568" cy="1700"/>
            </a:xfrm>
            <a:prstGeom prst="leftBrace">
              <a:avLst>
                <a:gd name="adj1" fmla="val 24838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34" name="AutoShape 29"/>
            <p:cNvSpPr/>
            <p:nvPr/>
          </p:nvSpPr>
          <p:spPr>
            <a:xfrm>
              <a:off x="5063" y="1978"/>
              <a:ext cx="340" cy="1587"/>
            </a:xfrm>
            <a:prstGeom prst="leftBrace">
              <a:avLst>
                <a:gd name="adj1" fmla="val 38714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35" name="AutoShape 30"/>
            <p:cNvSpPr/>
            <p:nvPr/>
          </p:nvSpPr>
          <p:spPr>
            <a:xfrm>
              <a:off x="6603" y="3453"/>
              <a:ext cx="1135" cy="452"/>
            </a:xfrm>
            <a:prstGeom prst="rightArrow">
              <a:avLst>
                <a:gd name="adj1" fmla="val 50000"/>
                <a:gd name="adj2" fmla="val 62602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36" name="AutoShape 31"/>
            <p:cNvSpPr/>
            <p:nvPr/>
          </p:nvSpPr>
          <p:spPr>
            <a:xfrm>
              <a:off x="6518" y="5298"/>
              <a:ext cx="1362" cy="795"/>
            </a:xfrm>
            <a:prstGeom prst="rightArrow">
              <a:avLst>
                <a:gd name="adj1" fmla="val 50000"/>
                <a:gd name="adj2" fmla="val 42774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37" name="AutoShape 32"/>
            <p:cNvSpPr/>
            <p:nvPr/>
          </p:nvSpPr>
          <p:spPr>
            <a:xfrm>
              <a:off x="3280" y="7703"/>
              <a:ext cx="623" cy="1935"/>
            </a:xfrm>
            <a:prstGeom prst="leftBrace">
              <a:avLst>
                <a:gd name="adj1" fmla="val 37416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38" name="AutoShape 33"/>
            <p:cNvSpPr/>
            <p:nvPr/>
          </p:nvSpPr>
          <p:spPr>
            <a:xfrm>
              <a:off x="7593" y="6565"/>
              <a:ext cx="660" cy="2720"/>
            </a:xfrm>
            <a:prstGeom prst="leftBrace">
              <a:avLst>
                <a:gd name="adj1" fmla="val 34171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39" name="AutoShape 34"/>
            <p:cNvSpPr/>
            <p:nvPr/>
          </p:nvSpPr>
          <p:spPr>
            <a:xfrm>
              <a:off x="5348" y="9318"/>
              <a:ext cx="2040" cy="795"/>
            </a:xfrm>
            <a:prstGeom prst="rightArrow">
              <a:avLst>
                <a:gd name="adj1" fmla="val 50000"/>
                <a:gd name="adj2" fmla="val 64044"/>
              </a:avLst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40" name="Rectangle 36"/>
            <p:cNvSpPr txBox="1"/>
            <p:nvPr/>
          </p:nvSpPr>
          <p:spPr>
            <a:xfrm>
              <a:off x="415" y="3913"/>
              <a:ext cx="1020" cy="385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lstStyle/>
            <a:p>
              <a:pPr algn="ctr"/>
              <a:r>
                <a:rPr lang="zh-CN" altLang="en-US" sz="24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知识构图</a:t>
              </a:r>
              <a:endParaRPr lang="zh-CN" altLang="en-US" sz="24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" name="Text Box 33"/>
            <p:cNvSpPr txBox="1"/>
            <p:nvPr/>
          </p:nvSpPr>
          <p:spPr>
            <a:xfrm>
              <a:off x="4268" y="1570"/>
              <a:ext cx="872" cy="2673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eaVert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两线四角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5" name="Text Box 2" descr="羊皮纸"/>
            <p:cNvSpPr txBox="1"/>
            <p:nvPr/>
          </p:nvSpPr>
          <p:spPr>
            <a:xfrm>
              <a:off x="5088" y="4493"/>
              <a:ext cx="872" cy="2567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三线八角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7" name="AutoShape 24"/>
            <p:cNvSpPr/>
            <p:nvPr/>
          </p:nvSpPr>
          <p:spPr>
            <a:xfrm>
              <a:off x="1190" y="4033"/>
              <a:ext cx="680" cy="4195"/>
            </a:xfrm>
            <a:prstGeom prst="leftBrace">
              <a:avLst>
                <a:gd name="adj1" fmla="val 51152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1580198" y="829945"/>
            <a:ext cx="8532812" cy="20300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【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知识应用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】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已知方程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m</a:t>
            </a:r>
            <a:r>
              <a:rPr lang="en-US" altLang="zh-CN" sz="2800"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3)      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</a:rPr>
              <a:t>+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n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+2)         =0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是关于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zh-CN" altLang="en-US" sz="2800" i="1">
                <a:latin typeface="Times New Roman" panose="02020603050405020304" pitchFamily="18" charset="0"/>
                <a:ea typeface="黑体" panose="02010609060101010101" pitchFamily="2" charset="-122"/>
              </a:rPr>
              <a:t>、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y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的二元一次方程，求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m</a:t>
            </a:r>
            <a:r>
              <a:rPr lang="zh-CN" altLang="en-US" sz="2800" i="1">
                <a:latin typeface="Times New Roman" panose="02020603050405020304" pitchFamily="18" charset="0"/>
                <a:ea typeface="黑体" panose="02010609060101010101" pitchFamily="2" charset="-122"/>
              </a:rPr>
              <a:t>、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n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的值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800">
              <a:solidFill>
                <a:srgbClr val="00206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46885" y="2966720"/>
            <a:ext cx="7921625" cy="13716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解：由题可得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|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n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|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1=1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m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≠3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m</a:t>
            </a:r>
            <a:r>
              <a:rPr lang="en-US" altLang="zh-CN" sz="2800" b="1" baseline="300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8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=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n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≠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    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解得：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m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=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-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3,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n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=2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6148" name="对象 1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3928110" y="1601470"/>
          <a:ext cx="6889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" r:id="rId1" imgW="304800" imgH="228600" progId="Equation.KSEE3">
                  <p:embed/>
                </p:oleObj>
              </mc:Choice>
              <mc:Fallback>
                <p:oleObj name="" r:id="rId1" imgW="304800" imgH="228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28110" y="1601470"/>
                        <a:ext cx="688975" cy="5159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对象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5444173" y="1542733"/>
          <a:ext cx="8032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" r:id="rId3" imgW="355600" imgH="254000" progId="Equation.KSEE3">
                  <p:embed/>
                </p:oleObj>
              </mc:Choice>
              <mc:Fallback>
                <p:oleObj name="" r:id="rId3" imgW="355600" imgH="2540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44173" y="1542733"/>
                        <a:ext cx="803275" cy="574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41" name="Rectangle 13"/>
          <p:cNvSpPr/>
          <p:nvPr/>
        </p:nvSpPr>
        <p:spPr>
          <a:xfrm>
            <a:off x="1152525" y="1863725"/>
            <a:ext cx="3289300" cy="522288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解：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②×4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得：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6580" name="Object 4"/>
          <p:cNvGraphicFramePr>
            <a:graphicFrameLocks noChangeAspect="1"/>
          </p:cNvGraphicFramePr>
          <p:nvPr/>
        </p:nvGraphicFramePr>
        <p:xfrm>
          <a:off x="4379913" y="5127625"/>
          <a:ext cx="9779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" r:id="rId1" imgW="313055" imgH="344805" progId="Equation.DSMT4">
                  <p:embed/>
                </p:oleObj>
              </mc:Choice>
              <mc:Fallback>
                <p:oleObj name="" r:id="rId1" imgW="313055" imgH="34480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>
                              <a:alpha val="0"/>
                            </a:srgbClr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379913" y="5127625"/>
                        <a:ext cx="977900" cy="922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8542" name="Rectangle 14"/>
          <p:cNvSpPr/>
          <p:nvPr/>
        </p:nvSpPr>
        <p:spPr>
          <a:xfrm>
            <a:off x="1047750" y="5302250"/>
            <a:ext cx="33829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所以原方程组的解为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23557" name="Object 9"/>
          <p:cNvGraphicFramePr>
            <a:graphicFrameLocks noChangeAspect="1"/>
          </p:cNvGraphicFramePr>
          <p:nvPr/>
        </p:nvGraphicFramePr>
        <p:xfrm>
          <a:off x="3032125" y="808673"/>
          <a:ext cx="217170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" r:id="rId3" imgW="774065" imgH="419100" progId="Equation.DSMT4">
                  <p:embed/>
                </p:oleObj>
              </mc:Choice>
              <mc:Fallback>
                <p:oleObj name="" r:id="rId3" imgW="774065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32125" y="808673"/>
                        <a:ext cx="2171700" cy="1187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10"/>
          <p:cNvSpPr/>
          <p:nvPr/>
        </p:nvSpPr>
        <p:spPr>
          <a:xfrm>
            <a:off x="973138" y="1225709"/>
            <a:ext cx="23164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/>
          <a:p>
            <a:pPr algn="l"/>
            <a:r>
              <a:rPr lang="en-US" sz="2800">
                <a:solidFill>
                  <a:srgbClr val="00808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1  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解方程组：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78547" name="Rectangle 19"/>
          <p:cNvSpPr/>
          <p:nvPr/>
        </p:nvSpPr>
        <p:spPr>
          <a:xfrm>
            <a:off x="3235325" y="2473325"/>
            <a:ext cx="62865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③ 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78549" name="Rectangle 21"/>
          <p:cNvSpPr/>
          <p:nvPr/>
        </p:nvSpPr>
        <p:spPr>
          <a:xfrm>
            <a:off x="1281113" y="3006725"/>
            <a:ext cx="3387725" cy="7381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①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＋③得：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7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x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= 35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78550" name="Rectangle 22"/>
          <p:cNvSpPr/>
          <p:nvPr/>
        </p:nvSpPr>
        <p:spPr>
          <a:xfrm>
            <a:off x="1712913" y="3798888"/>
            <a:ext cx="2054225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解得：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x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= 5.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78551" name="Rectangle 23"/>
          <p:cNvSpPr/>
          <p:nvPr/>
        </p:nvSpPr>
        <p:spPr>
          <a:xfrm>
            <a:off x="1152525" y="4389438"/>
            <a:ext cx="3835400" cy="7381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把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x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= 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代入②得，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y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= 1.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591" name="文本框 16590"/>
          <p:cNvSpPr txBox="1"/>
          <p:nvPr/>
        </p:nvSpPr>
        <p:spPr>
          <a:xfrm>
            <a:off x="1882775" y="2451100"/>
            <a:ext cx="15287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-4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y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=16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175058" y="684530"/>
            <a:ext cx="4851400" cy="5489575"/>
            <a:chOff x="983" y="1185"/>
            <a:chExt cx="7640" cy="8645"/>
          </a:xfrm>
        </p:grpSpPr>
        <p:sp>
          <p:nvSpPr>
            <p:cNvPr id="22529" name="Text Box 16"/>
            <p:cNvSpPr txBox="1"/>
            <p:nvPr/>
          </p:nvSpPr>
          <p:spPr>
            <a:xfrm>
              <a:off x="1033" y="1185"/>
              <a:ext cx="6385" cy="6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2075" tIns="46038" rIns="92075" bIns="46038" anchor="t" anchorCtr="0"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>
                  <a:solidFill>
                    <a:srgbClr val="00808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2 </a:t>
              </a:r>
              <a:r>
                <a:rPr lang="zh-CN" altLang="en-US" sz="2800">
                  <a:solidFill>
                    <a:srgbClr val="008080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 </a:t>
              </a:r>
              <a:r>
                <a:rPr lang="zh-CN" altLang="en-US" sz="280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用加减法解方程组</a:t>
              </a:r>
              <a:r>
                <a:rPr lang="en-US" altLang="zh-CN" sz="280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rPr>
                <a:t>:</a:t>
              </a:r>
              <a:endPara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grpSp>
          <p:nvGrpSpPr>
            <p:cNvPr id="22530" name="组合 1"/>
            <p:cNvGrpSpPr/>
            <p:nvPr/>
          </p:nvGrpSpPr>
          <p:grpSpPr>
            <a:xfrm>
              <a:off x="2295" y="2100"/>
              <a:ext cx="4353" cy="1573"/>
              <a:chOff x="3137" y="3520"/>
              <a:chExt cx="4351" cy="1572"/>
            </a:xfrm>
          </p:grpSpPr>
          <p:graphicFrame>
            <p:nvGraphicFramePr>
              <p:cNvPr id="22531" name="Object 17"/>
              <p:cNvGraphicFramePr>
                <a:graphicFrameLocks noChangeAspect="1"/>
              </p:cNvGraphicFramePr>
              <p:nvPr/>
            </p:nvGraphicFramePr>
            <p:xfrm>
              <a:off x="3137" y="3542"/>
              <a:ext cx="3350" cy="1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1" name="" r:id="rId5" imgW="851535" imgH="457835" progId="Equation.DSMT4">
                      <p:embed/>
                    </p:oleObj>
                  </mc:Choice>
                  <mc:Fallback>
                    <p:oleObj name="" r:id="rId5" imgW="851535" imgH="457835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3137" y="3542"/>
                            <a:ext cx="3350" cy="155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2532" name="Rectangle 18"/>
              <p:cNvSpPr/>
              <p:nvPr/>
            </p:nvSpPr>
            <p:spPr>
              <a:xfrm>
                <a:off x="6640" y="3520"/>
                <a:ext cx="77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</a:rPr>
                  <a:t>①</a:t>
                </a:r>
                <a:endParaRPr lang="en-US" altLang="zh-CN" sz="280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22533" name="Rectangle 19"/>
              <p:cNvSpPr/>
              <p:nvPr/>
            </p:nvSpPr>
            <p:spPr>
              <a:xfrm>
                <a:off x="6640" y="4267"/>
                <a:ext cx="84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lstStyle/>
              <a:p>
                <a:r>
                  <a:rPr lang="en-US" altLang="zh-CN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</a:rPr>
                  <a:t>②</a:t>
                </a:r>
                <a:endParaRPr lang="en-US" altLang="zh-CN" sz="2800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endParaRPr>
              </a:p>
            </p:txBody>
          </p:sp>
        </p:grpSp>
        <p:sp>
          <p:nvSpPr>
            <p:cNvPr id="29697" name="Rectangle 3"/>
            <p:cNvSpPr/>
            <p:nvPr/>
          </p:nvSpPr>
          <p:spPr>
            <a:xfrm>
              <a:off x="2228" y="3860"/>
              <a:ext cx="4705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>
              <a:spAutoFit/>
            </a:bodyPr>
            <a:lstStyle/>
            <a:p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①×3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得：</a:t>
              </a:r>
              <a:endParaRPr lang="zh-CN" altLang="en-US" sz="280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3554" name="Rectangle 4"/>
            <p:cNvSpPr/>
            <p:nvPr/>
          </p:nvSpPr>
          <p:spPr>
            <a:xfrm>
              <a:off x="1320" y="8728"/>
              <a:ext cx="532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lstStyle/>
            <a:p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所以原方程组的解是</a:t>
              </a:r>
              <a:endParaRPr lang="zh-CN" altLang="en-US" sz="280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graphicFrame>
          <p:nvGraphicFramePr>
            <p:cNvPr id="23555" name="Object 5"/>
            <p:cNvGraphicFramePr>
              <a:graphicFrameLocks noChangeAspect="1"/>
            </p:cNvGraphicFramePr>
            <p:nvPr/>
          </p:nvGraphicFramePr>
          <p:xfrm>
            <a:off x="6570" y="8448"/>
            <a:ext cx="1645" cy="1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2" name="" r:id="rId7" imgW="445770" imgH="458470" progId="Equation.3">
                    <p:embed/>
                  </p:oleObj>
                </mc:Choice>
                <mc:Fallback>
                  <p:oleObj name="" r:id="rId7" imgW="445770" imgH="45847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6570" y="8448"/>
                          <a:ext cx="1645" cy="138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" name="Rectangle 6"/>
            <p:cNvSpPr/>
            <p:nvPr/>
          </p:nvSpPr>
          <p:spPr>
            <a:xfrm>
              <a:off x="1253" y="3860"/>
              <a:ext cx="2647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解：</a:t>
              </a:r>
              <a:endParaRPr lang="zh-CN" altLang="en-US" sz="280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4" name="Rectangle 7"/>
            <p:cNvSpPr/>
            <p:nvPr/>
          </p:nvSpPr>
          <p:spPr>
            <a:xfrm>
              <a:off x="1253" y="5803"/>
              <a:ext cx="476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 ③-④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得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:  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y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=2</a:t>
              </a:r>
              <a:endParaRPr lang="en-US" altLang="zh-CN" sz="280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5" name="Rectangle 8"/>
            <p:cNvSpPr/>
            <p:nvPr/>
          </p:nvSpPr>
          <p:spPr>
            <a:xfrm>
              <a:off x="1423" y="6538"/>
              <a:ext cx="7200" cy="218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 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把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y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＝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2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代入①，</a:t>
              </a:r>
              <a:endParaRPr lang="zh-CN" altLang="en-US" sz="2800">
                <a:latin typeface="Times New Roman" panose="02020603050405020304" pitchFamily="18" charset="0"/>
                <a:ea typeface="黑体" panose="02010609060101010101" pitchFamily="2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 解得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:  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x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＝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3</a:t>
              </a:r>
              <a:endParaRPr lang="en-US" altLang="zh-CN" sz="280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6" name="Rectangle 9"/>
            <p:cNvSpPr/>
            <p:nvPr/>
          </p:nvSpPr>
          <p:spPr>
            <a:xfrm>
              <a:off x="983" y="4858"/>
              <a:ext cx="309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  ②×2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2" charset="-122"/>
                </a:rPr>
                <a:t>得：</a:t>
              </a:r>
              <a:endParaRPr lang="zh-CN" altLang="en-US" sz="280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3560" name="Rectangle 10"/>
            <p:cNvSpPr/>
            <p:nvPr/>
          </p:nvSpPr>
          <p:spPr>
            <a:xfrm>
              <a:off x="4848" y="3860"/>
              <a:ext cx="3237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6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x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+9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y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=36 ③</a:t>
              </a:r>
              <a:endParaRPr lang="en-US" altLang="zh-CN" sz="280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3561" name="Rectangle 11"/>
            <p:cNvSpPr/>
            <p:nvPr/>
          </p:nvSpPr>
          <p:spPr>
            <a:xfrm>
              <a:off x="3693" y="4840"/>
              <a:ext cx="3240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6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x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+8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2" charset="-122"/>
                </a:rPr>
                <a:t>y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2" charset="-122"/>
                </a:rPr>
                <a:t>=34 ④</a:t>
              </a:r>
              <a:endParaRPr lang="en-US" altLang="zh-CN" sz="280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</p:grpSp>
      <p:sp>
        <p:nvSpPr>
          <p:cNvPr id="2" name="Text Box 8"/>
          <p:cNvSpPr txBox="1"/>
          <p:nvPr/>
        </p:nvSpPr>
        <p:spPr>
          <a:xfrm>
            <a:off x="5145088" y="920115"/>
            <a:ext cx="571500" cy="4651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①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8" name="Rectangle 17"/>
          <p:cNvSpPr/>
          <p:nvPr/>
        </p:nvSpPr>
        <p:spPr>
          <a:xfrm>
            <a:off x="5143500" y="1258253"/>
            <a:ext cx="488950" cy="7381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②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8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8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8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7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8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8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7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8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8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7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8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8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7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8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8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78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41" grpId="0"/>
      <p:bldP spid="278542" grpId="0"/>
      <p:bldP spid="278547" grpId="0"/>
      <p:bldP spid="278549" grpId="0"/>
      <p:bldP spid="278550" grpId="0"/>
      <p:bldP spid="278551" grpId="0"/>
      <p:bldP spid="1659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文本框 26626"/>
          <p:cNvSpPr txBox="1"/>
          <p:nvPr/>
        </p:nvSpPr>
        <p:spPr>
          <a:xfrm>
            <a:off x="466090" y="196215"/>
            <a:ext cx="10229215" cy="20300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某工地挖掘机的台数和装卸机的台数之和为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21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，如果每台挖掘机每天平均挖土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750m</a:t>
            </a:r>
            <a:r>
              <a:rPr lang="en-US" altLang="zh-CN" sz="2800" baseline="30000">
                <a:latin typeface="Times New Roman" panose="02020603050405020304" pitchFamily="18" charset="0"/>
                <a:ea typeface="黑体" panose="02010609060101010101" pitchFamily="2" charset="-122"/>
              </a:rPr>
              <a:t>3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，每台装卸机每天平均运土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300m</a:t>
            </a:r>
            <a:r>
              <a:rPr lang="en-US" altLang="zh-CN" sz="2800" baseline="30000">
                <a:latin typeface="Times New Roman" panose="02020603050405020304" pitchFamily="18" charset="0"/>
                <a:ea typeface="黑体" panose="02010609060101010101" pitchFamily="2" charset="-122"/>
              </a:rPr>
              <a:t>3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，正好能使挖出的土及时运走，问挖掘机有多少台？装卸机有多少台？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1507" name="Text Box 20"/>
          <p:cNvSpPr txBox="1"/>
          <p:nvPr/>
        </p:nvSpPr>
        <p:spPr>
          <a:xfrm>
            <a:off x="2316480" y="2685415"/>
            <a:ext cx="7918450" cy="13843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解：设挖掘机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台，装卸机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y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台，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根据题意列出方程组得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1508" name="Text Box 25"/>
          <p:cNvSpPr txBox="1"/>
          <p:nvPr/>
        </p:nvSpPr>
        <p:spPr>
          <a:xfrm>
            <a:off x="2606993" y="4855528"/>
            <a:ext cx="893762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解得</a:t>
            </a:r>
            <a:endParaRPr lang="zh-CN" altLang="en-US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21509" name="对象 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4702493" y="3474403"/>
          <a:ext cx="1960562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" r:id="rId1" imgW="927100" imgH="457200" progId="Equation.DSMT4">
                  <p:embed/>
                </p:oleObj>
              </mc:Choice>
              <mc:Fallback>
                <p:oleObj name="" r:id="rId1" imgW="9271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02493" y="3474403"/>
                        <a:ext cx="1960562" cy="10937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4773930" y="4568190"/>
          <a:ext cx="1128713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" r:id="rId3" imgW="533400" imgH="457200" progId="Equation.DSMT4">
                  <p:embed/>
                </p:oleObj>
              </mc:Choice>
              <mc:Fallback>
                <p:oleObj name="" r:id="rId3" imgW="5334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73930" y="4568190"/>
                        <a:ext cx="1128713" cy="1095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20"/>
          <p:cNvSpPr txBox="1"/>
          <p:nvPr/>
        </p:nvSpPr>
        <p:spPr>
          <a:xfrm>
            <a:off x="2383155" y="5527040"/>
            <a:ext cx="7918450" cy="7381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答：挖掘机有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台，装卸机有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15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台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8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21508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10" descr="蓝色面巾纸"/>
          <p:cNvSpPr txBox="1">
            <a:spLocks noChangeArrowheads="1"/>
          </p:cNvSpPr>
          <p:nvPr/>
        </p:nvSpPr>
        <p:spPr bwMode="auto">
          <a:xfrm>
            <a:off x="8268018" y="4754245"/>
            <a:ext cx="3536950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 wrap="none">
            <a:spAutoFit/>
          </a:bodyPr>
          <a:lstStyle/>
          <a:p>
            <a:pPr marR="0" algn="ctr" defTabSz="914400">
              <a:buClrTx/>
              <a:buSzTx/>
              <a:defRPr/>
            </a:pPr>
            <a:r>
              <a:rPr kumimoji="1" lang="zh-CN" altLang="en-US" sz="2400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数学问题的解</a:t>
            </a:r>
            <a:endParaRPr kumimoji="1" lang="zh-CN" altLang="en-US" sz="2400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  <a:p>
            <a:pPr marR="0" algn="ctr" defTabSz="914400">
              <a:buClrTx/>
              <a:buSzTx/>
              <a:defRPr/>
            </a:pPr>
            <a:r>
              <a:rPr kumimoji="1" lang="zh-CN" altLang="en-US" sz="2400" kern="1200" cap="none" spc="0" normalizeH="0" baseline="0" noProof="0"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（不等式（组）的解集）</a:t>
            </a:r>
            <a:endParaRPr kumimoji="1" lang="en-US" altLang="zh-CN" sz="2400" kern="1200" cap="none" spc="0" normalizeH="0" baseline="0" noProof="0"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53" name="Text Box 2" descr="蓝色面巾纸"/>
          <p:cNvSpPr txBox="1"/>
          <p:nvPr/>
        </p:nvSpPr>
        <p:spPr>
          <a:xfrm>
            <a:off x="3589655" y="1696720"/>
            <a:ext cx="2646363" cy="8302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zh-CN" altLang="en-US" sz="24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实际问题</a:t>
            </a:r>
            <a:endParaRPr lang="en-US" altLang="zh-CN" sz="240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ctr"/>
            <a:r>
              <a:rPr lang="zh-CN" altLang="en-US" sz="24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（包含不等关系）</a:t>
            </a:r>
            <a:endParaRPr lang="zh-CN" altLang="en-US" sz="240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002655" y="1549083"/>
            <a:ext cx="3095625" cy="1125537"/>
            <a:chOff x="1030" y="603"/>
            <a:chExt cx="3118" cy="557"/>
          </a:xfrm>
        </p:grpSpPr>
        <p:sp>
          <p:nvSpPr>
            <p:cNvPr id="57" name="Line 4"/>
            <p:cNvSpPr>
              <a:spLocks noChangeShapeType="1"/>
            </p:cNvSpPr>
            <p:nvPr/>
          </p:nvSpPr>
          <p:spPr bwMode="auto">
            <a:xfrm>
              <a:off x="1256" y="890"/>
              <a:ext cx="2665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08" name="Text Box 5"/>
            <p:cNvSpPr txBox="1"/>
            <p:nvPr/>
          </p:nvSpPr>
          <p:spPr>
            <a:xfrm>
              <a:off x="1030" y="603"/>
              <a:ext cx="3118" cy="55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algn="ctr"/>
              <a:r>
                <a:rPr lang="en-US" altLang="zh-CN" sz="20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  </a:t>
              </a:r>
              <a:r>
                <a:rPr lang="zh-CN" altLang="en-US" sz="24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设未知数</a:t>
              </a:r>
              <a:r>
                <a:rPr lang="zh-CN" altLang="en-US" sz="20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，</a:t>
              </a:r>
              <a:endParaRPr lang="en-US" altLang="zh-CN" sz="20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  <a:p>
              <a:pPr algn="ctr"/>
              <a:endParaRPr lang="en-US" altLang="zh-CN" sz="20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  <a:p>
              <a:pPr algn="ctr"/>
              <a:r>
                <a:rPr lang="zh-CN" altLang="en-US" sz="24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   列不等式（组）</a:t>
              </a:r>
              <a:r>
                <a:rPr lang="zh-CN" altLang="en-US" sz="20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                       </a:t>
              </a:r>
              <a:endParaRPr lang="zh-CN" altLang="en-US" sz="20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59" name="Text Box 6" descr="蓝色面巾纸"/>
          <p:cNvSpPr txBox="1"/>
          <p:nvPr/>
        </p:nvSpPr>
        <p:spPr>
          <a:xfrm>
            <a:off x="8917305" y="1191895"/>
            <a:ext cx="2447925" cy="120015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algn="ctr"/>
            <a:r>
              <a:rPr lang="en-US" altLang="zh-CN" sz="2400"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en-US" sz="24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数学问题</a:t>
            </a:r>
            <a:endParaRPr lang="zh-CN" altLang="en-US" sz="240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ctr"/>
            <a:r>
              <a:rPr lang="zh-CN" altLang="en-US" sz="24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（一元一次不等式（组））</a:t>
            </a:r>
            <a:endParaRPr lang="zh-CN" altLang="en-US" sz="240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5" name="Group 7"/>
          <p:cNvGrpSpPr/>
          <p:nvPr/>
        </p:nvGrpSpPr>
        <p:grpSpPr>
          <a:xfrm>
            <a:off x="9709468" y="2474595"/>
            <a:ext cx="554037" cy="2246313"/>
            <a:chOff x="3939" y="1344"/>
            <a:chExt cx="349" cy="1953"/>
          </a:xfrm>
        </p:grpSpPr>
        <p:sp>
          <p:nvSpPr>
            <p:cNvPr id="61" name="Line 8"/>
            <p:cNvSpPr>
              <a:spLocks noChangeShapeType="1"/>
            </p:cNvSpPr>
            <p:nvPr/>
          </p:nvSpPr>
          <p:spPr bwMode="auto">
            <a:xfrm flipH="1">
              <a:off x="4286" y="1344"/>
              <a:ext cx="0" cy="187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endParaRPr>
            </a:p>
          </p:txBody>
        </p:sp>
        <p:sp>
          <p:nvSpPr>
            <p:cNvPr id="4112" name="Text Box 9"/>
            <p:cNvSpPr txBox="1"/>
            <p:nvPr/>
          </p:nvSpPr>
          <p:spPr>
            <a:xfrm>
              <a:off x="3939" y="1344"/>
              <a:ext cx="349" cy="1953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eaVert" wrap="none" anchor="t" anchorCtr="0">
              <a:spAutoFit/>
            </a:bodyPr>
            <a:lstStyle/>
            <a:p>
              <a:r>
                <a:rPr lang="zh-CN" altLang="en-US" sz="24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解不等式（组）</a:t>
              </a:r>
              <a:endParaRPr lang="zh-CN" altLang="en-US" sz="24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grpSp>
        <p:nvGrpSpPr>
          <p:cNvPr id="6" name="Group 11"/>
          <p:cNvGrpSpPr/>
          <p:nvPr/>
        </p:nvGrpSpPr>
        <p:grpSpPr>
          <a:xfrm>
            <a:off x="5424805" y="4857433"/>
            <a:ext cx="2981325" cy="469900"/>
            <a:chOff x="1387" y="3485"/>
            <a:chExt cx="2491" cy="217"/>
          </a:xfrm>
        </p:grpSpPr>
        <p:sp>
          <p:nvSpPr>
            <p:cNvPr id="65" name="Line 12"/>
            <p:cNvSpPr>
              <a:spLocks noChangeShapeType="1"/>
            </p:cNvSpPr>
            <p:nvPr/>
          </p:nvSpPr>
          <p:spPr bwMode="auto">
            <a:xfrm flipH="1" flipV="1">
              <a:off x="1387" y="3693"/>
              <a:ext cx="2491" cy="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tailEnd type="triangle" w="med" len="med"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15" name="Text Box 13"/>
            <p:cNvSpPr txBox="1"/>
            <p:nvPr/>
          </p:nvSpPr>
          <p:spPr>
            <a:xfrm>
              <a:off x="2320" y="3485"/>
              <a:ext cx="895" cy="21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zh-CN" altLang="en-US" sz="240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检验</a:t>
              </a:r>
              <a:endParaRPr lang="zh-CN" altLang="en-US" sz="24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68" name="Text Box 14" descr="蓝色面巾纸"/>
          <p:cNvSpPr txBox="1">
            <a:spLocks noChangeArrowheads="1"/>
          </p:cNvSpPr>
          <p:nvPr/>
        </p:nvSpPr>
        <p:spPr bwMode="auto">
          <a:xfrm>
            <a:off x="3480118" y="4865370"/>
            <a:ext cx="1981200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algn="ctr" defTabSz="914400">
              <a:buClrTx/>
              <a:buSzTx/>
              <a:defRPr/>
            </a:pPr>
            <a:r>
              <a:rPr kumimoji="1" lang="zh-CN" altLang="en-US" sz="2400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实际问题</a:t>
            </a:r>
            <a:endParaRPr kumimoji="1" lang="zh-CN" altLang="en-US" sz="2400" kern="1200" cap="none" spc="0" normalizeH="0" baseline="0" noProof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  <a:p>
            <a:pPr marR="0" algn="ctr" defTabSz="914400">
              <a:buClrTx/>
              <a:buSzTx/>
              <a:defRPr/>
            </a:pPr>
            <a:r>
              <a:rPr kumimoji="1" lang="zh-CN" altLang="en-US" sz="2400" kern="1200" cap="none" spc="0" normalizeH="0" baseline="0" noProof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的答案</a:t>
            </a:r>
            <a:r>
              <a:rPr kumimoji="1" lang="zh-CN" altLang="en-US" sz="2400" kern="1200" cap="none" spc="0" normalizeH="0" baseline="0" noProof="0"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       </a:t>
            </a:r>
            <a:endParaRPr kumimoji="1" lang="zh-CN" altLang="en-US" sz="2400" kern="1200" cap="none" spc="0" normalizeH="0" baseline="0" noProof="0"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69" name="Line 15"/>
          <p:cNvSpPr/>
          <p:nvPr/>
        </p:nvSpPr>
        <p:spPr>
          <a:xfrm flipH="1">
            <a:off x="4742180" y="2522220"/>
            <a:ext cx="0" cy="2332038"/>
          </a:xfrm>
          <a:prstGeom prst="line">
            <a:avLst/>
          </a:prstGeom>
          <a:ln w="50800" cap="flat" cmpd="sng">
            <a:solidFill>
              <a:srgbClr val="000000"/>
            </a:solidFill>
            <a:prstDash val="dashDot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70" name="AutoShape 16"/>
          <p:cNvSpPr/>
          <p:nvPr/>
        </p:nvSpPr>
        <p:spPr>
          <a:xfrm>
            <a:off x="5389880" y="2417445"/>
            <a:ext cx="3095625" cy="2808288"/>
          </a:xfrm>
          <a:prstGeom prst="curvedLeftArrow">
            <a:avLst>
              <a:gd name="adj1" fmla="val 20000"/>
              <a:gd name="adj2" fmla="val 40000"/>
              <a:gd name="adj3" fmla="val 36968"/>
            </a:avLst>
          </a:prstGeom>
          <a:gradFill rotWithShape="0">
            <a:gsLst>
              <a:gs pos="0">
                <a:srgbClr val="FFF200">
                  <a:alpha val="100000"/>
                </a:srgbClr>
              </a:gs>
              <a:gs pos="45000">
                <a:srgbClr val="FF7A00">
                  <a:alpha val="100000"/>
                </a:srgbClr>
              </a:gs>
              <a:gs pos="70000">
                <a:srgbClr val="FF0300">
                  <a:alpha val="100000"/>
                </a:srgbClr>
              </a:gs>
              <a:gs pos="100000">
                <a:srgbClr val="4D0808">
                  <a:alpha val="100000"/>
                </a:srgbClr>
              </a:gs>
            </a:gsLst>
            <a:lin ang="5400000"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47700" y="582295"/>
            <a:ext cx="1778635" cy="5469255"/>
          </a:xfrm>
          <a:prstGeom prst="rect">
            <a:avLst/>
          </a:prstGeom>
        </p:spPr>
        <p:txBody>
          <a:bodyPr vert="eaVert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>
                <a:solidFill>
                  <a:srgbClr val="00B050"/>
                </a:solidFill>
              </a:rPr>
              <a:t>不等式与不等式组</a:t>
            </a:r>
            <a:endParaRPr lang="zh-CN" altLang="en-US" sz="480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3" grpId="0"/>
      <p:bldP spid="59" grpId="0"/>
      <p:bldP spid="68" grpId="0"/>
      <p:bldP spid="7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69"/>
          <p:cNvSpPr txBox="1"/>
          <p:nvPr/>
        </p:nvSpPr>
        <p:spPr>
          <a:xfrm>
            <a:off x="4783773" y="2088198"/>
            <a:ext cx="185737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endParaRPr lang="zh-CN" altLang="en-US" sz="24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482" name="TextBox 70"/>
          <p:cNvSpPr txBox="1"/>
          <p:nvPr/>
        </p:nvSpPr>
        <p:spPr>
          <a:xfrm>
            <a:off x="4712335" y="3194685"/>
            <a:ext cx="184150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endParaRPr lang="zh-CN" altLang="en-US" sz="24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2" name="组合 56"/>
          <p:cNvGrpSpPr/>
          <p:nvPr/>
        </p:nvGrpSpPr>
        <p:grpSpPr>
          <a:xfrm>
            <a:off x="2156460" y="830898"/>
            <a:ext cx="7561263" cy="2133599"/>
            <a:chOff x="432121" y="1655763"/>
            <a:chExt cx="7561262" cy="2133599"/>
          </a:xfrm>
        </p:grpSpPr>
        <p:sp>
          <p:nvSpPr>
            <p:cNvPr id="20484" name="Text Box 6"/>
            <p:cNvSpPr txBox="1"/>
            <p:nvPr/>
          </p:nvSpPr>
          <p:spPr>
            <a:xfrm>
              <a:off x="432121" y="1655763"/>
              <a:ext cx="7561262" cy="73723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800" noProof="1">
                  <a:latin typeface="黑体" panose="02010609060101010101" pitchFamily="2" charset="-122"/>
                  <a:ea typeface="黑体" panose="02010609060101010101" pitchFamily="2" charset="-122"/>
                  <a:cs typeface="+mn-cs"/>
                </a:rPr>
                <a:t>解不等式组：</a:t>
              </a:r>
              <a:endParaRPr lang="zh-CN" altLang="en-US" sz="2800" b="1" noProof="1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20485" name="组合 59"/>
            <p:cNvGrpSpPr/>
            <p:nvPr/>
          </p:nvGrpSpPr>
          <p:grpSpPr>
            <a:xfrm>
              <a:off x="611188" y="2492058"/>
              <a:ext cx="2376979" cy="1240155"/>
              <a:chOff x="611560" y="2492579"/>
              <a:chExt cx="2375875" cy="1240331"/>
            </a:xfrm>
          </p:grpSpPr>
          <p:sp>
            <p:nvSpPr>
              <p:cNvPr id="20486" name="矩形 43"/>
              <p:cNvSpPr/>
              <p:nvPr/>
            </p:nvSpPr>
            <p:spPr>
              <a:xfrm>
                <a:off x="611560" y="2853310"/>
                <a:ext cx="488725" cy="45726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lstStyle/>
              <a:p>
                <a:r>
                  <a:rPr lang="zh-CN" altLang="en-US" sz="2400">
                    <a:latin typeface="黑体" panose="02010609060101010101" pitchFamily="2" charset="-122"/>
                    <a:ea typeface="黑体" panose="02010609060101010101" pitchFamily="2" charset="-122"/>
                  </a:rPr>
                  <a:t>①</a:t>
                </a:r>
                <a:endParaRPr lang="zh-CN" altLang="en-US" sz="240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grpSp>
            <p:nvGrpSpPr>
              <p:cNvPr id="20487" name="组合 46"/>
              <p:cNvGrpSpPr/>
              <p:nvPr/>
            </p:nvGrpSpPr>
            <p:grpSpPr>
              <a:xfrm>
                <a:off x="1127577" y="2492579"/>
                <a:ext cx="1859858" cy="1240331"/>
                <a:chOff x="1127577" y="2492579"/>
                <a:chExt cx="1859858" cy="1240331"/>
              </a:xfrm>
            </p:grpSpPr>
            <p:sp>
              <p:nvSpPr>
                <p:cNvPr id="43" name="左大括号 42"/>
                <p:cNvSpPr/>
                <p:nvPr/>
              </p:nvSpPr>
              <p:spPr bwMode="auto">
                <a:xfrm>
                  <a:off x="1127577" y="2640237"/>
                  <a:ext cx="215820" cy="1006617"/>
                </a:xfrm>
                <a:prstGeom prst="leftBrace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sx="1000" sy="1000" kx="2115830" algn="bl" rotWithShape="0">
                    <a:srgbClr val="C0C0C0"/>
                  </a:outerShdw>
                </a:effec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graphicFrame>
              <p:nvGraphicFramePr>
                <p:cNvPr id="20489" name="Object 40"/>
                <p:cNvGraphicFramePr>
                  <a:graphicFrameLocks noChangeAspect="1"/>
                </p:cNvGraphicFramePr>
                <p:nvPr/>
              </p:nvGraphicFramePr>
              <p:xfrm>
                <a:off x="1337836" y="2492579"/>
                <a:ext cx="1588813" cy="64842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65" name="" r:id="rId1" imgW="964565" imgH="393700" progId="Equation.DSMT4">
                        <p:embed/>
                      </p:oleObj>
                    </mc:Choice>
                    <mc:Fallback>
                      <p:oleObj name="" r:id="rId1" imgW="964565" imgH="393700" progId="Equation.DSMT4">
                        <p:embed/>
                        <p:pic>
                          <p:nvPicPr>
                            <p:cNvPr id="0" name="OLE substitute image"/>
                            <p:cNvPicPr/>
                            <p:nvPr/>
                          </p:nvPicPr>
                          <p:blipFill>
                            <a:blip r:embed="rId2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337836" y="2492579"/>
                              <a:ext cx="1588813" cy="648427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490" name="Object 41"/>
                <p:cNvGraphicFramePr>
                  <a:graphicFrameLocks noChangeAspect="1"/>
                </p:cNvGraphicFramePr>
                <p:nvPr/>
              </p:nvGraphicFramePr>
              <p:xfrm>
                <a:off x="1270399" y="3083213"/>
                <a:ext cx="1717036" cy="64969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66" name="" r:id="rId3" imgW="1078865" imgH="393700" progId="Equation.DSMT4">
                        <p:embed/>
                      </p:oleObj>
                    </mc:Choice>
                    <mc:Fallback>
                      <p:oleObj name="" r:id="rId3" imgW="1078865" imgH="393700" progId="Equation.DSMT4">
                        <p:embed/>
                        <p:pic>
                          <p:nvPicPr>
                            <p:cNvPr id="0" name="OLE substitute image"/>
                            <p:cNvPicPr/>
                            <p:nvPr/>
                          </p:nvPicPr>
                          <p:blipFill>
                            <a:blip r:embed="rId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270399" y="3083213"/>
                              <a:ext cx="1717036" cy="649697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pSp>
          <p:nvGrpSpPr>
            <p:cNvPr id="20491" name="组合 60"/>
            <p:cNvGrpSpPr/>
            <p:nvPr/>
          </p:nvGrpSpPr>
          <p:grpSpPr>
            <a:xfrm>
              <a:off x="5019676" y="2545488"/>
              <a:ext cx="2947098" cy="1243874"/>
              <a:chOff x="3501821" y="2380593"/>
              <a:chExt cx="2946606" cy="1244034"/>
            </a:xfrm>
          </p:grpSpPr>
          <p:sp>
            <p:nvSpPr>
              <p:cNvPr id="20492" name="矩形 47"/>
              <p:cNvSpPr/>
              <p:nvPr/>
            </p:nvSpPr>
            <p:spPr>
              <a:xfrm>
                <a:off x="3501821" y="2709568"/>
                <a:ext cx="488984" cy="4575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 anchorCtr="0">
                <a:spAutoFit/>
              </a:bodyPr>
              <a:lstStyle/>
              <a:p>
                <a:r>
                  <a:rPr lang="zh-CN" altLang="en-US" sz="2400">
                    <a:latin typeface="黑体" panose="02010609060101010101" pitchFamily="2" charset="-122"/>
                    <a:ea typeface="黑体" panose="02010609060101010101" pitchFamily="2" charset="-122"/>
                  </a:rPr>
                  <a:t>②</a:t>
                </a:r>
                <a:endParaRPr lang="zh-CN" altLang="en-US" sz="2400">
                  <a:latin typeface="黑体" panose="02010609060101010101" pitchFamily="2" charset="-122"/>
                  <a:ea typeface="黑体" panose="02010609060101010101" pitchFamily="2" charset="-122"/>
                </a:endParaRPr>
              </a:p>
            </p:txBody>
          </p:sp>
          <p:grpSp>
            <p:nvGrpSpPr>
              <p:cNvPr id="20493" name="组合 48"/>
              <p:cNvGrpSpPr/>
              <p:nvPr/>
            </p:nvGrpSpPr>
            <p:grpSpPr>
              <a:xfrm>
                <a:off x="3990371" y="2380593"/>
                <a:ext cx="2458056" cy="1244034"/>
                <a:chOff x="761228" y="2472477"/>
                <a:chExt cx="2458056" cy="1244034"/>
              </a:xfrm>
            </p:grpSpPr>
            <p:sp>
              <p:nvSpPr>
                <p:cNvPr id="54" name="左大括号 53"/>
                <p:cNvSpPr/>
                <p:nvPr/>
              </p:nvSpPr>
              <p:spPr bwMode="auto">
                <a:xfrm>
                  <a:off x="761228" y="2566594"/>
                  <a:ext cx="215884" cy="1092975"/>
                </a:xfrm>
                <a:prstGeom prst="leftBrace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sx="1000" sy="1000" kx="2115830" algn="bl" rotWithShape="0">
                    <a:srgbClr val="C0C0C0"/>
                  </a:outerShdw>
                </a:effec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None/>
                    <a:defRPr/>
                  </a:pPr>
                  <a:endParaRPr kumimoji="0" lang="zh-CN" alt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graphicFrame>
              <p:nvGraphicFramePr>
                <p:cNvPr id="20495" name="Object 42"/>
                <p:cNvGraphicFramePr>
                  <a:graphicFrameLocks noChangeAspect="1"/>
                </p:cNvGraphicFramePr>
                <p:nvPr/>
              </p:nvGraphicFramePr>
              <p:xfrm>
                <a:off x="972919" y="2472477"/>
                <a:ext cx="2196936" cy="64841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67" name="" r:id="rId5" imgW="1332865" imgH="393700" progId="Equation.DSMT4">
                        <p:embed/>
                      </p:oleObj>
                    </mc:Choice>
                    <mc:Fallback>
                      <p:oleObj name="" r:id="rId5" imgW="1332865" imgH="393700" progId="Equation.DSMT4">
                        <p:embed/>
                        <p:pic>
                          <p:nvPicPr>
                            <p:cNvPr id="0" name="OLE substitute image"/>
                            <p:cNvPicPr/>
                            <p:nvPr/>
                          </p:nvPicPr>
                          <p:blipFill>
                            <a:blip r:embed="rId6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972919" y="2472477"/>
                              <a:ext cx="2196936" cy="648418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0496" name="Object 43"/>
                <p:cNvGraphicFramePr>
                  <a:graphicFrameLocks noChangeAspect="1"/>
                </p:cNvGraphicFramePr>
                <p:nvPr/>
              </p:nvGraphicFramePr>
              <p:xfrm>
                <a:off x="1045741" y="3139833"/>
                <a:ext cx="2173543" cy="57667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68" name="" r:id="rId7" imgW="1485265" imgH="393700" progId="Equation.DSMT4">
                        <p:embed/>
                      </p:oleObj>
                    </mc:Choice>
                    <mc:Fallback>
                      <p:oleObj name="" r:id="rId7" imgW="1485265" imgH="393700" progId="Equation.DSMT4">
                        <p:embed/>
                        <p:pic>
                          <p:nvPicPr>
                            <p:cNvPr id="0" name="OLE substitute image"/>
                            <p:cNvPicPr/>
                            <p:nvPr/>
                          </p:nvPicPr>
                          <p:blipFill>
                            <a:blip r:embed="rId8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045741" y="3139833"/>
                              <a:ext cx="2173543" cy="576678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</p:grpSp>
      <p:sp>
        <p:nvSpPr>
          <p:cNvPr id="22564" name="TextBox 61"/>
          <p:cNvSpPr txBox="1"/>
          <p:nvPr/>
        </p:nvSpPr>
        <p:spPr>
          <a:xfrm>
            <a:off x="2480310" y="3326448"/>
            <a:ext cx="6289675" cy="88423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解：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①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不等式组的解集是        </a:t>
            </a:r>
            <a:r>
              <a:rPr lang="zh-CN" altLang="en-US" sz="24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；</a:t>
            </a:r>
            <a:endParaRPr lang="zh-CN" altLang="en-US" sz="24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en-US" sz="24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8194" name="Object 44"/>
          <p:cNvGraphicFramePr>
            <a:graphicFrameLocks noChangeAspect="1"/>
          </p:cNvGraphicFramePr>
          <p:nvPr/>
        </p:nvGraphicFramePr>
        <p:xfrm>
          <a:off x="6464935" y="3178810"/>
          <a:ext cx="12954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" r:id="rId9" imgW="596900" imgH="393700" progId="Equation.DSMT4">
                  <p:embed/>
                </p:oleObj>
              </mc:Choice>
              <mc:Fallback>
                <p:oleObj name="" r:id="rId9" imgW="5969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464935" y="3178810"/>
                        <a:ext cx="1295400" cy="854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3"/>
          <p:cNvSpPr txBox="1"/>
          <p:nvPr/>
        </p:nvSpPr>
        <p:spPr>
          <a:xfrm>
            <a:off x="3105785" y="4294823"/>
            <a:ext cx="5040313" cy="8842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②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不等式组的解集是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≥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9.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endParaRPr lang="zh-CN" altLang="en-US" sz="240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4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文本框 12289"/>
          <p:cNvSpPr txBox="1"/>
          <p:nvPr/>
        </p:nvSpPr>
        <p:spPr>
          <a:xfrm>
            <a:off x="558165" y="412750"/>
            <a:ext cx="11047730" cy="14668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ts val="3575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一次环保知识竞赛共有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25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道题，规定答对一道题得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分，答错或不答一道题扣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分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在这次竞赛中，小明被评为优秀（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85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分或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85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分以上），小明至少答对了几道题？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2294" name="文本框 12293"/>
          <p:cNvSpPr txBox="1"/>
          <p:nvPr/>
        </p:nvSpPr>
        <p:spPr>
          <a:xfrm>
            <a:off x="468313" y="3228975"/>
            <a:ext cx="7608887" cy="12001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解：    设小明答对了 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道题，则他答错和不答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         的共有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(25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－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)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道题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根据题意，得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2296" name="文本框 12295"/>
          <p:cNvSpPr txBox="1"/>
          <p:nvPr/>
        </p:nvSpPr>
        <p:spPr>
          <a:xfrm>
            <a:off x="1458913" y="4429125"/>
            <a:ext cx="6781800" cy="646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x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－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1×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(25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－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)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≥85.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2298" name="文本框 12297"/>
          <p:cNvSpPr txBox="1"/>
          <p:nvPr/>
        </p:nvSpPr>
        <p:spPr>
          <a:xfrm>
            <a:off x="1458913" y="5075238"/>
            <a:ext cx="6781800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解这个不等式，得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x ≥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22.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2299" name="文本框 12298"/>
          <p:cNvSpPr txBox="1"/>
          <p:nvPr/>
        </p:nvSpPr>
        <p:spPr>
          <a:xfrm>
            <a:off x="730250" y="5719763"/>
            <a:ext cx="7086600" cy="646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    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所以，小明至少答对了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22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道题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2300" name="文本框 12299"/>
          <p:cNvSpPr txBox="1"/>
          <p:nvPr/>
        </p:nvSpPr>
        <p:spPr>
          <a:xfrm>
            <a:off x="468313" y="2638425"/>
            <a:ext cx="7772400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 b="1" noProof="1">
                <a:solidFill>
                  <a:schemeClr val="accent6">
                    <a:lumMod val="75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分析：  本题涉及的数量关系是：总得分</a:t>
            </a:r>
            <a:r>
              <a:rPr lang="en-US" altLang="zh-CN" sz="2800" b="1" noProof="1">
                <a:solidFill>
                  <a:schemeClr val="accent6">
                    <a:lumMod val="75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≥</a:t>
            </a:r>
            <a:r>
              <a:rPr lang="en-US" altLang="en-US" sz="2800" b="1" noProof="1">
                <a:solidFill>
                  <a:schemeClr val="accent6">
                    <a:lumMod val="75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85</a:t>
            </a:r>
            <a:r>
              <a:rPr lang="en-US" altLang="zh-CN" sz="2800" b="1" noProof="1">
                <a:solidFill>
                  <a:schemeClr val="accent6">
                    <a:lumMod val="75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.</a:t>
            </a:r>
            <a:endParaRPr lang="en-US" altLang="zh-CN" sz="2800" b="1" noProof="1">
              <a:solidFill>
                <a:schemeClr val="accent6">
                  <a:lumMod val="75000"/>
                </a:schemeClr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6" grpId="0"/>
      <p:bldP spid="12298" grpId="0"/>
      <p:bldP spid="12299" grpId="0"/>
      <p:bldP spid="1230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620010" y="579755"/>
            <a:ext cx="8466455" cy="5738495"/>
            <a:chOff x="205" y="1038"/>
            <a:chExt cx="13333" cy="9037"/>
          </a:xfrm>
        </p:grpSpPr>
        <p:sp>
          <p:nvSpPr>
            <p:cNvPr id="4101" name="MH_Other_9"/>
            <p:cNvSpPr>
              <a:spLocks noEditPoints="1"/>
            </p:cNvSpPr>
            <p:nvPr/>
          </p:nvSpPr>
          <p:spPr>
            <a:xfrm>
              <a:off x="1308" y="1312"/>
              <a:ext cx="349" cy="340"/>
            </a:xfrm>
            <a:custGeom>
              <a:avLst/>
              <a:gdLst/>
              <a:ahLst/>
              <a:cxnLst>
                <a:cxn ang="0">
                  <a:pos x="1246728" y="988088"/>
                </a:cxn>
                <a:cxn ang="0">
                  <a:pos x="905300" y="686431"/>
                </a:cxn>
                <a:cxn ang="0">
                  <a:pos x="985990" y="435410"/>
                </a:cxn>
                <a:cxn ang="0">
                  <a:pos x="499965" y="0"/>
                </a:cxn>
                <a:cxn ang="0">
                  <a:pos x="0" y="435410"/>
                </a:cxn>
                <a:cxn ang="0">
                  <a:pos x="499965" y="863603"/>
                </a:cxn>
                <a:cxn ang="0">
                  <a:pos x="783385" y="788460"/>
                </a:cxn>
                <a:cxn ang="0">
                  <a:pos x="1129710" y="1092067"/>
                </a:cxn>
                <a:cxn ang="0">
                  <a:pos x="1188927" y="1111737"/>
                </a:cxn>
                <a:cxn ang="0">
                  <a:pos x="1246728" y="1092067"/>
                </a:cxn>
                <a:cxn ang="0">
                  <a:pos x="1246728" y="988088"/>
                </a:cxn>
                <a:cxn ang="0">
                  <a:pos x="84196" y="435410"/>
                </a:cxn>
                <a:cxn ang="0">
                  <a:pos x="499965" y="71870"/>
                </a:cxn>
                <a:cxn ang="0">
                  <a:pos x="905300" y="435410"/>
                </a:cxn>
                <a:cxn ang="0">
                  <a:pos x="499965" y="788460"/>
                </a:cxn>
                <a:cxn ang="0">
                  <a:pos x="84196" y="435410"/>
                </a:cxn>
              </a:cxnLst>
              <a:rect l="0" t="0" r="0" b="0"/>
              <a:pathLst>
                <a:path w="108" h="107">
                  <a:moveTo>
                    <a:pt x="105" y="95"/>
                  </a:moveTo>
                  <a:cubicBezTo>
                    <a:pt x="76" y="66"/>
                    <a:pt x="76" y="66"/>
                    <a:pt x="76" y="66"/>
                  </a:cubicBezTo>
                  <a:cubicBezTo>
                    <a:pt x="81" y="59"/>
                    <a:pt x="83" y="51"/>
                    <a:pt x="83" y="42"/>
                  </a:cubicBezTo>
                  <a:cubicBezTo>
                    <a:pt x="83" y="19"/>
                    <a:pt x="65" y="0"/>
                    <a:pt x="42" y="0"/>
                  </a:cubicBezTo>
                  <a:cubicBezTo>
                    <a:pt x="19" y="0"/>
                    <a:pt x="0" y="19"/>
                    <a:pt x="0" y="42"/>
                  </a:cubicBezTo>
                  <a:cubicBezTo>
                    <a:pt x="0" y="65"/>
                    <a:pt x="19" y="83"/>
                    <a:pt x="42" y="83"/>
                  </a:cubicBezTo>
                  <a:cubicBezTo>
                    <a:pt x="51" y="83"/>
                    <a:pt x="59" y="81"/>
                    <a:pt x="66" y="76"/>
                  </a:cubicBezTo>
                  <a:cubicBezTo>
                    <a:pt x="95" y="105"/>
                    <a:pt x="95" y="105"/>
                    <a:pt x="95" y="105"/>
                  </a:cubicBezTo>
                  <a:cubicBezTo>
                    <a:pt x="96" y="106"/>
                    <a:pt x="98" y="107"/>
                    <a:pt x="100" y="107"/>
                  </a:cubicBezTo>
                  <a:cubicBezTo>
                    <a:pt x="101" y="107"/>
                    <a:pt x="103" y="106"/>
                    <a:pt x="105" y="105"/>
                  </a:cubicBezTo>
                  <a:cubicBezTo>
                    <a:pt x="108" y="102"/>
                    <a:pt x="108" y="97"/>
                    <a:pt x="105" y="95"/>
                  </a:cubicBezTo>
                  <a:moveTo>
                    <a:pt x="7" y="42"/>
                  </a:moveTo>
                  <a:cubicBezTo>
                    <a:pt x="7" y="23"/>
                    <a:pt x="23" y="7"/>
                    <a:pt x="42" y="7"/>
                  </a:cubicBezTo>
                  <a:cubicBezTo>
                    <a:pt x="61" y="7"/>
                    <a:pt x="76" y="23"/>
                    <a:pt x="76" y="42"/>
                  </a:cubicBezTo>
                  <a:cubicBezTo>
                    <a:pt x="76" y="61"/>
                    <a:pt x="61" y="76"/>
                    <a:pt x="42" y="76"/>
                  </a:cubicBezTo>
                  <a:cubicBezTo>
                    <a:pt x="23" y="76"/>
                    <a:pt x="7" y="61"/>
                    <a:pt x="7" y="42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83" name="TextBox 37"/>
            <p:cNvSpPr txBox="1"/>
            <p:nvPr/>
          </p:nvSpPr>
          <p:spPr>
            <a:xfrm>
              <a:off x="205" y="5273"/>
              <a:ext cx="1260" cy="727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调查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84" name="TextBox 38"/>
            <p:cNvSpPr txBox="1"/>
            <p:nvPr/>
          </p:nvSpPr>
          <p:spPr>
            <a:xfrm>
              <a:off x="2248" y="4380"/>
              <a:ext cx="2230" cy="72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全面调查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85" name="TextBox 39"/>
            <p:cNvSpPr txBox="1"/>
            <p:nvPr/>
          </p:nvSpPr>
          <p:spPr>
            <a:xfrm>
              <a:off x="2260" y="6093"/>
              <a:ext cx="2230" cy="727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抽样调查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86" name="TextBox 40"/>
            <p:cNvSpPr txBox="1"/>
            <p:nvPr/>
          </p:nvSpPr>
          <p:spPr>
            <a:xfrm>
              <a:off x="5295" y="7623"/>
              <a:ext cx="1263" cy="725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样本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87" name="TextBox 41"/>
            <p:cNvSpPr txBox="1"/>
            <p:nvPr/>
          </p:nvSpPr>
          <p:spPr>
            <a:xfrm>
              <a:off x="7138" y="6600"/>
              <a:ext cx="1260" cy="72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总体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88" name="TextBox 42"/>
            <p:cNvSpPr txBox="1"/>
            <p:nvPr/>
          </p:nvSpPr>
          <p:spPr>
            <a:xfrm>
              <a:off x="7123" y="7623"/>
              <a:ext cx="1260" cy="725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个体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89" name="TextBox 43"/>
            <p:cNvSpPr txBox="1"/>
            <p:nvPr/>
          </p:nvSpPr>
          <p:spPr>
            <a:xfrm>
              <a:off x="7125" y="9348"/>
              <a:ext cx="2230" cy="727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样本容量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0" name="TextBox 44"/>
            <p:cNvSpPr txBox="1"/>
            <p:nvPr/>
          </p:nvSpPr>
          <p:spPr>
            <a:xfrm>
              <a:off x="9733" y="6875"/>
              <a:ext cx="2230" cy="13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属性一致</a:t>
              </a:r>
              <a:endParaRPr lang="en-US" altLang="zh-CN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范围不同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1" name="TextBox 45"/>
            <p:cNvSpPr txBox="1"/>
            <p:nvPr/>
          </p:nvSpPr>
          <p:spPr>
            <a:xfrm>
              <a:off x="5503" y="3585"/>
              <a:ext cx="872" cy="2085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收集数据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2" name="TextBox 47"/>
            <p:cNvSpPr txBox="1"/>
            <p:nvPr/>
          </p:nvSpPr>
          <p:spPr>
            <a:xfrm>
              <a:off x="7458" y="3573"/>
              <a:ext cx="872" cy="208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整理数据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3" name="TextBox 48"/>
            <p:cNvSpPr txBox="1"/>
            <p:nvPr/>
          </p:nvSpPr>
          <p:spPr>
            <a:xfrm>
              <a:off x="9398" y="3558"/>
              <a:ext cx="872" cy="2085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描述数据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4" name="TextBox 49"/>
            <p:cNvSpPr txBox="1"/>
            <p:nvPr/>
          </p:nvSpPr>
          <p:spPr>
            <a:xfrm>
              <a:off x="11013" y="3520"/>
              <a:ext cx="872" cy="2085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分析数据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5" name="TextBox 50"/>
            <p:cNvSpPr txBox="1"/>
            <p:nvPr/>
          </p:nvSpPr>
          <p:spPr>
            <a:xfrm>
              <a:off x="12665" y="3545"/>
              <a:ext cx="873" cy="2083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得出结论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6" name="TextBox 51"/>
            <p:cNvSpPr txBox="1"/>
            <p:nvPr/>
          </p:nvSpPr>
          <p:spPr>
            <a:xfrm>
              <a:off x="6748" y="1040"/>
              <a:ext cx="872" cy="160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条形图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7" name="TextBox 53"/>
            <p:cNvSpPr txBox="1"/>
            <p:nvPr/>
          </p:nvSpPr>
          <p:spPr>
            <a:xfrm>
              <a:off x="8313" y="1038"/>
              <a:ext cx="872" cy="160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扇形图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8" name="TextBox 54"/>
            <p:cNvSpPr txBox="1"/>
            <p:nvPr/>
          </p:nvSpPr>
          <p:spPr>
            <a:xfrm>
              <a:off x="9923" y="1068"/>
              <a:ext cx="872" cy="160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折线图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099" name="TextBox 55"/>
            <p:cNvSpPr txBox="1"/>
            <p:nvPr/>
          </p:nvSpPr>
          <p:spPr>
            <a:xfrm>
              <a:off x="11430" y="1085"/>
              <a:ext cx="873" cy="159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t" anchorCtr="0">
              <a:spAutoFit/>
            </a:bodyPr>
            <a:lstStyle/>
            <a:p>
              <a:pPr algn="ctr"/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直方图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5" name="组合 165"/>
            <p:cNvGrpSpPr/>
            <p:nvPr/>
          </p:nvGrpSpPr>
          <p:grpSpPr>
            <a:xfrm>
              <a:off x="1475" y="4720"/>
              <a:ext cx="750" cy="1815"/>
              <a:chOff x="936432" y="2996952"/>
              <a:chExt cx="476008" cy="1152128"/>
            </a:xfrm>
          </p:grpSpPr>
          <p:cxnSp>
            <p:nvCxnSpPr>
              <p:cNvPr id="4122" name="直接连接符 84"/>
              <p:cNvCxnSpPr/>
              <p:nvPr/>
            </p:nvCxnSpPr>
            <p:spPr>
              <a:xfrm>
                <a:off x="1187130" y="2996952"/>
                <a:ext cx="215790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  <p:cxnSp>
            <p:nvCxnSpPr>
              <p:cNvPr id="4123" name="直接连接符 88"/>
              <p:cNvCxnSpPr/>
              <p:nvPr/>
            </p:nvCxnSpPr>
            <p:spPr>
              <a:xfrm>
                <a:off x="936432" y="3584125"/>
                <a:ext cx="250698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sy="50000" kx="2115845" algn="bl" rotWithShape="0">
                  <a:srgbClr val="C0C0C0">
                    <a:alpha val="76999"/>
                  </a:srgbClr>
                </a:outerShdw>
              </a:effectLst>
            </p:spPr>
          </p:cxnSp>
          <p:cxnSp>
            <p:nvCxnSpPr>
              <p:cNvPr id="4124" name="直接连接符 90"/>
              <p:cNvCxnSpPr/>
              <p:nvPr/>
            </p:nvCxnSpPr>
            <p:spPr>
              <a:xfrm>
                <a:off x="1196650" y="4131624"/>
                <a:ext cx="215790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  <p:cxnSp>
            <p:nvCxnSpPr>
              <p:cNvPr id="4125" name="直接连接符 93"/>
              <p:cNvCxnSpPr/>
              <p:nvPr/>
            </p:nvCxnSpPr>
            <p:spPr>
              <a:xfrm flipH="1" flipV="1">
                <a:off x="1187130" y="2996952"/>
                <a:ext cx="0" cy="1152128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</p:grpSp>
        <p:cxnSp>
          <p:nvCxnSpPr>
            <p:cNvPr id="96" name="直接连接符 95"/>
            <p:cNvCxnSpPr/>
            <p:nvPr/>
          </p:nvCxnSpPr>
          <p:spPr>
            <a:xfrm>
              <a:off x="4565" y="4720"/>
              <a:ext cx="908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sx="999" sy="999" kx="2115148" algn="bl" rotWithShape="0">
                <a:srgbClr val="C0C0C0"/>
              </a:outerShdw>
            </a:effectLst>
          </p:spPr>
        </p:cxnSp>
        <p:cxnSp>
          <p:nvCxnSpPr>
            <p:cNvPr id="98" name="直接连接符 97"/>
            <p:cNvCxnSpPr/>
            <p:nvPr/>
          </p:nvCxnSpPr>
          <p:spPr>
            <a:xfrm>
              <a:off x="6493" y="4720"/>
              <a:ext cx="907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sx="999" sy="999" kx="2115148" algn="bl" rotWithShape="0">
                <a:srgbClr val="C0C0C0"/>
              </a:outerShdw>
            </a:effectLst>
          </p:spPr>
        </p:cxnSp>
        <p:cxnSp>
          <p:nvCxnSpPr>
            <p:cNvPr id="99" name="直接连接符 98"/>
            <p:cNvCxnSpPr/>
            <p:nvPr/>
          </p:nvCxnSpPr>
          <p:spPr>
            <a:xfrm>
              <a:off x="8435" y="4720"/>
              <a:ext cx="908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sx="999" sy="999" kx="2115148" algn="bl" rotWithShape="0">
                <a:srgbClr val="C0C0C0"/>
              </a:outerShdw>
            </a:effectLst>
          </p:spPr>
        </p:cxnSp>
        <p:cxnSp>
          <p:nvCxnSpPr>
            <p:cNvPr id="100" name="直接连接符 99"/>
            <p:cNvCxnSpPr/>
            <p:nvPr/>
          </p:nvCxnSpPr>
          <p:spPr>
            <a:xfrm>
              <a:off x="10320" y="4720"/>
              <a:ext cx="680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sx="999" sy="999" kx="2115148" algn="bl" rotWithShape="0">
                <a:srgbClr val="C0C0C0"/>
              </a:outerShdw>
            </a:effectLst>
          </p:spPr>
        </p:cxnSp>
        <p:cxnSp>
          <p:nvCxnSpPr>
            <p:cNvPr id="102" name="直接连接符 101"/>
            <p:cNvCxnSpPr/>
            <p:nvPr/>
          </p:nvCxnSpPr>
          <p:spPr>
            <a:xfrm>
              <a:off x="11963" y="4733"/>
              <a:ext cx="680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sx="999" sy="999" kx="2115148" algn="bl" rotWithShape="0">
                <a:srgbClr val="C0C0C0"/>
              </a:outerShdw>
            </a:effectLst>
          </p:spPr>
        </p:cxnSp>
        <p:grpSp>
          <p:nvGrpSpPr>
            <p:cNvPr id="6" name="组合 166"/>
            <p:cNvGrpSpPr/>
            <p:nvPr/>
          </p:nvGrpSpPr>
          <p:grpSpPr>
            <a:xfrm>
              <a:off x="4538" y="5415"/>
              <a:ext cx="847" cy="2593"/>
              <a:chOff x="2880648" y="3437792"/>
              <a:chExt cx="539224" cy="1647392"/>
            </a:xfrm>
          </p:grpSpPr>
          <p:cxnSp>
            <p:nvCxnSpPr>
              <p:cNvPr id="4132" name="直接连接符 102"/>
              <p:cNvCxnSpPr/>
              <p:nvPr/>
            </p:nvCxnSpPr>
            <p:spPr>
              <a:xfrm>
                <a:off x="3131968" y="3447324"/>
                <a:ext cx="287904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  <p:cxnSp>
            <p:nvCxnSpPr>
              <p:cNvPr id="4133" name="直接连接符 104"/>
              <p:cNvCxnSpPr/>
              <p:nvPr/>
            </p:nvCxnSpPr>
            <p:spPr>
              <a:xfrm>
                <a:off x="3131968" y="5085184"/>
                <a:ext cx="233823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  <p:cxnSp>
            <p:nvCxnSpPr>
              <p:cNvPr id="4134" name="直接连接符 106"/>
              <p:cNvCxnSpPr/>
              <p:nvPr/>
            </p:nvCxnSpPr>
            <p:spPr>
              <a:xfrm>
                <a:off x="2880648" y="4138371"/>
                <a:ext cx="251320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sy="50000" kx="2115845" algn="bl" rotWithShape="0">
                  <a:srgbClr val="C0C0C0">
                    <a:alpha val="76999"/>
                  </a:srgbClr>
                </a:outerShdw>
              </a:effectLst>
            </p:spPr>
          </p:cxnSp>
          <p:cxnSp>
            <p:nvCxnSpPr>
              <p:cNvPr id="4135" name="直接连接符 107"/>
              <p:cNvCxnSpPr/>
              <p:nvPr/>
            </p:nvCxnSpPr>
            <p:spPr>
              <a:xfrm flipH="1" flipV="1">
                <a:off x="3131968" y="3437792"/>
                <a:ext cx="0" cy="1647392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</p:grpSp>
        <p:grpSp>
          <p:nvGrpSpPr>
            <p:cNvPr id="8" name="组合 72"/>
            <p:cNvGrpSpPr/>
            <p:nvPr/>
          </p:nvGrpSpPr>
          <p:grpSpPr>
            <a:xfrm>
              <a:off x="8393" y="6970"/>
              <a:ext cx="1315" cy="1038"/>
              <a:chOff x="5329238" y="4425943"/>
              <a:chExt cx="835025" cy="658781"/>
            </a:xfrm>
          </p:grpSpPr>
          <p:cxnSp>
            <p:nvCxnSpPr>
              <p:cNvPr id="4137" name="直接连接符 125"/>
              <p:cNvCxnSpPr>
                <a:stCxn id="3086" idx="3"/>
              </p:cNvCxnSpPr>
              <p:nvPr/>
            </p:nvCxnSpPr>
            <p:spPr>
              <a:xfrm>
                <a:off x="5329238" y="5067262"/>
                <a:ext cx="250825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sy="50000" kx="2115845" algn="bl" rotWithShape="0">
                  <a:srgbClr val="C0C0C0">
                    <a:alpha val="76999"/>
                  </a:srgbClr>
                </a:outerShdw>
              </a:effectLst>
            </p:spPr>
          </p:cxnSp>
          <p:grpSp>
            <p:nvGrpSpPr>
              <p:cNvPr id="4138" name="组合 168"/>
              <p:cNvGrpSpPr/>
              <p:nvPr/>
            </p:nvGrpSpPr>
            <p:grpSpPr>
              <a:xfrm>
                <a:off x="5338763" y="4425943"/>
                <a:ext cx="825500" cy="658781"/>
                <a:chOff x="5339384" y="4426581"/>
                <a:chExt cx="825584" cy="657548"/>
              </a:xfrm>
            </p:grpSpPr>
            <p:cxnSp>
              <p:nvCxnSpPr>
                <p:cNvPr id="4139" name="直接连接符 123"/>
                <p:cNvCxnSpPr>
                  <a:stCxn id="3086" idx="3"/>
                </p:cNvCxnSpPr>
                <p:nvPr/>
              </p:nvCxnSpPr>
              <p:spPr>
                <a:xfrm>
                  <a:off x="5580709" y="4724458"/>
                  <a:ext cx="584259" cy="9507"/>
                </a:xfrm>
                <a:prstGeom prst="line">
                  <a:avLst/>
                </a:prstGeom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>
                  <a:outerShdw sx="999" sy="999" kx="2115148" algn="bl" rotWithShape="0">
                    <a:srgbClr val="C0C0C0"/>
                  </a:outerShdw>
                </a:effectLst>
              </p:spPr>
            </p:cxnSp>
            <p:cxnSp>
              <p:nvCxnSpPr>
                <p:cNvPr id="4140" name="直接连接符 124"/>
                <p:cNvCxnSpPr>
                  <a:stCxn id="3086" idx="3"/>
                </p:cNvCxnSpPr>
                <p:nvPr/>
              </p:nvCxnSpPr>
              <p:spPr>
                <a:xfrm>
                  <a:off x="5339384" y="4426581"/>
                  <a:ext cx="250851" cy="0"/>
                </a:xfrm>
                <a:prstGeom prst="line">
                  <a:avLst/>
                </a:prstGeom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sy="50000" kx="2115845" algn="bl" rotWithShape="0">
                    <a:srgbClr val="C0C0C0">
                      <a:alpha val="76999"/>
                    </a:srgbClr>
                  </a:outerShdw>
                </a:effectLst>
              </p:spPr>
            </p:cxnSp>
            <p:cxnSp>
              <p:nvCxnSpPr>
                <p:cNvPr id="4141" name="直接连接符 126"/>
                <p:cNvCxnSpPr>
                  <a:stCxn id="3086" idx="3"/>
                </p:cNvCxnSpPr>
                <p:nvPr/>
              </p:nvCxnSpPr>
              <p:spPr>
                <a:xfrm flipH="1" flipV="1">
                  <a:off x="5580709" y="4436088"/>
                  <a:ext cx="0" cy="648041"/>
                </a:xfrm>
                <a:prstGeom prst="line">
                  <a:avLst/>
                </a:prstGeom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sx="999" sy="999" kx="2115148" algn="bl" rotWithShape="0">
                    <a:srgbClr val="C0C0C0"/>
                  </a:outerShdw>
                </a:effectLst>
              </p:spPr>
            </p:cxnSp>
          </p:grpSp>
        </p:grpSp>
        <p:grpSp>
          <p:nvGrpSpPr>
            <p:cNvPr id="10" name="组合 169"/>
            <p:cNvGrpSpPr/>
            <p:nvPr/>
          </p:nvGrpSpPr>
          <p:grpSpPr>
            <a:xfrm>
              <a:off x="7183" y="2638"/>
              <a:ext cx="4667" cy="935"/>
              <a:chOff x="4560967" y="1674432"/>
              <a:chExt cx="2963361" cy="593649"/>
            </a:xfrm>
          </p:grpSpPr>
          <p:cxnSp>
            <p:nvCxnSpPr>
              <p:cNvPr id="4143" name="直接连接符 132"/>
              <p:cNvCxnSpPr>
                <a:stCxn id="3086" idx="3"/>
              </p:cNvCxnSpPr>
              <p:nvPr/>
            </p:nvCxnSpPr>
            <p:spPr>
              <a:xfrm>
                <a:off x="4572077" y="1990304"/>
                <a:ext cx="2952251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sy="50000" kx="2115845" algn="bl" rotWithShape="0">
                  <a:srgbClr val="C0C0C0">
                    <a:alpha val="76999"/>
                  </a:srgbClr>
                </a:outerShdw>
              </a:effectLst>
            </p:spPr>
          </p:cxnSp>
          <p:cxnSp>
            <p:nvCxnSpPr>
              <p:cNvPr id="4144" name="直接箭头连接符 158"/>
              <p:cNvCxnSpPr>
                <a:stCxn id="3086" idx="3"/>
                <a:endCxn id="3096" idx="2"/>
              </p:cNvCxnSpPr>
              <p:nvPr/>
            </p:nvCxnSpPr>
            <p:spPr>
              <a:xfrm flipH="1" flipV="1">
                <a:off x="4560967" y="1676019"/>
                <a:ext cx="11110" cy="312698"/>
              </a:xfrm>
              <a:prstGeom prst="straightConnector1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  <p:cxnSp>
            <p:nvCxnSpPr>
              <p:cNvPr id="4145" name="直接箭头连接符 159"/>
              <p:cNvCxnSpPr>
                <a:stCxn id="3086" idx="3"/>
                <a:endCxn id="3096" idx="2"/>
              </p:cNvCxnSpPr>
              <p:nvPr/>
            </p:nvCxnSpPr>
            <p:spPr>
              <a:xfrm flipH="1" flipV="1">
                <a:off x="5543463" y="1674432"/>
                <a:ext cx="9523" cy="312697"/>
              </a:xfrm>
              <a:prstGeom prst="straightConnector1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  <p:cxnSp>
            <p:nvCxnSpPr>
              <p:cNvPr id="4146" name="直接箭头连接符 160"/>
              <p:cNvCxnSpPr>
                <a:stCxn id="3086" idx="3"/>
                <a:endCxn id="3096" idx="2"/>
              </p:cNvCxnSpPr>
              <p:nvPr/>
            </p:nvCxnSpPr>
            <p:spPr>
              <a:xfrm flipH="1" flipV="1">
                <a:off x="6557704" y="1680781"/>
                <a:ext cx="11110" cy="312697"/>
              </a:xfrm>
              <a:prstGeom prst="straightConnector1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  <p:cxnSp>
            <p:nvCxnSpPr>
              <p:cNvPr id="4147" name="直接箭头连接符 161"/>
              <p:cNvCxnSpPr>
                <a:stCxn id="3086" idx="3"/>
                <a:endCxn id="3096" idx="2"/>
              </p:cNvCxnSpPr>
              <p:nvPr/>
            </p:nvCxnSpPr>
            <p:spPr>
              <a:xfrm flipH="1" flipV="1">
                <a:off x="7513218" y="1688717"/>
                <a:ext cx="11110" cy="311110"/>
              </a:xfrm>
              <a:prstGeom prst="straightConnector1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  <p:cxnSp>
            <p:nvCxnSpPr>
              <p:cNvPr id="4148" name="直接箭头连接符 162"/>
              <p:cNvCxnSpPr>
                <a:stCxn id="3086" idx="3"/>
                <a:endCxn id="3096" idx="2"/>
              </p:cNvCxnSpPr>
              <p:nvPr/>
            </p:nvCxnSpPr>
            <p:spPr>
              <a:xfrm flipH="1" flipV="1">
                <a:off x="6210100" y="1988717"/>
                <a:ext cx="9523" cy="279364"/>
              </a:xfrm>
              <a:prstGeom prst="straightConnector1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</p:grpSp>
        <p:sp>
          <p:nvSpPr>
            <p:cNvPr id="3111" name="TextBox 170"/>
            <p:cNvSpPr txBox="1"/>
            <p:nvPr/>
          </p:nvSpPr>
          <p:spPr>
            <a:xfrm>
              <a:off x="6370" y="4130"/>
              <a:ext cx="1100" cy="6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制表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112" name="TextBox 171"/>
            <p:cNvSpPr txBox="1"/>
            <p:nvPr/>
          </p:nvSpPr>
          <p:spPr>
            <a:xfrm>
              <a:off x="8255" y="4090"/>
              <a:ext cx="1100" cy="6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000">
                  <a:latin typeface="黑体" panose="02010609060101010101" pitchFamily="2" charset="-122"/>
                  <a:ea typeface="黑体" panose="02010609060101010101" pitchFamily="2" charset="-122"/>
                </a:rPr>
                <a:t>绘图</a:t>
              </a:r>
              <a:endParaRPr lang="zh-CN" altLang="en-US" sz="20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6558" y="6960"/>
              <a:ext cx="670" cy="2895"/>
              <a:chOff x="6558" y="6960"/>
              <a:chExt cx="670" cy="2894"/>
            </a:xfrm>
          </p:grpSpPr>
          <p:grpSp>
            <p:nvGrpSpPr>
              <p:cNvPr id="4152" name="组合 167"/>
              <p:cNvGrpSpPr/>
              <p:nvPr/>
            </p:nvGrpSpPr>
            <p:grpSpPr>
              <a:xfrm>
                <a:off x="6558" y="6960"/>
                <a:ext cx="670" cy="2895"/>
                <a:chOff x="4163247" y="4419528"/>
                <a:chExt cx="426337" cy="1187296"/>
              </a:xfrm>
            </p:grpSpPr>
            <p:cxnSp>
              <p:nvCxnSpPr>
                <p:cNvPr id="4153" name="直接连接符 113"/>
                <p:cNvCxnSpPr>
                  <a:stCxn id="3086" idx="3"/>
                  <a:endCxn id="3096" idx="2"/>
                </p:cNvCxnSpPr>
                <p:nvPr/>
              </p:nvCxnSpPr>
              <p:spPr>
                <a:xfrm>
                  <a:off x="4301647" y="4435401"/>
                  <a:ext cx="287937" cy="0"/>
                </a:xfrm>
                <a:prstGeom prst="line">
                  <a:avLst/>
                </a:prstGeom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>
                  <a:outerShdw sx="999" sy="999" kx="2115148" algn="bl" rotWithShape="0">
                    <a:srgbClr val="C0C0C0"/>
                  </a:outerShdw>
                </a:effectLst>
              </p:spPr>
            </p:cxnSp>
            <p:cxnSp>
              <p:nvCxnSpPr>
                <p:cNvPr id="4154" name="直接连接符 114"/>
                <p:cNvCxnSpPr>
                  <a:stCxn id="3086" idx="3"/>
                  <a:endCxn id="3096" idx="2"/>
                </p:cNvCxnSpPr>
                <p:nvPr/>
              </p:nvCxnSpPr>
              <p:spPr>
                <a:xfrm flipV="1">
                  <a:off x="4163247" y="4849227"/>
                  <a:ext cx="408838" cy="11111"/>
                </a:xfrm>
                <a:prstGeom prst="line">
                  <a:avLst/>
                </a:prstGeom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>
                  <a:outerShdw sx="999" sy="999" kx="2115148" algn="bl" rotWithShape="0">
                    <a:srgbClr val="C0C0C0"/>
                  </a:outerShdw>
                </a:effectLst>
              </p:spPr>
            </p:cxnSp>
            <p:cxnSp>
              <p:nvCxnSpPr>
                <p:cNvPr id="4155" name="直接连接符 115"/>
                <p:cNvCxnSpPr>
                  <a:stCxn id="3086" idx="3"/>
                  <a:endCxn id="3096" idx="2"/>
                </p:cNvCxnSpPr>
                <p:nvPr/>
              </p:nvCxnSpPr>
              <p:spPr>
                <a:xfrm>
                  <a:off x="4284149" y="5595713"/>
                  <a:ext cx="287936" cy="0"/>
                </a:xfrm>
                <a:prstGeom prst="line">
                  <a:avLst/>
                </a:prstGeom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>
                  <a:outerShdw sx="999" sy="999" kx="2115148" algn="bl" rotWithShape="0">
                    <a:srgbClr val="C0C0C0"/>
                  </a:outerShdw>
                </a:effectLst>
              </p:spPr>
            </p:cxnSp>
            <p:cxnSp>
              <p:nvCxnSpPr>
                <p:cNvPr id="4156" name="直接连接符 116"/>
                <p:cNvCxnSpPr>
                  <a:stCxn id="3086" idx="3"/>
                  <a:endCxn id="3096" idx="2"/>
                </p:cNvCxnSpPr>
                <p:nvPr/>
              </p:nvCxnSpPr>
              <p:spPr>
                <a:xfrm flipH="1" flipV="1">
                  <a:off x="4292102" y="4419528"/>
                  <a:ext cx="0" cy="1187296"/>
                </a:xfrm>
                <a:prstGeom prst="line">
                  <a:avLst/>
                </a:prstGeom>
                <a:ln w="254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sx="999" sy="999" kx="2115148" algn="bl" rotWithShape="0">
                    <a:srgbClr val="C0C0C0"/>
                  </a:outerShdw>
                </a:effectLst>
              </p:spPr>
            </p:cxnSp>
          </p:grpSp>
          <p:cxnSp>
            <p:nvCxnSpPr>
              <p:cNvPr id="4157" name="直接连接符 114"/>
              <p:cNvCxnSpPr>
                <a:stCxn id="3086" idx="3"/>
                <a:endCxn id="3096" idx="2"/>
              </p:cNvCxnSpPr>
              <p:nvPr/>
            </p:nvCxnSpPr>
            <p:spPr>
              <a:xfrm>
                <a:off x="6747" y="8857"/>
                <a:ext cx="436" cy="19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>
                <a:outerShdw sx="999" sy="999" kx="2115148" algn="bl" rotWithShape="0">
                  <a:srgbClr val="C0C0C0"/>
                </a:outerShdw>
              </a:effectLst>
            </p:spPr>
          </p:cxnSp>
        </p:grpSp>
        <p:sp>
          <p:nvSpPr>
            <p:cNvPr id="4" name="TextBox 42"/>
            <p:cNvSpPr txBox="1"/>
            <p:nvPr/>
          </p:nvSpPr>
          <p:spPr>
            <a:xfrm>
              <a:off x="7123" y="8528"/>
              <a:ext cx="1247" cy="725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>
                  <a:latin typeface="黑体" panose="02010609060101010101" pitchFamily="2" charset="-122"/>
                  <a:ea typeface="黑体" panose="02010609060101010101" pitchFamily="2" charset="-122"/>
                </a:rPr>
                <a:t>样本</a:t>
              </a:r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11" name="标题 1"/>
          <p:cNvSpPr>
            <a:spLocks noGrp="1"/>
          </p:cNvSpPr>
          <p:nvPr/>
        </p:nvSpPr>
        <p:spPr>
          <a:xfrm>
            <a:off x="790575" y="-134620"/>
            <a:ext cx="1778635" cy="6837680"/>
          </a:xfrm>
          <a:prstGeom prst="rect">
            <a:avLst/>
          </a:prstGeom>
        </p:spPr>
        <p:txBody>
          <a:bodyPr vert="eaVert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400">
                <a:solidFill>
                  <a:srgbClr val="00B050"/>
                </a:solidFill>
              </a:rPr>
              <a:t>数据的收集、整理与描述</a:t>
            </a:r>
            <a:endParaRPr lang="zh-CN" altLang="en-US" sz="440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文本框 1"/>
          <p:cNvSpPr txBox="1"/>
          <p:nvPr/>
        </p:nvSpPr>
        <p:spPr>
          <a:xfrm>
            <a:off x="623888" y="1092200"/>
            <a:ext cx="79597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下列调查中，不适合采用普查的是（　　　）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7410" name="文本框 2"/>
          <p:cNvSpPr txBox="1"/>
          <p:nvPr/>
        </p:nvSpPr>
        <p:spPr>
          <a:xfrm>
            <a:off x="612775" y="1863725"/>
            <a:ext cx="73850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A.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旅客上飞机前的安检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7411" name="文本框 3"/>
          <p:cNvSpPr txBox="1"/>
          <p:nvPr/>
        </p:nvSpPr>
        <p:spPr>
          <a:xfrm>
            <a:off x="623888" y="2613025"/>
            <a:ext cx="738346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B.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了解全班同学的课外读书时间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7412" name="文本框 4"/>
          <p:cNvSpPr txBox="1"/>
          <p:nvPr/>
        </p:nvSpPr>
        <p:spPr>
          <a:xfrm>
            <a:off x="623888" y="3451225"/>
            <a:ext cx="738346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C.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了解一批灯泡的使用寿命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7413" name="文本框 5"/>
          <p:cNvSpPr txBox="1"/>
          <p:nvPr/>
        </p:nvSpPr>
        <p:spPr>
          <a:xfrm>
            <a:off x="623888" y="4287838"/>
            <a:ext cx="7383462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D.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学校招聘老师，对应聘人员的面试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3319" name="文本框 6"/>
          <p:cNvSpPr txBox="1"/>
          <p:nvPr/>
        </p:nvSpPr>
        <p:spPr>
          <a:xfrm>
            <a:off x="6905625" y="1092200"/>
            <a:ext cx="538163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Ｃ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文本框 99"/>
          <p:cNvSpPr txBox="1"/>
          <p:nvPr/>
        </p:nvSpPr>
        <p:spPr>
          <a:xfrm>
            <a:off x="468313" y="458788"/>
            <a:ext cx="7666037" cy="201136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indent="266700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．在频数分布表中，各小组的频数之和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　　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)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    A.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小于数据总数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B.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等于数据总数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    C.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大于数据总数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D.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不能确定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8675" name="文本框 1"/>
          <p:cNvSpPr txBox="1"/>
          <p:nvPr/>
        </p:nvSpPr>
        <p:spPr>
          <a:xfrm>
            <a:off x="539750" y="2549525"/>
            <a:ext cx="8153400" cy="3292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indent="266700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．如图是某班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45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名同学爱心捐款额的频数直方图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每组含前一个边界值，不含后一个边界值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)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，则捐款人数最多的一组是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　　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)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A.5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～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10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元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B.10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～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15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元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C.15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～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20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元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D.20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～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25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元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pic>
        <p:nvPicPr>
          <p:cNvPr id="28676" name="图片 -2147482615" descr="G:\教案转word\数学\7\北师数学七上学练考\SBS72.EPS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r:link="rId3"/>
          <a:stretch>
            <a:fillRect/>
          </a:stretch>
        </p:blipFill>
        <p:spPr>
          <a:xfrm>
            <a:off x="5237163" y="4132263"/>
            <a:ext cx="3551237" cy="20304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7413625" y="673100"/>
            <a:ext cx="334963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Arial" panose="020B0604020202020204" pitchFamily="34" charset="0"/>
              </a:rPr>
              <a:t>B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133850" y="4046538"/>
            <a:ext cx="334963" cy="5222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C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文本框 7"/>
          <p:cNvSpPr txBox="1"/>
          <p:nvPr/>
        </p:nvSpPr>
        <p:spPr>
          <a:xfrm>
            <a:off x="182880" y="711200"/>
            <a:ext cx="11249025" cy="24606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indent="266700">
              <a:lnSpc>
                <a:spcPct val="11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5.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为了解某中学九年级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300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名男学生的身体发育情况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从中对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20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名男学生的身高进行了测量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结果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(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单位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: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cm)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如下：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1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175 161 171 176 167 181 161 173 171 177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1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179 172 165 157 173 173 166 177 169 181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1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下表是根据上述数据填写的表格的一部分．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pic>
        <p:nvPicPr>
          <p:cNvPr id="32770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7125" y="3365500"/>
            <a:ext cx="5057775" cy="3016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文本框 9"/>
          <p:cNvSpPr txBox="1"/>
          <p:nvPr/>
        </p:nvSpPr>
        <p:spPr>
          <a:xfrm>
            <a:off x="212725" y="3297238"/>
            <a:ext cx="3348038" cy="2489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indent="266700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2" charset="-122"/>
              </a:rPr>
              <a:t>(1)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2" charset="-122"/>
              </a:rPr>
              <a:t>请填写表中未完成的部分；</a:t>
            </a:r>
            <a:endParaRPr lang="zh-CN" altLang="en-US" sz="240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2" charset="-122"/>
              </a:rPr>
              <a:t>(2)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2" charset="-122"/>
              </a:rPr>
              <a:t>估计该校九年级男学生身高在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2" charset="-122"/>
              </a:rPr>
              <a:t>171.5 cm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2" charset="-122"/>
              </a:rPr>
              <a:t>～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2" charset="-122"/>
              </a:rPr>
              <a:t>176.5 cm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2" charset="-122"/>
              </a:rPr>
              <a:t>范围内的人数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4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451600" y="5075238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6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542213" y="5532438"/>
            <a:ext cx="792162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25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％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42950" y="5853113"/>
            <a:ext cx="2535238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300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×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30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％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=90(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宋体" panose="02010600030101010101" pitchFamily="2" charset="-122"/>
              </a:rPr>
              <a:t>)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pic>
        <p:nvPicPr>
          <p:cNvPr id="32771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595100" y="12433300"/>
            <a:ext cx="304800" cy="2159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3"/>
          <p:cNvSpPr/>
          <p:nvPr/>
        </p:nvSpPr>
        <p:spPr>
          <a:xfrm>
            <a:off x="323215" y="1030605"/>
            <a:ext cx="10444480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zh-CN" sz="2800" strike="noStrike" noProof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【</a:t>
            </a:r>
            <a:r>
              <a:rPr lang="zh-CN" altLang="en-US" sz="2800" strike="noStrike" noProof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例</a:t>
            </a:r>
            <a:r>
              <a:rPr lang="en-US" altLang="zh-CN" sz="2800" strike="noStrike" noProof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】</a:t>
            </a:r>
            <a:r>
              <a:rPr lang="en-US" altLang="x-none" sz="2800" b="1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(</a:t>
            </a:r>
            <a:r>
              <a:rPr lang="en-US" altLang="zh-CN" sz="2800" b="1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1</a:t>
            </a:r>
            <a:r>
              <a:rPr lang="en-US" altLang="x-none" sz="2800" b="1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)</a:t>
            </a:r>
            <a:r>
              <a:rPr lang="zh-CN" altLang="en-US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如图所示</a:t>
            </a:r>
            <a:r>
              <a:rPr lang="en-US" altLang="zh-CN" sz="2800" strike="noStrike" noProof="1"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,</a:t>
            </a:r>
            <a:r>
              <a:rPr lang="zh-CN" altLang="en-US" sz="2800" b="1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∠1=</a:t>
            </a:r>
            <a:r>
              <a:rPr lang="en-US" altLang="zh-CN" sz="2800" b="1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54°,</a:t>
            </a:r>
            <a:r>
              <a:rPr lang="zh-CN" altLang="en-US" sz="2800" b="1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∠2=</a:t>
            </a:r>
            <a:r>
              <a:rPr lang="en-US" altLang="zh-CN" sz="2800" b="1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54°,</a:t>
            </a:r>
            <a:r>
              <a:rPr lang="zh-CN" altLang="en-US" sz="2800" b="1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∠3=</a:t>
            </a:r>
            <a:r>
              <a:rPr lang="en-US" altLang="zh-CN" sz="2800" b="1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80°,</a:t>
            </a:r>
            <a:r>
              <a:rPr lang="zh-CN" altLang="en-US" sz="2800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求</a:t>
            </a:r>
            <a:r>
              <a:rPr lang="zh-CN" altLang="en-US" sz="2800" b="1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∠4</a:t>
            </a:r>
            <a:r>
              <a:rPr lang="zh-CN" altLang="en-US" sz="2800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的度数</a:t>
            </a:r>
            <a:r>
              <a:rPr lang="en-US" altLang="zh-CN" sz="2800" strike="noStrike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cs"/>
                <a:sym typeface="Times New Roman" panose="02020603050405020304" pitchFamily="18" charset="0"/>
              </a:rPr>
              <a:t>.</a:t>
            </a:r>
            <a:endParaRPr lang="en-US" altLang="zh-CN" sz="2800" strike="noStrike" noProof="1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Times New Roman" panose="02020603050405020304" pitchFamily="18" charset="0"/>
            </a:endParaRPr>
          </a:p>
        </p:txBody>
      </p:sp>
      <p:sp>
        <p:nvSpPr>
          <p:cNvPr id="5" name="Text Box 21"/>
          <p:cNvSpPr txBox="1"/>
          <p:nvPr/>
        </p:nvSpPr>
        <p:spPr>
          <a:xfrm>
            <a:off x="1147763" y="2490788"/>
            <a:ext cx="5897562" cy="332295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解：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微软雅黑" panose="020B0503020204020204" charset="-122"/>
              </a:rPr>
              <a:t>∵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∠1=∠2=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54°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，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∴</a:t>
            </a:r>
            <a:r>
              <a:rPr lang="zh-CN" altLang="en-US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//</a:t>
            </a:r>
            <a:r>
              <a:rPr lang="zh-CN" altLang="en-US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(内错角相等，两直线平行）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∴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∠3+∠4=180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°.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     (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两直线平行，同旁内角互补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)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微软雅黑" panose="020B0503020204020204" charset="-122"/>
              </a:rPr>
              <a:t>∵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∠3=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80°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，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∴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∠4=1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0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0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Times New Roman" panose="02020603050405020304" pitchFamily="18" charset="0"/>
              </a:rPr>
              <a:t>°.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sym typeface="Times New Roman" panose="02020603050405020304" pitchFamily="18" charset="0"/>
            </a:endParaRPr>
          </a:p>
        </p:txBody>
      </p:sp>
      <p:grpSp>
        <p:nvGrpSpPr>
          <p:cNvPr id="8" name="Group 23"/>
          <p:cNvGrpSpPr/>
          <p:nvPr/>
        </p:nvGrpSpPr>
        <p:grpSpPr>
          <a:xfrm>
            <a:off x="7820343" y="2761298"/>
            <a:ext cx="2686050" cy="2782887"/>
            <a:chOff x="0" y="0"/>
            <a:chExt cx="4230" cy="4383"/>
          </a:xfrm>
        </p:grpSpPr>
        <p:pic>
          <p:nvPicPr>
            <p:cNvPr id="10244" name="Picture 2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0"/>
              <a:ext cx="4230" cy="438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45" name="Text Box 25"/>
            <p:cNvSpPr txBox="1"/>
            <p:nvPr/>
          </p:nvSpPr>
          <p:spPr>
            <a:xfrm>
              <a:off x="3067" y="3180"/>
              <a:ext cx="501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  <a:endParaRPr lang="zh-CN" altLang="en-US" sz="2400" i="1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10246" name="Text Box 26"/>
            <p:cNvSpPr txBox="1"/>
            <p:nvPr/>
          </p:nvSpPr>
          <p:spPr>
            <a:xfrm>
              <a:off x="1798" y="3493"/>
              <a:ext cx="528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lstStyle/>
            <a:p>
              <a:r>
                <a:rPr lang="zh-CN" altLang="en-US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  <a:endParaRPr lang="zh-CN" altLang="en-US" sz="2400" i="1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"/>
          <p:cNvSpPr/>
          <p:nvPr/>
        </p:nvSpPr>
        <p:spPr>
          <a:xfrm>
            <a:off x="688975" y="1814513"/>
            <a:ext cx="8129588" cy="369411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marL="342900" lvl="0" indent="-342900" fontAlgn="base">
              <a:lnSpc>
                <a:spcPct val="150000"/>
              </a:lnSpc>
              <a:spcBef>
                <a:spcPct val="20000"/>
              </a:spcBef>
            </a:pPr>
            <a:r>
              <a:rPr lang="zh-CN" altLang="en-US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证明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: ∵∠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DAC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= ∠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ACB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 (</a:t>
            </a:r>
            <a:r>
              <a:rPr lang="zh-CN" altLang="en-US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已知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)</a:t>
            </a:r>
            <a:endParaRPr lang="en-US" altLang="zh-CN" sz="2800" strike="noStrike" noProof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marL="342900" lvl="0" indent="-342900" fontAlgn="base"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∴ 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AD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//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BC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(</a:t>
            </a:r>
            <a:r>
              <a:rPr lang="zh-CN" altLang="en-US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内错角相等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,</a:t>
            </a:r>
            <a:r>
              <a:rPr lang="zh-CN" altLang="en-US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两直线平行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)</a:t>
            </a:r>
            <a:endParaRPr lang="en-US" altLang="zh-CN" sz="2800" strike="noStrike" noProof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marL="342900" lvl="0" indent="-342900" fontAlgn="base"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∵ ∠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D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+∠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DFE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=180</a:t>
            </a:r>
            <a:r>
              <a:rPr lang="zh-CN" altLang="en-US" sz="2800" strike="noStrike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°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(</a:t>
            </a:r>
            <a:r>
              <a:rPr lang="zh-CN" altLang="en-US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已知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)</a:t>
            </a:r>
            <a:endParaRPr lang="en-US" altLang="zh-CN" sz="2800" strike="noStrike" noProof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marL="342900" lvl="0" indent="-342900" fontAlgn="base"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∴ 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AD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// 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EF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(</a:t>
            </a:r>
            <a:r>
              <a:rPr lang="zh-CN" altLang="en-US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同旁内角互补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,</a:t>
            </a:r>
            <a:r>
              <a:rPr lang="zh-CN" altLang="en-US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两直线平行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)</a:t>
            </a:r>
            <a:endParaRPr lang="en-US" altLang="zh-CN" sz="2800" strike="noStrike" noProof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marL="342900" lvl="0" indent="-342900" fontAlgn="base"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∴ 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EF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//</a:t>
            </a:r>
            <a:r>
              <a:rPr lang="en-US" altLang="zh-CN" sz="2800" i="1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 BC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(</a:t>
            </a:r>
            <a:r>
              <a:rPr lang="zh-CN" altLang="en-US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平行于同一条直线的两条直线互相平行</a:t>
            </a:r>
            <a:r>
              <a:rPr lang="en-US" altLang="zh-CN" sz="2800" strike="noStrike" noProof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+mn-ea"/>
              </a:rPr>
              <a:t>)</a:t>
            </a:r>
            <a:endParaRPr lang="en-US" altLang="zh-CN" sz="2800" strike="noStrike" noProof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marL="342900" lvl="0" indent="-342900" fontAlgn="base">
              <a:lnSpc>
                <a:spcPct val="150000"/>
              </a:lnSpc>
              <a:spcBef>
                <a:spcPct val="20000"/>
              </a:spcBef>
              <a:buChar char="•"/>
            </a:pPr>
            <a:endParaRPr lang="en-US" altLang="zh-CN" sz="2800" strike="noStrike" noProof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marL="342900" lvl="0" indent="-342900" fontAlgn="base">
              <a:spcBef>
                <a:spcPct val="20000"/>
              </a:spcBef>
              <a:buChar char="•"/>
            </a:pPr>
            <a:endParaRPr lang="en-US" altLang="zh-CN" sz="2400" strike="noStrike" noProof="1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9236" name="矩形 23"/>
          <p:cNvSpPr>
            <a:spLocks noChangeArrowheads="1"/>
          </p:cNvSpPr>
          <p:nvPr/>
        </p:nvSpPr>
        <p:spPr bwMode="auto">
          <a:xfrm>
            <a:off x="228600" y="676275"/>
            <a:ext cx="11008360" cy="737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(2)</a:t>
            </a:r>
            <a:r>
              <a:rPr kumimoji="0" lang="zh-CN" altLang="en-US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已知</a:t>
            </a:r>
            <a:r>
              <a:rPr kumimoji="0" lang="zh-CN" altLang="en-US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∠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DAC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=∠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ACB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,∠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D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+∠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DFE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=180</a:t>
            </a:r>
            <a:r>
              <a:rPr kumimoji="0" lang="zh-CN" altLang="en-US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°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求证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+mn-cs"/>
              </a:rPr>
              <a:t>: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EF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//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BC.</a:t>
            </a:r>
            <a:endParaRPr kumimoji="0" lang="en-US" altLang="zh-CN" sz="280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8840470" y="1240155"/>
            <a:ext cx="2590800" cy="3048000"/>
            <a:chOff x="9240" y="2570"/>
            <a:chExt cx="4080" cy="4800"/>
          </a:xfrm>
        </p:grpSpPr>
        <p:sp>
          <p:nvSpPr>
            <p:cNvPr id="11267" name="Text Box 5"/>
            <p:cNvSpPr txBox="1"/>
            <p:nvPr/>
          </p:nvSpPr>
          <p:spPr>
            <a:xfrm>
              <a:off x="9360" y="6650"/>
              <a:ext cx="60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8" name="Text Box 6"/>
            <p:cNvSpPr txBox="1"/>
            <p:nvPr/>
          </p:nvSpPr>
          <p:spPr>
            <a:xfrm>
              <a:off x="12600" y="5450"/>
              <a:ext cx="60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69" name="Text Box 7"/>
            <p:cNvSpPr txBox="1"/>
            <p:nvPr/>
          </p:nvSpPr>
          <p:spPr>
            <a:xfrm>
              <a:off x="12720" y="3050"/>
              <a:ext cx="60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70" name="Text Box 8"/>
            <p:cNvSpPr txBox="1"/>
            <p:nvPr/>
          </p:nvSpPr>
          <p:spPr>
            <a:xfrm>
              <a:off x="9240" y="2570"/>
              <a:ext cx="60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D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71" name="Text Box 9"/>
            <p:cNvSpPr txBox="1"/>
            <p:nvPr/>
          </p:nvSpPr>
          <p:spPr>
            <a:xfrm>
              <a:off x="10920" y="6170"/>
              <a:ext cx="60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E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72" name="Text Box 10"/>
            <p:cNvSpPr txBox="1"/>
            <p:nvPr/>
          </p:nvSpPr>
          <p:spPr>
            <a:xfrm>
              <a:off x="10800" y="2570"/>
              <a:ext cx="600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endParaRPr lang="en-US" altLang="zh-CN" sz="2400" i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273" name="Line 11"/>
            <p:cNvSpPr/>
            <p:nvPr/>
          </p:nvSpPr>
          <p:spPr>
            <a:xfrm flipH="1">
              <a:off x="9600" y="3170"/>
              <a:ext cx="0" cy="348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1274" name="Line 12"/>
            <p:cNvSpPr/>
            <p:nvPr/>
          </p:nvSpPr>
          <p:spPr>
            <a:xfrm>
              <a:off x="11040" y="3290"/>
              <a:ext cx="70" cy="272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1275" name="Line 13"/>
            <p:cNvSpPr/>
            <p:nvPr/>
          </p:nvSpPr>
          <p:spPr>
            <a:xfrm flipH="1">
              <a:off x="12840" y="3530"/>
              <a:ext cx="0" cy="1920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1276" name="Line 14"/>
            <p:cNvSpPr/>
            <p:nvPr/>
          </p:nvSpPr>
          <p:spPr>
            <a:xfrm>
              <a:off x="9600" y="3170"/>
              <a:ext cx="3240" cy="36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1277" name="Line 15"/>
            <p:cNvSpPr/>
            <p:nvPr/>
          </p:nvSpPr>
          <p:spPr>
            <a:xfrm flipV="1">
              <a:off x="9635" y="5373"/>
              <a:ext cx="3240" cy="120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1278" name="Line 16"/>
            <p:cNvSpPr/>
            <p:nvPr/>
          </p:nvSpPr>
          <p:spPr>
            <a:xfrm flipH="1">
              <a:off x="9635" y="3488"/>
              <a:ext cx="3240" cy="312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41" name="Arc 17"/>
            <p:cNvSpPr>
              <a:spLocks noChangeAspect="1"/>
            </p:cNvSpPr>
            <p:nvPr/>
          </p:nvSpPr>
          <p:spPr>
            <a:xfrm rot="-664539">
              <a:off x="9460" y="5953"/>
              <a:ext cx="558" cy="587"/>
            </a:xfrm>
            <a:custGeom>
              <a:avLst/>
              <a:gdLst/>
              <a:ahLst/>
              <a:cxnLst>
                <a:cxn ang="0">
                  <a:pos x="732020788" y="0"/>
                </a:cxn>
                <a:cxn ang="0">
                  <a:pos x="2108805635" y="1234982017"/>
                </a:cxn>
                <a:cxn ang="0">
                  <a:pos x="0" y="2147483647"/>
                </a:cxn>
              </a:cxnLst>
              <a:rect l="0" t="0" r="0" b="0"/>
              <a:pathLst>
                <a:path w="19529" h="20509" fill="none">
                  <a:moveTo>
                    <a:pt x="6778" y="0"/>
                  </a:moveTo>
                  <a:cubicBezTo>
                    <a:pt x="12393" y="1856"/>
                    <a:pt x="17002" y="5933"/>
                    <a:pt x="19529" y="11279"/>
                  </a:cubicBezTo>
                </a:path>
                <a:path w="19529" h="20509" stroke="0">
                  <a:moveTo>
                    <a:pt x="6778" y="0"/>
                  </a:moveTo>
                  <a:cubicBezTo>
                    <a:pt x="12393" y="1856"/>
                    <a:pt x="17002" y="5933"/>
                    <a:pt x="19529" y="11279"/>
                  </a:cubicBezTo>
                  <a:lnTo>
                    <a:pt x="0" y="20509"/>
                  </a:lnTo>
                  <a:close/>
                </a:path>
              </a:pathLst>
            </a:custGeom>
            <a:noFill/>
            <a:ln w="38100" cap="flat" cmpd="sng">
              <a:solidFill>
                <a:srgbClr val="FF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" name="Arc 18"/>
            <p:cNvSpPr/>
            <p:nvPr/>
          </p:nvSpPr>
          <p:spPr>
            <a:xfrm rot="-3353254">
              <a:off x="12560" y="3780"/>
              <a:ext cx="215" cy="450"/>
            </a:xfrm>
            <a:custGeom>
              <a:avLst/>
              <a:gdLst/>
              <a:ahLst/>
              <a:cxnLst>
                <a:cxn ang="0">
                  <a:pos x="18625016" y="152619822"/>
                </a:cxn>
                <a:cxn ang="0">
                  <a:pos x="10370976" y="0"/>
                </a:cxn>
                <a:cxn ang="0">
                  <a:pos x="32967209" y="68237593"/>
                </a:cxn>
              </a:cxnLst>
              <a:rect l="0" t="0" r="0" b="0"/>
              <a:pathLst>
                <a:path w="21600" h="35177" fill="none">
                  <a:moveTo>
                    <a:pt x="12203" y="35176"/>
                  </a:moveTo>
                  <a:cubicBezTo>
                    <a:pt x="4741" y="31571"/>
                    <a:pt x="0" y="24015"/>
                    <a:pt x="0" y="15728"/>
                  </a:cubicBezTo>
                  <a:cubicBezTo>
                    <a:pt x="-1" y="9772"/>
                    <a:pt x="2458" y="4081"/>
                    <a:pt x="6794" y="-1"/>
                  </a:cubicBezTo>
                </a:path>
                <a:path w="21600" h="35177" stroke="0">
                  <a:moveTo>
                    <a:pt x="12203" y="35176"/>
                  </a:moveTo>
                  <a:cubicBezTo>
                    <a:pt x="4741" y="31571"/>
                    <a:pt x="0" y="24015"/>
                    <a:pt x="0" y="15728"/>
                  </a:cubicBezTo>
                  <a:cubicBezTo>
                    <a:pt x="-1" y="9772"/>
                    <a:pt x="2458" y="4081"/>
                    <a:pt x="6794" y="-1"/>
                  </a:cubicBezTo>
                  <a:lnTo>
                    <a:pt x="21600" y="15728"/>
                  </a:lnTo>
                  <a:close/>
                </a:path>
              </a:pathLst>
            </a:custGeom>
            <a:noFill/>
            <a:ln w="38100" cap="flat" cmpd="sng">
              <a:solidFill>
                <a:srgbClr val="FF33C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6" name="Group 19"/>
            <p:cNvGrpSpPr/>
            <p:nvPr/>
          </p:nvGrpSpPr>
          <p:grpSpPr>
            <a:xfrm>
              <a:off x="9343" y="3128"/>
              <a:ext cx="877" cy="792"/>
              <a:chOff x="4534" y="3043"/>
              <a:chExt cx="351" cy="317"/>
            </a:xfrm>
          </p:grpSpPr>
          <p:sp>
            <p:nvSpPr>
              <p:cNvPr id="11282" name="Arc 20"/>
              <p:cNvSpPr>
                <a:spLocks noChangeAspect="1"/>
              </p:cNvSpPr>
              <p:nvPr/>
            </p:nvSpPr>
            <p:spPr>
              <a:xfrm rot="6385485">
                <a:off x="4542" y="3017"/>
                <a:ext cx="316" cy="35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0" b="0"/>
                <a:pathLst>
                  <a:path w="19529" h="21589" fill="none">
                    <a:moveTo>
                      <a:pt x="681" y="-1"/>
                    </a:moveTo>
                    <a:cubicBezTo>
                      <a:pt x="8785" y="255"/>
                      <a:pt x="16064" y="5028"/>
                      <a:pt x="19529" y="12359"/>
                    </a:cubicBezTo>
                  </a:path>
                  <a:path w="19529" h="21589" stroke="0">
                    <a:moveTo>
                      <a:pt x="681" y="-1"/>
                    </a:moveTo>
                    <a:cubicBezTo>
                      <a:pt x="8785" y="255"/>
                      <a:pt x="16064" y="5028"/>
                      <a:pt x="19529" y="12359"/>
                    </a:cubicBezTo>
                    <a:lnTo>
                      <a:pt x="0" y="21589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rgbClr val="FF00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283" name="Arc 21"/>
              <p:cNvSpPr>
                <a:spLocks noChangeAspect="1"/>
              </p:cNvSpPr>
              <p:nvPr/>
            </p:nvSpPr>
            <p:spPr>
              <a:xfrm rot="6596284">
                <a:off x="4574" y="3021"/>
                <a:ext cx="224" cy="2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0" b="0"/>
                <a:pathLst>
                  <a:path w="19529" h="21589" fill="none">
                    <a:moveTo>
                      <a:pt x="681" y="-1"/>
                    </a:moveTo>
                    <a:cubicBezTo>
                      <a:pt x="8785" y="255"/>
                      <a:pt x="16064" y="5028"/>
                      <a:pt x="19529" y="12359"/>
                    </a:cubicBezTo>
                  </a:path>
                  <a:path w="19529" h="21589" stroke="0">
                    <a:moveTo>
                      <a:pt x="681" y="-1"/>
                    </a:moveTo>
                    <a:cubicBezTo>
                      <a:pt x="8785" y="255"/>
                      <a:pt x="16064" y="5028"/>
                      <a:pt x="19529" y="12359"/>
                    </a:cubicBezTo>
                    <a:lnTo>
                      <a:pt x="0" y="21589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rgbClr val="FF00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" name="Group 22"/>
            <p:cNvGrpSpPr/>
            <p:nvPr/>
          </p:nvGrpSpPr>
          <p:grpSpPr>
            <a:xfrm rot="7756840">
              <a:off x="10558" y="3145"/>
              <a:ext cx="605" cy="758"/>
              <a:chOff x="4560" y="3120"/>
              <a:chExt cx="351" cy="316"/>
            </a:xfrm>
          </p:grpSpPr>
          <p:sp>
            <p:nvSpPr>
              <p:cNvPr id="11285" name="Arc 23"/>
              <p:cNvSpPr>
                <a:spLocks noChangeAspect="1"/>
              </p:cNvSpPr>
              <p:nvPr/>
            </p:nvSpPr>
            <p:spPr>
              <a:xfrm rot="5073357">
                <a:off x="4576" y="3153"/>
                <a:ext cx="198" cy="21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0" b="0"/>
                <a:pathLst>
                  <a:path w="19529" h="21589" fill="none">
                    <a:moveTo>
                      <a:pt x="681" y="-1"/>
                    </a:moveTo>
                    <a:cubicBezTo>
                      <a:pt x="8785" y="255"/>
                      <a:pt x="16064" y="5028"/>
                      <a:pt x="19529" y="12359"/>
                    </a:cubicBezTo>
                  </a:path>
                  <a:path w="19529" h="21589" stroke="0">
                    <a:moveTo>
                      <a:pt x="681" y="-1"/>
                    </a:moveTo>
                    <a:cubicBezTo>
                      <a:pt x="8785" y="255"/>
                      <a:pt x="16064" y="5028"/>
                      <a:pt x="19529" y="12359"/>
                    </a:cubicBezTo>
                    <a:lnTo>
                      <a:pt x="0" y="21589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rgbClr val="FF00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286" name="Arc 24"/>
              <p:cNvSpPr>
                <a:spLocks noChangeAspect="1"/>
              </p:cNvSpPr>
              <p:nvPr/>
            </p:nvSpPr>
            <p:spPr>
              <a:xfrm rot="5073357">
                <a:off x="4568" y="3093"/>
                <a:ext cx="316" cy="35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0" b="0"/>
                <a:pathLst>
                  <a:path w="19529" h="21589" fill="none">
                    <a:moveTo>
                      <a:pt x="681" y="-1"/>
                    </a:moveTo>
                    <a:cubicBezTo>
                      <a:pt x="8785" y="255"/>
                      <a:pt x="16064" y="5028"/>
                      <a:pt x="19529" y="12359"/>
                    </a:cubicBezTo>
                  </a:path>
                  <a:path w="19529" h="21589" stroke="0">
                    <a:moveTo>
                      <a:pt x="681" y="-1"/>
                    </a:moveTo>
                    <a:cubicBezTo>
                      <a:pt x="8785" y="255"/>
                      <a:pt x="16064" y="5028"/>
                      <a:pt x="19529" y="12359"/>
                    </a:cubicBezTo>
                    <a:lnTo>
                      <a:pt x="0" y="21589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rgbClr val="FF00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9" name="Text Box 37"/>
          <p:cNvSpPr txBox="1"/>
          <p:nvPr/>
        </p:nvSpPr>
        <p:spPr>
          <a:xfrm>
            <a:off x="250825" y="2417763"/>
            <a:ext cx="8137525" cy="37528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理由如下：</a:t>
            </a:r>
            <a:endParaRPr lang="zh-CN" altLang="en-US" sz="2800">
              <a:solidFill>
                <a:srgbClr val="F8081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8081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2800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∵ </a:t>
            </a:r>
            <a:r>
              <a:rPr lang="en-US" altLang="zh-CN" sz="2800" i="1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AC</a:t>
            </a:r>
            <a:r>
              <a:rPr lang="zh-CN" altLang="en-US" sz="2800">
                <a:solidFill>
                  <a:srgbClr val="F8081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平分</a:t>
            </a:r>
            <a:r>
              <a:rPr lang="zh-CN" altLang="en-US" sz="2800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∠</a:t>
            </a:r>
            <a:r>
              <a:rPr lang="en-US" altLang="zh-CN" sz="2800" i="1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DAB</a:t>
            </a: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（已知）</a:t>
            </a:r>
            <a:endParaRPr lang="zh-CN" altLang="en-US" sz="2800">
              <a:solidFill>
                <a:srgbClr val="F8081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2800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∴ ∠</a:t>
            </a:r>
            <a:r>
              <a:rPr lang="en-US" altLang="zh-CN" sz="2800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1=∠2</a:t>
            </a: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（角平分线定义）</a:t>
            </a:r>
            <a:endParaRPr lang="zh-CN" altLang="en-US" sz="2800">
              <a:solidFill>
                <a:srgbClr val="F8081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又</a:t>
            </a:r>
            <a:r>
              <a:rPr lang="zh-CN" altLang="en-US" sz="2800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∵ ∠</a:t>
            </a:r>
            <a:r>
              <a:rPr lang="en-US" altLang="zh-CN" sz="2800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1= ∠3</a:t>
            </a: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（已知）</a:t>
            </a:r>
            <a:endParaRPr lang="zh-CN" altLang="en-US" sz="2800">
              <a:solidFill>
                <a:srgbClr val="F8081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2800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∴ ∠</a:t>
            </a:r>
            <a:r>
              <a:rPr lang="en-US" altLang="zh-CN" sz="2800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2=∠3</a:t>
            </a: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（等量代换）</a:t>
            </a:r>
            <a:endParaRPr lang="zh-CN" altLang="en-US" sz="2800">
              <a:solidFill>
                <a:srgbClr val="F8081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2800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∴ </a:t>
            </a:r>
            <a:r>
              <a:rPr lang="en-US" altLang="zh-CN" sz="2800" i="1">
                <a:solidFill>
                  <a:srgbClr val="F8081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AB∥CD</a:t>
            </a:r>
            <a:r>
              <a:rPr lang="en-US" altLang="zh-CN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(</a:t>
            </a:r>
            <a:r>
              <a:rPr lang="zh-CN" altLang="en-US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内错角相等，两直线平行</a:t>
            </a:r>
            <a:r>
              <a:rPr lang="en-US" altLang="zh-CN" sz="2800">
                <a:solidFill>
                  <a:srgbClr val="F8081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)</a:t>
            </a:r>
            <a:endParaRPr lang="en-US" altLang="zh-CN" sz="2800">
              <a:solidFill>
                <a:srgbClr val="F8081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7890" name="Rectangle 18"/>
          <p:cNvSpPr>
            <a:spLocks noGrp="1"/>
          </p:cNvSpPr>
          <p:nvPr/>
        </p:nvSpPr>
        <p:spPr>
          <a:xfrm>
            <a:off x="541655" y="549275"/>
            <a:ext cx="10884535" cy="1149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marL="342900" indent="-342900" eaLnBrk="0" hangingPunct="0"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练习：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如图，已知</a:t>
            </a:r>
            <a:r>
              <a:rPr lang="zh-CN" alt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∠</a:t>
            </a:r>
            <a:r>
              <a:rPr lang="en-US" altLang="zh-CN" sz="2800">
                <a:latin typeface="Times New Roman" panose="02020603050405020304" pitchFamily="18" charset="0"/>
                <a:ea typeface="宋体" panose="02010600030101010101" pitchFamily="2" charset="-122"/>
              </a:rPr>
              <a:t>1= ∠3</a:t>
            </a:r>
            <a:r>
              <a:rPr lang="zh-CN" alt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AC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平分</a:t>
            </a:r>
            <a:r>
              <a:rPr lang="zh-CN" alt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∠</a:t>
            </a:r>
            <a:r>
              <a:rPr lang="en-US" altLang="zh-CN" sz="2800" i="1">
                <a:latin typeface="Times New Roman" panose="02020603050405020304" pitchFamily="18" charset="0"/>
                <a:ea typeface="宋体" panose="02010600030101010101" pitchFamily="2" charset="-122"/>
              </a:rPr>
              <a:t>DAB</a:t>
            </a:r>
            <a:r>
              <a:rPr lang="zh-CN" altLang="en-US" sz="28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你能判断</a:t>
            </a:r>
            <a:endParaRPr lang="zh-CN" altLang="en-US" sz="2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342900" indent="-342900" eaLnBrk="0" hangingPunct="0">
              <a:lnSpc>
                <a:spcPct val="150000"/>
              </a:lnSpc>
            </a:pPr>
            <a:r>
              <a:rPr lang="zh-CN" altLang="en-US" sz="2800">
                <a:latin typeface="黑体" panose="02010609060101010101" pitchFamily="2" charset="-122"/>
                <a:ea typeface="黑体" panose="02010609060101010101" pitchFamily="2" charset="-122"/>
              </a:rPr>
              <a:t>  哪两条直线平行？请说明理由？</a:t>
            </a:r>
            <a:endParaRPr lang="zh-CN" altLang="en-US" sz="2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7891" name="Group 19"/>
          <p:cNvGrpSpPr/>
          <p:nvPr/>
        </p:nvGrpSpPr>
        <p:grpSpPr>
          <a:xfrm>
            <a:off x="8538210" y="1477645"/>
            <a:ext cx="3594100" cy="2406650"/>
            <a:chOff x="0" y="0"/>
            <a:chExt cx="5662" cy="3790"/>
          </a:xfrm>
        </p:grpSpPr>
        <p:grpSp>
          <p:nvGrpSpPr>
            <p:cNvPr id="37892" name="Group 20"/>
            <p:cNvGrpSpPr/>
            <p:nvPr/>
          </p:nvGrpSpPr>
          <p:grpSpPr>
            <a:xfrm>
              <a:off x="0" y="0"/>
              <a:ext cx="5662" cy="3790"/>
              <a:chOff x="0" y="0"/>
              <a:chExt cx="5662" cy="3790"/>
            </a:xfrm>
          </p:grpSpPr>
          <p:grpSp>
            <p:nvGrpSpPr>
              <p:cNvPr id="37893" name="Group 21"/>
              <p:cNvGrpSpPr/>
              <p:nvPr/>
            </p:nvGrpSpPr>
            <p:grpSpPr>
              <a:xfrm>
                <a:off x="0" y="0"/>
                <a:ext cx="5662" cy="3790"/>
                <a:chOff x="0" y="0"/>
                <a:chExt cx="5662" cy="3790"/>
              </a:xfrm>
            </p:grpSpPr>
            <p:grpSp>
              <p:nvGrpSpPr>
                <p:cNvPr id="37894" name="Group 22"/>
                <p:cNvGrpSpPr/>
                <p:nvPr/>
              </p:nvGrpSpPr>
              <p:grpSpPr>
                <a:xfrm>
                  <a:off x="0" y="0"/>
                  <a:ext cx="5662" cy="3790"/>
                  <a:chOff x="0" y="0"/>
                  <a:chExt cx="5662" cy="3790"/>
                </a:xfrm>
              </p:grpSpPr>
              <p:grpSp>
                <p:nvGrpSpPr>
                  <p:cNvPr id="37895" name="Group 23"/>
                  <p:cNvGrpSpPr/>
                  <p:nvPr/>
                </p:nvGrpSpPr>
                <p:grpSpPr>
                  <a:xfrm>
                    <a:off x="0" y="0"/>
                    <a:ext cx="5663" cy="3791"/>
                    <a:chOff x="0" y="0"/>
                    <a:chExt cx="5663" cy="3791"/>
                  </a:xfrm>
                </p:grpSpPr>
                <p:sp>
                  <p:nvSpPr>
                    <p:cNvPr id="37896" name="AutoShape 24"/>
                    <p:cNvSpPr/>
                    <p:nvPr/>
                  </p:nvSpPr>
                  <p:spPr>
                    <a:xfrm rot="10800000">
                      <a:off x="451" y="348"/>
                      <a:ext cx="4762" cy="28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0"/>
                        </a:cxn>
                        <a:cxn ang="0">
                          <a:pos x="5400" y="21600"/>
                        </a:cxn>
                        <a:cxn ang="0">
                          <a:pos x="16200" y="21600"/>
                        </a:cxn>
                        <a:cxn ang="0">
                          <a:pos x="21600" y="0"/>
                        </a:cxn>
                      </a:cxnLst>
                      <a:rect l="0" t="0" r="0" b="0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pattFill prst="pct30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n w="317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7897" name="Text Box 25"/>
                    <p:cNvSpPr txBox="1"/>
                    <p:nvPr/>
                  </p:nvSpPr>
                  <p:spPr>
                    <a:xfrm>
                      <a:off x="932" y="2503"/>
                      <a:ext cx="567" cy="817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 anchor="t" anchorCtr="0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altLang="zh-CN" sz="2800"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2800"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37898" name="Text Box 26"/>
                    <p:cNvSpPr txBox="1"/>
                    <p:nvPr/>
                  </p:nvSpPr>
                  <p:spPr>
                    <a:xfrm>
                      <a:off x="3035" y="184"/>
                      <a:ext cx="683" cy="720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 anchor="t" anchorCtr="0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altLang="zh-CN" sz="2400"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2400"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37899" name="Text Box 27"/>
                    <p:cNvSpPr txBox="1"/>
                    <p:nvPr/>
                  </p:nvSpPr>
                  <p:spPr>
                    <a:xfrm>
                      <a:off x="0" y="3071"/>
                      <a:ext cx="680" cy="720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 anchor="t" anchorCtr="0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altLang="zh-CN" sz="2400" i="1"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</a:t>
                      </a:r>
                      <a:endParaRPr lang="en-US" altLang="zh-CN" sz="2400" i="1"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37900" name="Text Box 28"/>
                    <p:cNvSpPr txBox="1"/>
                    <p:nvPr/>
                  </p:nvSpPr>
                  <p:spPr>
                    <a:xfrm>
                      <a:off x="4869" y="3051"/>
                      <a:ext cx="795" cy="720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 anchor="t" anchorCtr="0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altLang="zh-CN" sz="2400" i="1"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</a:t>
                      </a:r>
                      <a:endParaRPr lang="en-US" altLang="zh-CN" sz="2400" i="1"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37901" name="Text Box 29"/>
                    <p:cNvSpPr txBox="1"/>
                    <p:nvPr/>
                  </p:nvSpPr>
                  <p:spPr>
                    <a:xfrm>
                      <a:off x="3891" y="0"/>
                      <a:ext cx="792" cy="720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 anchor="t" anchorCtr="0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altLang="zh-CN" sz="2400" i="1"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</a:t>
                      </a:r>
                      <a:endParaRPr lang="en-US" altLang="zh-CN" sz="2400" i="1"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37902" name="Text Box 30"/>
                    <p:cNvSpPr txBox="1"/>
                    <p:nvPr/>
                  </p:nvSpPr>
                  <p:spPr>
                    <a:xfrm>
                      <a:off x="899" y="37"/>
                      <a:ext cx="908" cy="720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 anchor="t" anchorCtr="0"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altLang="zh-CN" sz="2400" i="1"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</a:t>
                      </a:r>
                      <a:endParaRPr lang="en-US" altLang="zh-CN" sz="2400" i="1"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p:txBody>
                </p:sp>
              </p:grpSp>
              <p:sp>
                <p:nvSpPr>
                  <p:cNvPr id="37903" name="Line 31"/>
                  <p:cNvSpPr/>
                  <p:nvPr/>
                </p:nvSpPr>
                <p:spPr>
                  <a:xfrm flipV="1">
                    <a:off x="421" y="353"/>
                    <a:ext cx="3628" cy="2835"/>
                  </a:xfrm>
                  <a:prstGeom prst="line">
                    <a:avLst/>
                  </a:prstGeom>
                  <a:ln w="317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/>
                </p:txBody>
              </p:sp>
            </p:grpSp>
            <p:sp>
              <p:nvSpPr>
                <p:cNvPr id="37904" name="Text Box 32"/>
                <p:cNvSpPr txBox="1"/>
                <p:nvPr/>
              </p:nvSpPr>
              <p:spPr>
                <a:xfrm rot="-2202623">
                  <a:off x="686" y="2629"/>
                  <a:ext cx="568" cy="57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zh-CN" altLang="en-US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）</a:t>
                  </a:r>
                  <a:endParaRPr lang="zh-CN" altLang="en-US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37905" name="Text Box 33"/>
              <p:cNvSpPr txBox="1"/>
              <p:nvPr/>
            </p:nvSpPr>
            <p:spPr>
              <a:xfrm rot="-3163932">
                <a:off x="280" y="2468"/>
                <a:ext cx="908" cy="5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zh-CN" altLang="en-US">
                    <a:latin typeface="Times New Roman" panose="02020603050405020304" pitchFamily="18" charset="0"/>
                    <a:ea typeface="宋体" panose="02010600030101010101" pitchFamily="2" charset="-122"/>
                  </a:rPr>
                  <a:t>）</a:t>
                </a:r>
                <a:endParaRPr lang="zh-CN" altLang="en-US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906" name="Text Box 34"/>
              <p:cNvSpPr txBox="1"/>
              <p:nvPr/>
            </p:nvSpPr>
            <p:spPr>
              <a:xfrm>
                <a:off x="686" y="1990"/>
                <a:ext cx="568" cy="8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zh-CN" sz="2800"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endParaRPr lang="en-US" altLang="zh-CN" sz="280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7907" name="Text Box 35"/>
            <p:cNvSpPr txBox="1"/>
            <p:nvPr/>
          </p:nvSpPr>
          <p:spPr>
            <a:xfrm rot="-1878809">
              <a:off x="3094" y="230"/>
              <a:ext cx="907" cy="57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>
                  <a:latin typeface="Times New Roman" panose="02020603050405020304" pitchFamily="18" charset="0"/>
                  <a:ea typeface="宋体" panose="02010600030101010101" pitchFamily="2" charset="-122"/>
                </a:rPr>
                <a:t>（</a:t>
              </a:r>
              <a:endParaRPr lang="zh-CN" altLang="en-US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23588" name="Text Box 36"/>
          <p:cNvSpPr txBox="1"/>
          <p:nvPr/>
        </p:nvSpPr>
        <p:spPr>
          <a:xfrm>
            <a:off x="900113" y="1914525"/>
            <a:ext cx="4105275" cy="517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解：</a:t>
            </a:r>
            <a:r>
              <a:rPr lang="zh-CN" altLang="en-US" sz="2800" i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AB∥CD.</a:t>
            </a:r>
            <a:endParaRPr lang="en-US" altLang="zh-CN" sz="2800" i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3589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>
                                            <p:txEl>
                                              <p:charRg st="8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589">
                                            <p:txEl>
                                              <p:charRg st="8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>
                                            <p:txEl>
                                              <p:charRg st="30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89">
                                            <p:txEl>
                                              <p:charRg st="30" end="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>
                                            <p:txEl>
                                              <p:charRg st="50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3589">
                                            <p:txEl>
                                              <p:charRg st="50" end="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>
                                            <p:txEl>
                                              <p:charRg st="66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589">
                                            <p:txEl>
                                              <p:charRg st="66" end="8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>
                                            <p:txEl>
                                              <p:charRg st="84" end="1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3589">
                                            <p:txEl>
                                              <p:charRg st="84" end="1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文本框 99"/>
          <p:cNvSpPr txBox="1"/>
          <p:nvPr/>
        </p:nvSpPr>
        <p:spPr>
          <a:xfrm>
            <a:off x="332105" y="555625"/>
            <a:ext cx="1113790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indent="266700">
              <a:lnSpc>
                <a:spcPct val="13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拓展提升：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如图，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MF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⊥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NF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于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F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MF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交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AB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于点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E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NF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交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CD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于点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G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∠1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140°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∠2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2" charset="-122"/>
              </a:rPr>
              <a:t>50°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，试判断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AB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和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2" charset="-122"/>
              </a:rPr>
              <a:t>CD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2" charset="-122"/>
              </a:rPr>
              <a:t>的位置关系，并说明理由．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1788" y="2325688"/>
            <a:ext cx="5456237" cy="4010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indent="266700">
              <a:lnSpc>
                <a:spcPct val="13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解：过点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F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向左作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FQ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，使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MFQ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∠2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50°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3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则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NFQ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MFN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－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MFQ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90°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－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50°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40°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，所以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AB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∥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FQ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3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又因为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∠1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140°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3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所以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∠1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＋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NFQ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180°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indent="266700">
              <a:lnSpc>
                <a:spcPct val="13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所以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CD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∥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FQ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，所以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AB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∥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CD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8914130" y="2233930"/>
            <a:ext cx="2797810" cy="2390140"/>
            <a:chOff x="9118" y="3335"/>
            <a:chExt cx="4406" cy="3764"/>
          </a:xfrm>
        </p:grpSpPr>
        <p:pic>
          <p:nvPicPr>
            <p:cNvPr id="26627" name="图片 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9285" y="5175"/>
              <a:ext cx="2575" cy="5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6628" name="图片 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1740" y="5298"/>
              <a:ext cx="400" cy="25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6629" name="图片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118" y="3335"/>
              <a:ext cx="4407" cy="3765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8" name="组合 7"/>
            <p:cNvGrpSpPr/>
            <p:nvPr/>
          </p:nvGrpSpPr>
          <p:grpSpPr>
            <a:xfrm>
              <a:off x="9118" y="4753"/>
              <a:ext cx="3022" cy="822"/>
              <a:chOff x="9117" y="4752"/>
              <a:chExt cx="3023" cy="822"/>
            </a:xfrm>
          </p:grpSpPr>
          <p:cxnSp>
            <p:nvCxnSpPr>
              <p:cNvPr id="26631" name="直接连接符 5"/>
              <p:cNvCxnSpPr/>
              <p:nvPr/>
            </p:nvCxnSpPr>
            <p:spPr>
              <a:xfrm flipH="1">
                <a:off x="9420" y="5493"/>
                <a:ext cx="2721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ysDash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26632" name="文本框 6"/>
              <p:cNvSpPr txBox="1"/>
              <p:nvPr/>
            </p:nvSpPr>
            <p:spPr>
              <a:xfrm>
                <a:off x="9117" y="4752"/>
                <a:ext cx="54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lstStyle/>
              <a:p>
                <a:r>
                  <a:rPr lang="en-US" altLang="zh-CN" sz="2800" i="1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2" charset="-122"/>
                  </a:rPr>
                  <a:t>Q</a:t>
                </a:r>
                <a:endParaRPr lang="en-US" altLang="zh-CN" sz="2800" i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5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charRg st="25" end="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6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charRg st="60" end="7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72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charRg st="72" end="8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88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charRg st="88" end="10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8"/>
          <p:cNvSpPr txBox="1"/>
          <p:nvPr/>
        </p:nvSpPr>
        <p:spPr>
          <a:xfrm>
            <a:off x="2727325" y="450850"/>
            <a:ext cx="7140575" cy="838200"/>
          </a:xfrm>
          <a:prstGeom prst="rect">
            <a:avLst/>
          </a:prstGeom>
          <a:noFill/>
          <a:ln w="9525">
            <a:noFill/>
          </a:ln>
        </p:spPr>
        <p:txBody>
          <a:bodyPr wrap="square" lIns="90170" tIns="46990" rIns="90170" bIns="46990" anchor="t" anchorCtr="0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zh-CN" altLang="en-US" sz="4400">
                <a:solidFill>
                  <a:srgbClr val="00B05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判定两条直线平行的方法</a:t>
            </a:r>
            <a:endParaRPr lang="zh-CN" altLang="en-US" sz="4400" u="sng">
              <a:solidFill>
                <a:srgbClr val="00B05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03" name="Rectangle 19"/>
          <p:cNvSpPr/>
          <p:nvPr/>
        </p:nvSpPr>
        <p:spPr>
          <a:xfrm>
            <a:off x="2752725" y="2212975"/>
            <a:ext cx="12493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zh-CN" altLang="en-US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同位角</a:t>
            </a:r>
            <a:endParaRPr lang="zh-CN" altLang="en-US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04" name="Rectangle 20"/>
          <p:cNvSpPr/>
          <p:nvPr/>
        </p:nvSpPr>
        <p:spPr>
          <a:xfrm>
            <a:off x="2535238" y="3365500"/>
            <a:ext cx="1249362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zh-CN" altLang="en-US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内错角</a:t>
            </a:r>
            <a:endParaRPr lang="zh-CN" altLang="en-US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05" name="Rectangle 21"/>
          <p:cNvSpPr/>
          <p:nvPr/>
        </p:nvSpPr>
        <p:spPr>
          <a:xfrm>
            <a:off x="2768600" y="4518025"/>
            <a:ext cx="16049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zh-CN" altLang="en-US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同旁内角</a:t>
            </a:r>
            <a:endParaRPr lang="zh-CN" altLang="en-US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06" name="Rectangle 22"/>
          <p:cNvSpPr/>
          <p:nvPr/>
        </p:nvSpPr>
        <p:spPr>
          <a:xfrm>
            <a:off x="5937250" y="2286000"/>
            <a:ext cx="145097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zh-CN" altLang="en-US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</a:t>
            </a:r>
            <a:r>
              <a:rPr lang="en-US" altLang="zh-CN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1=∠2</a:t>
            </a:r>
            <a:endParaRPr lang="en-US" altLang="zh-CN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07" name="Rectangle 23"/>
          <p:cNvSpPr/>
          <p:nvPr/>
        </p:nvSpPr>
        <p:spPr>
          <a:xfrm>
            <a:off x="5937250" y="3365500"/>
            <a:ext cx="145097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zh-CN" altLang="en-US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</a:t>
            </a:r>
            <a:r>
              <a:rPr lang="en-US" altLang="zh-CN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3=∠2</a:t>
            </a:r>
            <a:endParaRPr lang="en-US" altLang="zh-CN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6408" name="Rectangle 24"/>
          <p:cNvSpPr/>
          <p:nvPr/>
        </p:nvSpPr>
        <p:spPr>
          <a:xfrm>
            <a:off x="5360988" y="4445000"/>
            <a:ext cx="254000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zh-CN" altLang="en-US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∠</a:t>
            </a:r>
            <a:r>
              <a:rPr lang="en-US" altLang="zh-CN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2+∠4=180°</a:t>
            </a:r>
            <a:endParaRPr lang="en-US" altLang="zh-CN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27671" name="表格 2767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085975" y="1773238"/>
          <a:ext cx="8150225" cy="4786630"/>
        </p:xfrm>
        <a:graphic>
          <a:graphicData uri="http://schemas.openxmlformats.org/drawingml/2006/table">
            <a:tbl>
              <a:tblPr/>
              <a:tblGrid>
                <a:gridCol w="2936875"/>
                <a:gridCol w="3524250"/>
                <a:gridCol w="1689100"/>
              </a:tblGrid>
              <a:tr h="560705">
                <a:tc>
                  <a:txBody>
                    <a:bodyPr wrap="square"/>
                    <a:lstStyle/>
                    <a:p>
                      <a:pPr marL="0" lvl="0" indent="0" algn="ctr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文字叙述</a:t>
                      </a:r>
                      <a:endParaRPr lang="zh-CN" altLang="en-US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符号语言</a:t>
                      </a:r>
                      <a:endParaRPr lang="zh-CN" altLang="en-US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lnSpc>
                          <a:spcPct val="110000"/>
                        </a:lnSpc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图形</a:t>
                      </a:r>
                      <a:endParaRPr lang="zh-CN" altLang="en-US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6962">
                <a:tc>
                  <a:txBody>
                    <a:bodyPr wrap="square"/>
                    <a:lstStyle/>
                    <a:p>
                      <a:pPr marL="0" lvl="0" indent="0" algn="ctr">
                        <a:buNone/>
                      </a:pPr>
                      <a:r>
                        <a:rPr lang="zh-CN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 </a:t>
                      </a:r>
                      <a:r>
                        <a:rPr lang="zh-CN" altLang="zh-CN" sz="2800" u="sng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     </a:t>
                      </a:r>
                      <a:r>
                        <a:rPr lang="zh-CN" altLang="en-US" sz="2800" u="sng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 </a:t>
                      </a: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相等，</a:t>
                      </a:r>
                      <a:endParaRPr lang="zh-CN" altLang="en-US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两直线平行</a:t>
                      </a:r>
                      <a:endParaRPr lang="zh-CN" altLang="en-US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buNone/>
                      </a:pP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</a:t>
                      </a: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∵</a:t>
                      </a:r>
                      <a:r>
                        <a:rPr lang="zh-CN" altLang="en-US" sz="2800" u="sng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              </a:t>
                      </a: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(</a:t>
                      </a: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已知</a:t>
                      </a: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),</a:t>
                      </a:r>
                      <a:endParaRPr lang="en-US" altLang="zh-CN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  </a:t>
                      </a:r>
                      <a:r>
                        <a:rPr lang="en-US" altLang="x-none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∴</a:t>
                      </a:r>
                      <a:r>
                        <a:rPr lang="en-US" altLang="zh-CN" sz="2800" i="1" err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a</a:t>
                      </a:r>
                      <a:r>
                        <a:rPr lang="en-US" altLang="zh-CN" sz="2800" err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∥</a:t>
                      </a:r>
                      <a:r>
                        <a:rPr lang="en-US" altLang="zh-CN" sz="2800" i="1" err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b</a:t>
                      </a:r>
                      <a:endParaRPr lang="en-US" altLang="zh-CN" sz="2800" i="1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 wrap="square"/>
                    <a:lstStyle/>
                    <a:p>
                      <a:pPr marL="0" lvl="0" indent="0" algn="ctr">
                        <a:buNone/>
                      </a:pPr>
                      <a:endParaRPr lang="zh-CN" altLang="zh-CN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8550">
                <a:tc>
                  <a:txBody>
                    <a:bodyPr wrap="square"/>
                    <a:lstStyle/>
                    <a:p>
                      <a:pPr marL="0" lvl="0" indent="0" algn="ctr">
                        <a:buNone/>
                      </a:pPr>
                      <a:r>
                        <a:rPr lang="en-US" altLang="zh-CN" sz="2800" u="sng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_      __</a:t>
                      </a: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相等</a:t>
                      </a: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,</a:t>
                      </a:r>
                      <a:endParaRPr lang="en-US" altLang="zh-CN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两直线平行</a:t>
                      </a:r>
                      <a:endParaRPr lang="zh-CN" altLang="en-US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buNone/>
                      </a:pP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</a:t>
                      </a: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∵ </a:t>
                      </a:r>
                      <a:r>
                        <a:rPr lang="zh-CN" altLang="en-US" sz="2800" u="sng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          </a:t>
                      </a: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(</a:t>
                      </a: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已知</a:t>
                      </a: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),</a:t>
                      </a:r>
                      <a:endParaRPr lang="en-US" altLang="zh-CN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  </a:t>
                      </a:r>
                      <a:r>
                        <a:rPr lang="en-US" altLang="x-none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∴</a:t>
                      </a:r>
                      <a:r>
                        <a:rPr lang="en-US" altLang="zh-CN" sz="2800" i="1" err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a</a:t>
                      </a:r>
                      <a:r>
                        <a:rPr lang="en-US" altLang="zh-CN" sz="2800" err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∥</a:t>
                      </a:r>
                      <a:r>
                        <a:rPr lang="en-US" altLang="zh-CN" sz="2800" i="1" err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b</a:t>
                      </a:r>
                      <a:endParaRPr lang="en-US" altLang="zh-CN" sz="2800" i="1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</a:tcPr>
                </a:tc>
              </a:tr>
              <a:tr h="1352550">
                <a:tc>
                  <a:txBody>
                    <a:bodyPr wrap="square"/>
                    <a:lstStyle/>
                    <a:p>
                      <a:pPr marL="0" lvl="0" indent="0" algn="ctr">
                        <a:lnSpc>
                          <a:spcPct val="130000"/>
                        </a:lnSpc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</a:t>
                      </a:r>
                      <a:r>
                        <a:rPr lang="en-US" altLang="zh-CN" sz="2800" u="sng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_________</a:t>
                      </a: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互补</a:t>
                      </a: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,</a:t>
                      </a: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</a:t>
                      </a:r>
                      <a:r>
                        <a:rPr lang="zh-CN" altLang="en-US" sz="2800" u="sng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                      </a:t>
                      </a:r>
                      <a:endParaRPr lang="zh-CN" altLang="en-US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  <a:p>
                      <a:pPr marL="0" lvl="0" indent="0" algn="ctr">
                        <a:lnSpc>
                          <a:spcPct val="130000"/>
                        </a:lnSpc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两直线平行</a:t>
                      </a:r>
                      <a:endParaRPr lang="zh-CN" altLang="en-US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∵ </a:t>
                      </a:r>
                      <a:r>
                        <a:rPr lang="zh-CN" altLang="en-US" sz="2800" u="sng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                       </a:t>
                      </a: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(</a:t>
                      </a: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已知</a:t>
                      </a:r>
                      <a:r>
                        <a:rPr lang="en-US" altLang="zh-CN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)</a:t>
                      </a:r>
                      <a:endParaRPr lang="en-US" altLang="zh-CN" sz="280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sz="280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∴</a:t>
                      </a:r>
                      <a:r>
                        <a:rPr lang="en-US" altLang="zh-CN" sz="2800" i="1" err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a</a:t>
                      </a:r>
                      <a:r>
                        <a:rPr lang="en-US" altLang="zh-CN" sz="2800" err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∥</a:t>
                      </a:r>
                      <a:r>
                        <a:rPr lang="en-US" altLang="zh-CN" sz="2800" i="1" err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b</a:t>
                      </a:r>
                      <a:endParaRPr lang="en-US" altLang="zh-CN" sz="2800" i="1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B w="28575" cap="flat" cmpd="sng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941" name="Line 25"/>
          <p:cNvSpPr/>
          <p:nvPr/>
        </p:nvSpPr>
        <p:spPr>
          <a:xfrm>
            <a:off x="8680450" y="3613150"/>
            <a:ext cx="1524000" cy="0"/>
          </a:xfrm>
          <a:prstGeom prst="line">
            <a:avLst/>
          </a:prstGeom>
          <a:ln w="38100" cap="flat" cmpd="sng">
            <a:solidFill>
              <a:srgbClr val="6666FF"/>
            </a:solidFill>
            <a:prstDash val="solid"/>
            <a:bevel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38942" name="Line 26"/>
          <p:cNvSpPr/>
          <p:nvPr/>
        </p:nvSpPr>
        <p:spPr>
          <a:xfrm>
            <a:off x="8680450" y="4375150"/>
            <a:ext cx="1524000" cy="0"/>
          </a:xfrm>
          <a:prstGeom prst="line">
            <a:avLst/>
          </a:prstGeom>
          <a:ln w="38100" cap="flat" cmpd="sng">
            <a:solidFill>
              <a:srgbClr val="6666FF"/>
            </a:solidFill>
            <a:prstDash val="solid"/>
            <a:bevel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38943" name="Line 27"/>
          <p:cNvSpPr/>
          <p:nvPr/>
        </p:nvSpPr>
        <p:spPr>
          <a:xfrm>
            <a:off x="8755063" y="2676525"/>
            <a:ext cx="1081087" cy="2447925"/>
          </a:xfrm>
          <a:prstGeom prst="line">
            <a:avLst/>
          </a:prstGeom>
          <a:ln w="38100" cap="flat" cmpd="sng">
            <a:solidFill>
              <a:srgbClr val="6666FF"/>
            </a:solidFill>
            <a:prstDash val="solid"/>
            <a:bevel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38944" name="Text Box 28"/>
          <p:cNvSpPr txBox="1"/>
          <p:nvPr/>
        </p:nvSpPr>
        <p:spPr>
          <a:xfrm>
            <a:off x="9867900" y="3114675"/>
            <a:ext cx="3603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en-US" altLang="zh-CN" sz="2800" i="1">
                <a:solidFill>
                  <a:srgbClr val="6666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endParaRPr lang="en-US" altLang="zh-CN" sz="2800" i="1">
              <a:solidFill>
                <a:srgbClr val="6666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8945" name="Text Box 29"/>
          <p:cNvSpPr txBox="1"/>
          <p:nvPr/>
        </p:nvSpPr>
        <p:spPr>
          <a:xfrm>
            <a:off x="9899650" y="4375150"/>
            <a:ext cx="3603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en-US" altLang="zh-CN" sz="2800" i="1">
                <a:solidFill>
                  <a:srgbClr val="6666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b</a:t>
            </a:r>
            <a:endParaRPr lang="en-US" altLang="zh-CN" sz="2800" i="1">
              <a:solidFill>
                <a:srgbClr val="6666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8946" name="Text Box 30"/>
          <p:cNvSpPr txBox="1"/>
          <p:nvPr/>
        </p:nvSpPr>
        <p:spPr>
          <a:xfrm>
            <a:off x="8756650" y="2236788"/>
            <a:ext cx="341313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en-US" altLang="zh-CN" sz="2800" i="1">
                <a:solidFill>
                  <a:srgbClr val="6666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c</a:t>
            </a:r>
            <a:endParaRPr lang="en-US" altLang="zh-CN" sz="2800" i="1">
              <a:solidFill>
                <a:srgbClr val="6666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8947" name="Arc 32"/>
          <p:cNvSpPr/>
          <p:nvPr/>
        </p:nvSpPr>
        <p:spPr>
          <a:xfrm>
            <a:off x="8985250" y="3609975"/>
            <a:ext cx="263525" cy="231775"/>
          </a:xfrm>
          <a:custGeom>
            <a:avLst/>
            <a:gdLst/>
            <a:ahLst/>
            <a:cxnLst>
              <a:cxn ang="0">
                <a:pos x="22067" y="21593"/>
              </a:cxn>
              <a:cxn ang="0">
                <a:pos x="21554" y="21600"/>
              </a:cxn>
              <a:cxn ang="0">
                <a:pos x="0" y="1411"/>
              </a:cxn>
              <a:cxn ang="0">
                <a:pos x="22067" y="21593"/>
              </a:cxn>
              <a:cxn ang="0">
                <a:pos x="21554" y="21600"/>
              </a:cxn>
              <a:cxn ang="0">
                <a:pos x="0" y="1411"/>
              </a:cxn>
              <a:cxn ang="0">
                <a:pos x="21554" y="0"/>
              </a:cxn>
            </a:cxnLst>
            <a:rect l="0" t="0" r="0" b="0"/>
            <a:pathLst>
              <a:path w="22068" h="21600" fill="none">
                <a:moveTo>
                  <a:pt x="22067" y="21593"/>
                </a:moveTo>
                <a:cubicBezTo>
                  <a:pt x="21896" y="21597"/>
                  <a:pt x="21725" y="21599"/>
                  <a:pt x="21554" y="21600"/>
                </a:cubicBezTo>
                <a:cubicBezTo>
                  <a:pt x="10172" y="21600"/>
                  <a:pt x="744" y="12768"/>
                  <a:pt x="0" y="1411"/>
                </a:cubicBezTo>
              </a:path>
              <a:path w="22068" h="21600" stroke="0">
                <a:moveTo>
                  <a:pt x="22067" y="21593"/>
                </a:moveTo>
                <a:cubicBezTo>
                  <a:pt x="21896" y="21597"/>
                  <a:pt x="21725" y="21599"/>
                  <a:pt x="21554" y="21600"/>
                </a:cubicBezTo>
                <a:cubicBezTo>
                  <a:pt x="10172" y="21600"/>
                  <a:pt x="744" y="12768"/>
                  <a:pt x="0" y="1411"/>
                </a:cubicBezTo>
                <a:lnTo>
                  <a:pt x="21554" y="0"/>
                </a:lnTo>
                <a:close/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bevel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948" name="Arc 33"/>
          <p:cNvSpPr/>
          <p:nvPr/>
        </p:nvSpPr>
        <p:spPr>
          <a:xfrm rot="4582656">
            <a:off x="9456738" y="4167188"/>
            <a:ext cx="212725" cy="219075"/>
          </a:xfrm>
          <a:custGeom>
            <a:avLst/>
            <a:gdLst/>
            <a:ahLst/>
            <a:cxnLst>
              <a:cxn ang="0">
                <a:pos x="7489" y="37953"/>
              </a:cxn>
              <a:cxn ang="0">
                <a:pos x="0" y="21600"/>
              </a:cxn>
              <a:cxn ang="0">
                <a:pos x="21600" y="0"/>
              </a:cxn>
              <a:cxn ang="0">
                <a:pos x="36699" y="6153"/>
              </a:cxn>
              <a:cxn ang="0">
                <a:pos x="7489" y="37953"/>
              </a:cxn>
              <a:cxn ang="0">
                <a:pos x="0" y="21600"/>
              </a:cxn>
              <a:cxn ang="0">
                <a:pos x="21600" y="0"/>
              </a:cxn>
              <a:cxn ang="0">
                <a:pos x="36699" y="6153"/>
              </a:cxn>
              <a:cxn ang="0">
                <a:pos x="21600" y="21600"/>
              </a:cxn>
            </a:cxnLst>
            <a:rect l="0" t="0" r="0" b="0"/>
            <a:pathLst>
              <a:path w="36699" h="37954" fill="none">
                <a:moveTo>
                  <a:pt x="7489" y="37953"/>
                </a:moveTo>
                <a:cubicBezTo>
                  <a:pt x="2733" y="33850"/>
                  <a:pt x="0" y="2788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7243" y="-1"/>
                  <a:pt x="32663" y="2208"/>
                  <a:pt x="36699" y="6153"/>
                </a:cubicBezTo>
              </a:path>
              <a:path w="36699" h="37954" stroke="0">
                <a:moveTo>
                  <a:pt x="7489" y="37953"/>
                </a:moveTo>
                <a:cubicBezTo>
                  <a:pt x="2733" y="33850"/>
                  <a:pt x="0" y="2788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7243" y="-1"/>
                  <a:pt x="32663" y="2208"/>
                  <a:pt x="36699" y="6153"/>
                </a:cubicBezTo>
                <a:lnTo>
                  <a:pt x="21600" y="21600"/>
                </a:lnTo>
                <a:close/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bevel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949" name="Text Box 34"/>
          <p:cNvSpPr txBox="1"/>
          <p:nvPr/>
        </p:nvSpPr>
        <p:spPr>
          <a:xfrm>
            <a:off x="9131300" y="2886075"/>
            <a:ext cx="3603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en-US" altLang="zh-CN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endParaRPr lang="en-US" altLang="zh-CN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8950" name="Arc 35"/>
          <p:cNvSpPr/>
          <p:nvPr/>
        </p:nvSpPr>
        <p:spPr>
          <a:xfrm rot="4582656">
            <a:off x="9234488" y="3598863"/>
            <a:ext cx="209550" cy="254000"/>
          </a:xfrm>
          <a:custGeom>
            <a:avLst/>
            <a:gdLst/>
            <a:ahLst/>
            <a:cxnLst>
              <a:cxn ang="0">
                <a:pos x="2348" y="0"/>
              </a:cxn>
              <a:cxn ang="0">
                <a:pos x="21045" y="16608"/>
              </a:cxn>
              <a:cxn ang="0">
                <a:pos x="2348" y="0"/>
              </a:cxn>
              <a:cxn ang="0">
                <a:pos x="21045" y="16608"/>
              </a:cxn>
              <a:cxn ang="0">
                <a:pos x="0" y="21472"/>
              </a:cxn>
            </a:cxnLst>
            <a:rect l="0" t="0" r="0" b="0"/>
            <a:pathLst>
              <a:path w="21045" h="21472" fill="none">
                <a:moveTo>
                  <a:pt x="2348" y="0"/>
                </a:moveTo>
                <a:cubicBezTo>
                  <a:pt x="11478" y="998"/>
                  <a:pt x="18977" y="7660"/>
                  <a:pt x="21045" y="16608"/>
                </a:cubicBezTo>
              </a:path>
              <a:path w="21045" h="21472" stroke="0">
                <a:moveTo>
                  <a:pt x="2348" y="0"/>
                </a:moveTo>
                <a:cubicBezTo>
                  <a:pt x="11478" y="998"/>
                  <a:pt x="18977" y="7660"/>
                  <a:pt x="21045" y="16608"/>
                </a:cubicBezTo>
                <a:lnTo>
                  <a:pt x="0" y="21472"/>
                </a:lnTo>
                <a:close/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bevel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951" name="Text Box 36"/>
          <p:cNvSpPr txBox="1"/>
          <p:nvPr/>
        </p:nvSpPr>
        <p:spPr>
          <a:xfrm>
            <a:off x="9594850" y="3871913"/>
            <a:ext cx="360363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en-US" altLang="zh-CN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endParaRPr lang="en-US" altLang="zh-CN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8952" name="Text Box 37"/>
          <p:cNvSpPr txBox="1"/>
          <p:nvPr/>
        </p:nvSpPr>
        <p:spPr>
          <a:xfrm>
            <a:off x="9299575" y="3608388"/>
            <a:ext cx="360363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en-US" altLang="zh-CN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endParaRPr lang="en-US" altLang="zh-CN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8953" name="Text Box 38"/>
          <p:cNvSpPr txBox="1"/>
          <p:nvPr/>
        </p:nvSpPr>
        <p:spPr>
          <a:xfrm>
            <a:off x="8680450" y="3490913"/>
            <a:ext cx="360363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en-US" altLang="zh-CN" sz="280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</a:t>
            </a:r>
            <a:endParaRPr lang="en-US" altLang="zh-CN" sz="280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8954" name="Arc 32"/>
          <p:cNvSpPr/>
          <p:nvPr/>
        </p:nvSpPr>
        <p:spPr>
          <a:xfrm rot="10800000">
            <a:off x="9105900" y="3429000"/>
            <a:ext cx="263525" cy="231775"/>
          </a:xfrm>
          <a:custGeom>
            <a:avLst/>
            <a:gdLst/>
            <a:ahLst/>
            <a:cxnLst>
              <a:cxn ang="0">
                <a:pos x="22067" y="21593"/>
              </a:cxn>
              <a:cxn ang="0">
                <a:pos x="21554" y="21600"/>
              </a:cxn>
              <a:cxn ang="0">
                <a:pos x="0" y="1411"/>
              </a:cxn>
              <a:cxn ang="0">
                <a:pos x="22067" y="21593"/>
              </a:cxn>
              <a:cxn ang="0">
                <a:pos x="21554" y="21600"/>
              </a:cxn>
              <a:cxn ang="0">
                <a:pos x="0" y="1411"/>
              </a:cxn>
              <a:cxn ang="0">
                <a:pos x="21554" y="0"/>
              </a:cxn>
            </a:cxnLst>
            <a:rect l="0" t="0" r="0" b="0"/>
            <a:pathLst>
              <a:path w="22068" h="21600" fill="none">
                <a:moveTo>
                  <a:pt x="22067" y="21593"/>
                </a:moveTo>
                <a:cubicBezTo>
                  <a:pt x="21896" y="21597"/>
                  <a:pt x="21725" y="21599"/>
                  <a:pt x="21554" y="21600"/>
                </a:cubicBezTo>
                <a:cubicBezTo>
                  <a:pt x="10172" y="21600"/>
                  <a:pt x="744" y="12768"/>
                  <a:pt x="0" y="1411"/>
                </a:cubicBezTo>
              </a:path>
              <a:path w="22068" h="21600" stroke="0">
                <a:moveTo>
                  <a:pt x="22067" y="21593"/>
                </a:moveTo>
                <a:cubicBezTo>
                  <a:pt x="21896" y="21597"/>
                  <a:pt x="21725" y="21599"/>
                  <a:pt x="21554" y="21600"/>
                </a:cubicBezTo>
                <a:cubicBezTo>
                  <a:pt x="10172" y="21600"/>
                  <a:pt x="744" y="12768"/>
                  <a:pt x="0" y="1411"/>
                </a:cubicBezTo>
                <a:lnTo>
                  <a:pt x="21554" y="0"/>
                </a:lnTo>
                <a:close/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bevel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3" grpId="0"/>
      <p:bldP spid="16404" grpId="0"/>
      <p:bldP spid="16405" grpId="0"/>
      <p:bldP spid="16406" grpId="0"/>
      <p:bldP spid="16407" grpId="0"/>
      <p:bldP spid="164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22"/>
          <p:cNvSpPr txBox="1"/>
          <p:nvPr/>
        </p:nvSpPr>
        <p:spPr>
          <a:xfrm>
            <a:off x="103505" y="467995"/>
            <a:ext cx="11011535" cy="13709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3200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r>
              <a:rPr lang="zh-CN" altLang="en-US" sz="3200">
                <a:latin typeface="Times New Roman" panose="02020603050405020304" pitchFamily="18" charset="0"/>
                <a:ea typeface="黑体" panose="02010609060101010101" pitchFamily="2" charset="-122"/>
              </a:rPr>
              <a:t>如图所示，图中小正方形的边长为</a:t>
            </a:r>
            <a:r>
              <a:rPr lang="en-US" altLang="zh-CN" sz="3200" i="1">
                <a:latin typeface="Times New Roman" panose="02020603050405020304" pitchFamily="18" charset="0"/>
                <a:ea typeface="黑体" panose="02010609060101010101" pitchFamily="2" charset="-122"/>
              </a:rPr>
              <a:t>a</a:t>
            </a:r>
            <a:r>
              <a:rPr lang="zh-CN" altLang="en-US" sz="3200">
                <a:latin typeface="Times New Roman" panose="02020603050405020304" pitchFamily="18" charset="0"/>
                <a:ea typeface="黑体" panose="02010609060101010101" pitchFamily="2" charset="-122"/>
              </a:rPr>
              <a:t>，则阴影部分的面积是</a:t>
            </a:r>
            <a:r>
              <a:rPr lang="en-US" altLang="zh-CN" sz="3200">
                <a:latin typeface="Times New Roman" panose="02020603050405020304" pitchFamily="18" charset="0"/>
                <a:ea typeface="黑体" panose="02010609060101010101" pitchFamily="2" charset="-122"/>
              </a:rPr>
              <a:t>________.</a:t>
            </a:r>
            <a:endParaRPr lang="en-US" altLang="zh-CN" sz="32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0722" name="Text Box 2"/>
          <p:cNvSpPr txBox="1"/>
          <p:nvPr/>
        </p:nvSpPr>
        <p:spPr>
          <a:xfrm>
            <a:off x="710565" y="1109980"/>
            <a:ext cx="79184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i="1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3600" baseline="3000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3600" baseline="3000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35843" name="Group 3"/>
          <p:cNvGrpSpPr/>
          <p:nvPr/>
        </p:nvGrpSpPr>
        <p:grpSpPr>
          <a:xfrm>
            <a:off x="1547813" y="3284538"/>
            <a:ext cx="4968875" cy="2492375"/>
            <a:chOff x="884" y="1905"/>
            <a:chExt cx="3130" cy="1570"/>
          </a:xfrm>
        </p:grpSpPr>
        <p:grpSp>
          <p:nvGrpSpPr>
            <p:cNvPr id="35844" name="Group 4"/>
            <p:cNvGrpSpPr/>
            <p:nvPr/>
          </p:nvGrpSpPr>
          <p:grpSpPr>
            <a:xfrm>
              <a:off x="2472" y="1933"/>
              <a:ext cx="1542" cy="1497"/>
              <a:chOff x="4014" y="890"/>
              <a:chExt cx="1542" cy="1497"/>
            </a:xfrm>
          </p:grpSpPr>
          <p:grpSp>
            <p:nvGrpSpPr>
              <p:cNvPr id="35845" name="Group 5"/>
              <p:cNvGrpSpPr/>
              <p:nvPr/>
            </p:nvGrpSpPr>
            <p:grpSpPr>
              <a:xfrm>
                <a:off x="4014" y="890"/>
                <a:ext cx="1542" cy="1497"/>
                <a:chOff x="2699" y="1253"/>
                <a:chExt cx="1542" cy="1542"/>
              </a:xfrm>
            </p:grpSpPr>
            <p:pic>
              <p:nvPicPr>
                <p:cNvPr id="35846" name="Picture 6" descr="快捷方式  中三数学"/>
                <p:cNvPicPr>
                  <a:picLocks noChangeAspect="1"/>
                </p:cNvPicPr>
                <p:nvPr/>
              </p:nvPicPr>
              <p:blipFill>
                <a:blip r:embed="rId1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 l="35034" t="78603" r="55675" b="15520"/>
                <a:stretch>
                  <a:fillRect/>
                </a:stretch>
              </p:blipFill>
              <p:spPr>
                <a:xfrm rot="-151477">
                  <a:off x="3016" y="1253"/>
                  <a:ext cx="1225" cy="127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sp>
              <p:nvSpPr>
                <p:cNvPr id="35847" name="Arc 7"/>
                <p:cNvSpPr/>
                <p:nvPr/>
              </p:nvSpPr>
              <p:spPr>
                <a:xfrm>
                  <a:off x="2699" y="1253"/>
                  <a:ext cx="1542" cy="154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0" b="0"/>
                  <a:pathLst>
                    <a:path w="21600" h="21600" fill="none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762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5848" name="Line 8"/>
              <p:cNvSpPr/>
              <p:nvPr/>
            </p:nvSpPr>
            <p:spPr>
              <a:xfrm>
                <a:off x="4966" y="2387"/>
                <a:ext cx="227" cy="0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/>
            </p:txBody>
          </p:sp>
        </p:grpSp>
        <p:grpSp>
          <p:nvGrpSpPr>
            <p:cNvPr id="35849" name="Group 9"/>
            <p:cNvGrpSpPr/>
            <p:nvPr/>
          </p:nvGrpSpPr>
          <p:grpSpPr>
            <a:xfrm>
              <a:off x="884" y="1905"/>
              <a:ext cx="3130" cy="1570"/>
              <a:chOff x="1111" y="1253"/>
              <a:chExt cx="3130" cy="1570"/>
            </a:xfrm>
          </p:grpSpPr>
          <p:grpSp>
            <p:nvGrpSpPr>
              <p:cNvPr id="35850" name="Group 10"/>
              <p:cNvGrpSpPr/>
              <p:nvPr/>
            </p:nvGrpSpPr>
            <p:grpSpPr>
              <a:xfrm>
                <a:off x="1111" y="1253"/>
                <a:ext cx="3130" cy="1570"/>
                <a:chOff x="1111" y="1253"/>
                <a:chExt cx="3130" cy="1570"/>
              </a:xfrm>
            </p:grpSpPr>
            <p:grpSp>
              <p:nvGrpSpPr>
                <p:cNvPr id="35851" name="Group 11"/>
                <p:cNvGrpSpPr/>
                <p:nvPr/>
              </p:nvGrpSpPr>
              <p:grpSpPr>
                <a:xfrm>
                  <a:off x="1111" y="1253"/>
                  <a:ext cx="3130" cy="1570"/>
                  <a:chOff x="1111" y="1253"/>
                  <a:chExt cx="3130" cy="1570"/>
                </a:xfrm>
              </p:grpSpPr>
              <p:grpSp>
                <p:nvGrpSpPr>
                  <p:cNvPr id="35852" name="Group 12"/>
                  <p:cNvGrpSpPr/>
                  <p:nvPr/>
                </p:nvGrpSpPr>
                <p:grpSpPr>
                  <a:xfrm>
                    <a:off x="1111" y="1253"/>
                    <a:ext cx="3130" cy="1570"/>
                    <a:chOff x="1111" y="1253"/>
                    <a:chExt cx="3130" cy="1570"/>
                  </a:xfrm>
                </p:grpSpPr>
                <p:sp>
                  <p:nvSpPr>
                    <p:cNvPr id="35853" name="Rectangle 13"/>
                    <p:cNvSpPr/>
                    <p:nvPr/>
                  </p:nvSpPr>
                  <p:spPr>
                    <a:xfrm>
                      <a:off x="2699" y="1253"/>
                      <a:ext cx="1542" cy="1542"/>
                    </a:xfrm>
                    <a:prstGeom prst="rect">
                      <a:avLst/>
                    </a:prstGeom>
                    <a:noFill/>
                    <a:ln w="76200" cap="flat" cmpd="sng">
                      <a:solidFill>
                        <a:schemeClr val="accent2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endParaRPr lang="zh-CN" altLang="en-US" sz="2400" b="1">
                        <a:solidFill>
                          <a:srgbClr val="333399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35854" name="Arc 14"/>
                    <p:cNvSpPr/>
                    <p:nvPr/>
                  </p:nvSpPr>
                  <p:spPr>
                    <a:xfrm>
                      <a:off x="2699" y="1253"/>
                      <a:ext cx="1542" cy="154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0"/>
                        </a:cxn>
                        <a:cxn ang="0">
                          <a:pos x="0" y="0"/>
                        </a:cxn>
                        <a:cxn ang="0">
                          <a:pos x="0" y="0"/>
                        </a:cxn>
                      </a:cxnLst>
                      <a:rect l="0" t="0" r="0" b="0"/>
                      <a:pathLst>
                        <a:path w="21600" h="21600" fill="none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76200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5855" name="Rectangle 15"/>
                    <p:cNvSpPr/>
                    <p:nvPr/>
                  </p:nvSpPr>
                  <p:spPr>
                    <a:xfrm>
                      <a:off x="1111" y="1253"/>
                      <a:ext cx="1542" cy="1542"/>
                    </a:xfrm>
                    <a:prstGeom prst="rect">
                      <a:avLst/>
                    </a:prstGeom>
                    <a:noFill/>
                    <a:ln w="76200" cap="flat" cmpd="sng">
                      <a:solidFill>
                        <a:schemeClr val="accent2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wrap="none" anchor="ctr" anchorCtr="0"/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endParaRPr lang="zh-CN" altLang="en-US" sz="2400" b="1">
                        <a:solidFill>
                          <a:srgbClr val="333399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35856" name="Arc 16"/>
                    <p:cNvSpPr/>
                    <p:nvPr/>
                  </p:nvSpPr>
                  <p:spPr>
                    <a:xfrm>
                      <a:off x="1111" y="1253"/>
                      <a:ext cx="1542" cy="154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0"/>
                        </a:cxn>
                        <a:cxn ang="0">
                          <a:pos x="0" y="0"/>
                        </a:cxn>
                        <a:cxn ang="0">
                          <a:pos x="0" y="0"/>
                        </a:cxn>
                      </a:cxnLst>
                      <a:rect l="0" t="0" r="0" b="0"/>
                      <a:pathLst>
                        <a:path w="21600" h="21600" fill="none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lnTo>
                            <a:pt x="-1" y="0"/>
                          </a:lnTo>
                          <a:close/>
                        </a:path>
                      </a:pathLst>
                    </a:custGeom>
                    <a:noFill/>
                    <a:ln w="76200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pic>
                  <p:nvPicPr>
                    <p:cNvPr id="35857" name="Picture 17" descr="快捷方式  中三数学"/>
                    <p:cNvPicPr>
                      <a:picLocks noChangeAspect="1"/>
                    </p:cNvPicPr>
                    <p:nvPr/>
                  </p:nvPicPr>
                  <p:blipFill>
                    <a:blip r:embed="rId1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rcRect l="23689" t="78812" r="66512" b="14468"/>
                    <a:stretch>
                      <a:fillRect/>
                    </a:stretch>
                  </p:blipFill>
                  <p:spPr>
                    <a:xfrm>
                      <a:off x="1111" y="1298"/>
                      <a:ext cx="1497" cy="1525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</p:pic>
              </p:grpSp>
              <p:sp>
                <p:nvSpPr>
                  <p:cNvPr id="35858" name="Line 18"/>
                  <p:cNvSpPr/>
                  <p:nvPr/>
                </p:nvSpPr>
                <p:spPr>
                  <a:xfrm flipH="1">
                    <a:off x="1111" y="1480"/>
                    <a:ext cx="0" cy="362"/>
                  </a:xfrm>
                  <a:prstGeom prst="line">
                    <a:avLst/>
                  </a:prstGeom>
                  <a:ln w="9525">
                    <a:noFill/>
                  </a:ln>
                </p:spPr>
                <p:txBody>
                  <a:bodyPr/>
                  <a:lstStyle/>
                  <a:p/>
                </p:txBody>
              </p:sp>
            </p:grpSp>
            <p:sp>
              <p:nvSpPr>
                <p:cNvPr id="35859" name="Line 19"/>
                <p:cNvSpPr/>
                <p:nvPr/>
              </p:nvSpPr>
              <p:spPr>
                <a:xfrm>
                  <a:off x="1247" y="2795"/>
                  <a:ext cx="318" cy="0"/>
                </a:xfrm>
                <a:prstGeom prst="line">
                  <a:avLst/>
                </a:prstGeom>
                <a:ln w="9525">
                  <a:noFill/>
                </a:ln>
              </p:spPr>
              <p:txBody>
                <a:bodyPr/>
                <a:lstStyle/>
                <a:p/>
              </p:txBody>
            </p:sp>
          </p:grpSp>
          <p:sp>
            <p:nvSpPr>
              <p:cNvPr id="35860" name="Line 20"/>
              <p:cNvSpPr/>
              <p:nvPr/>
            </p:nvSpPr>
            <p:spPr>
              <a:xfrm>
                <a:off x="2290" y="2795"/>
                <a:ext cx="9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</p:grpSp>
      <p:grpSp>
        <p:nvGrpSpPr>
          <p:cNvPr id="10" name="Group 25"/>
          <p:cNvGrpSpPr/>
          <p:nvPr/>
        </p:nvGrpSpPr>
        <p:grpSpPr>
          <a:xfrm>
            <a:off x="3995738" y="3284538"/>
            <a:ext cx="2557462" cy="2447925"/>
            <a:chOff x="4558" y="1207"/>
            <a:chExt cx="1543" cy="1588"/>
          </a:xfrm>
        </p:grpSpPr>
        <p:grpSp>
          <p:nvGrpSpPr>
            <p:cNvPr id="35863" name="Group 26"/>
            <p:cNvGrpSpPr/>
            <p:nvPr/>
          </p:nvGrpSpPr>
          <p:grpSpPr>
            <a:xfrm>
              <a:off x="4558" y="1207"/>
              <a:ext cx="1542" cy="1542"/>
              <a:chOff x="2699" y="2568"/>
              <a:chExt cx="1542" cy="1542"/>
            </a:xfrm>
          </p:grpSpPr>
          <p:grpSp>
            <p:nvGrpSpPr>
              <p:cNvPr id="35864" name="Group 27"/>
              <p:cNvGrpSpPr/>
              <p:nvPr/>
            </p:nvGrpSpPr>
            <p:grpSpPr>
              <a:xfrm>
                <a:off x="2699" y="2568"/>
                <a:ext cx="1542" cy="1542"/>
                <a:chOff x="2699" y="1253"/>
                <a:chExt cx="1542" cy="1542"/>
              </a:xfrm>
            </p:grpSpPr>
            <p:pic>
              <p:nvPicPr>
                <p:cNvPr id="35865" name="Picture 28" descr="快捷方式  中三数学"/>
                <p:cNvPicPr>
                  <a:picLocks noChangeAspect="1"/>
                </p:cNvPicPr>
                <p:nvPr/>
              </p:nvPicPr>
              <p:blipFill>
                <a:blip r:embed="rId1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rcRect l="35034" t="78603" r="55675" b="15520"/>
                <a:stretch>
                  <a:fillRect/>
                </a:stretch>
              </p:blipFill>
              <p:spPr>
                <a:xfrm rot="-151477">
                  <a:off x="3016" y="1253"/>
                  <a:ext cx="1225" cy="127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sp>
              <p:nvSpPr>
                <p:cNvPr id="35866" name="Arc 29"/>
                <p:cNvSpPr/>
                <p:nvPr/>
              </p:nvSpPr>
              <p:spPr>
                <a:xfrm>
                  <a:off x="2699" y="1253"/>
                  <a:ext cx="1542" cy="154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0" b="0"/>
                  <a:pathLst>
                    <a:path w="21600" h="21600" fill="none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762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5867" name="Line 30"/>
              <p:cNvSpPr/>
              <p:nvPr/>
            </p:nvSpPr>
            <p:spPr>
              <a:xfrm>
                <a:off x="3651" y="4110"/>
                <a:ext cx="227" cy="0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/>
            </p:txBody>
          </p:sp>
        </p:grpSp>
        <p:sp>
          <p:nvSpPr>
            <p:cNvPr id="35868" name="Rectangle 31"/>
            <p:cNvSpPr/>
            <p:nvPr/>
          </p:nvSpPr>
          <p:spPr>
            <a:xfrm>
              <a:off x="4558" y="1207"/>
              <a:ext cx="1543" cy="1588"/>
            </a:xfrm>
            <a:prstGeom prst="rect">
              <a:avLst/>
            </a:prstGeom>
            <a:noFill/>
            <a:ln w="57150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algn="ctr">
                <a:spcBef>
                  <a:spcPct val="50000"/>
                </a:spcBef>
              </a:pPr>
              <a:endParaRPr lang="zh-CN" altLang="en-US" sz="2400" b="1">
                <a:solidFill>
                  <a:srgbClr val="33339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06 -1.43718E-07 L -0.26771 -1.43718E-07" pathEditMode="relative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2917825" y="1303655"/>
            <a:ext cx="8821420" cy="4810760"/>
            <a:chOff x="395" y="2113"/>
            <a:chExt cx="13892" cy="7576"/>
          </a:xfrm>
        </p:grpSpPr>
        <p:grpSp>
          <p:nvGrpSpPr>
            <p:cNvPr id="2" name="Group 2"/>
            <p:cNvGrpSpPr/>
            <p:nvPr/>
          </p:nvGrpSpPr>
          <p:grpSpPr>
            <a:xfrm>
              <a:off x="3345" y="7373"/>
              <a:ext cx="795" cy="1475"/>
              <a:chOff x="0" y="0"/>
              <a:chExt cx="318" cy="590"/>
            </a:xfrm>
          </p:grpSpPr>
          <p:sp>
            <p:nvSpPr>
              <p:cNvPr id="4098" name="Line 3"/>
              <p:cNvSpPr/>
              <p:nvPr/>
            </p:nvSpPr>
            <p:spPr>
              <a:xfrm flipH="1">
                <a:off x="46" y="0"/>
                <a:ext cx="0" cy="590"/>
              </a:xfrm>
              <a:prstGeom prst="line">
                <a:avLst/>
              </a:prstGeom>
              <a:ln w="317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4099" name="Text Box 4"/>
              <p:cNvSpPr txBox="1"/>
              <p:nvPr/>
            </p:nvSpPr>
            <p:spPr>
              <a:xfrm>
                <a:off x="0" y="45"/>
                <a:ext cx="318" cy="40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90170" tIns="46990" rIns="90170" bIns="46990" anchor="t" anchorCtr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400">
                    <a:solidFill>
                      <a:srgbClr val="FF0000"/>
                    </a:solidFill>
                    <a:latin typeface="Arial" panose="020B0604020202020204" pitchFamily="34" charset="0"/>
                    <a:ea typeface="黑体" panose="02010609060101010101" pitchFamily="2" charset="-122"/>
                  </a:rPr>
                  <a:t>正</a:t>
                </a:r>
                <a:endParaRPr lang="zh-CN" altLang="en-US" sz="240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pitchFamily="2" charset="-122"/>
                </a:endParaRPr>
              </a:p>
            </p:txBody>
          </p:sp>
        </p:grpSp>
        <p:sp>
          <p:nvSpPr>
            <p:cNvPr id="4116" name="Text Box 20"/>
            <p:cNvSpPr txBox="1"/>
            <p:nvPr/>
          </p:nvSpPr>
          <p:spPr>
            <a:xfrm>
              <a:off x="395" y="3473"/>
              <a:ext cx="1363" cy="775"/>
            </a:xfrm>
            <a:prstGeom prst="rect">
              <a:avLst/>
            </a:prstGeom>
            <a:noFill/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0170" tIns="46990" rIns="90170" bIns="46990"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400">
                  <a:latin typeface="宋体" panose="02010600030101010101" pitchFamily="2" charset="-122"/>
                  <a:ea typeface="黑体" panose="02010609060101010101" pitchFamily="2" charset="-122"/>
                </a:rPr>
                <a:t>乘方</a:t>
              </a:r>
              <a:endParaRPr lang="zh-CN" altLang="en-US" sz="2400">
                <a:latin typeface="宋体" panose="0201060003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17" name="Text Box 21"/>
            <p:cNvSpPr txBox="1"/>
            <p:nvPr/>
          </p:nvSpPr>
          <p:spPr>
            <a:xfrm>
              <a:off x="3913" y="3473"/>
              <a:ext cx="2382" cy="775"/>
            </a:xfrm>
            <a:prstGeom prst="rect">
              <a:avLst/>
            </a:prstGeom>
            <a:noFill/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0170" tIns="46990" rIns="90170" bIns="46990"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400">
                  <a:latin typeface="Arial" panose="020B0604020202020204" pitchFamily="34" charset="0"/>
                  <a:ea typeface="黑体" panose="02010609060101010101" pitchFamily="2" charset="-122"/>
                </a:rPr>
                <a:t>开方</a:t>
              </a:r>
              <a:endParaRPr lang="zh-CN" altLang="en-US" sz="2400"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4118" name="Text Box 22">
              <a:hlinkClick r:id=""/>
            </p:cNvPr>
            <p:cNvSpPr txBox="1"/>
            <p:nvPr/>
          </p:nvSpPr>
          <p:spPr>
            <a:xfrm>
              <a:off x="2213" y="6420"/>
              <a:ext cx="2497" cy="775"/>
            </a:xfrm>
            <a:prstGeom prst="rect">
              <a:avLst/>
            </a:prstGeom>
            <a:noFill/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0170" tIns="46990" rIns="90170" bIns="46990"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400">
                  <a:latin typeface="Arial" panose="020B0604020202020204" pitchFamily="34" charset="0"/>
                  <a:ea typeface="黑体" panose="02010609060101010101" pitchFamily="2" charset="-122"/>
                </a:rPr>
                <a:t>平方根</a:t>
              </a:r>
              <a:endParaRPr lang="zh-CN" altLang="en-US" sz="2400"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4119" name="Text Box 23">
              <a:hlinkClick r:id=""/>
            </p:cNvPr>
            <p:cNvSpPr txBox="1"/>
            <p:nvPr/>
          </p:nvSpPr>
          <p:spPr>
            <a:xfrm>
              <a:off x="5500" y="6420"/>
              <a:ext cx="2610" cy="775"/>
            </a:xfrm>
            <a:prstGeom prst="rect">
              <a:avLst/>
            </a:prstGeom>
            <a:noFill/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0170" tIns="46990" rIns="90170" bIns="46990"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400">
                  <a:latin typeface="Arial" panose="020B0604020202020204" pitchFamily="34" charset="0"/>
                  <a:ea typeface="黑体" panose="02010609060101010101" pitchFamily="2" charset="-122"/>
                </a:rPr>
                <a:t>立方根</a:t>
              </a:r>
              <a:endParaRPr lang="zh-CN" altLang="en-US" sz="2400"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4120" name="AutoShape 24" descr="白色大理石"/>
            <p:cNvSpPr/>
            <p:nvPr/>
          </p:nvSpPr>
          <p:spPr>
            <a:xfrm rot="-5400000">
              <a:off x="2723" y="2963"/>
              <a:ext cx="225" cy="1925"/>
            </a:xfrm>
            <a:prstGeom prst="upDownArrow">
              <a:avLst>
                <a:gd name="adj1" fmla="val 50000"/>
                <a:gd name="adj2" fmla="val 191113"/>
              </a:avLst>
            </a:prstGeom>
            <a:blipFill rotWithShape="1">
              <a:blip r:embed="rId1"/>
              <a:stretch>
                <a:fillRect/>
              </a:stretch>
            </a:blipFill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 anchorCtr="0"/>
            <a:lstStyle/>
            <a:p>
              <a:pPr algn="ctr"/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5" name="Group 25"/>
            <p:cNvGrpSpPr/>
            <p:nvPr/>
          </p:nvGrpSpPr>
          <p:grpSpPr>
            <a:xfrm>
              <a:off x="2893" y="4380"/>
              <a:ext cx="1577" cy="2163"/>
              <a:chOff x="0" y="0"/>
              <a:chExt cx="631" cy="865"/>
            </a:xfrm>
          </p:grpSpPr>
          <p:sp>
            <p:nvSpPr>
              <p:cNvPr id="4113" name="Line 26"/>
              <p:cNvSpPr/>
              <p:nvPr/>
            </p:nvSpPr>
            <p:spPr>
              <a:xfrm flipH="1">
                <a:off x="132" y="62"/>
                <a:ext cx="499" cy="681"/>
              </a:xfrm>
              <a:prstGeom prst="line">
                <a:avLst/>
              </a:prstGeom>
              <a:ln w="317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4114" name="Text Box 27"/>
              <p:cNvSpPr txBox="1"/>
              <p:nvPr/>
            </p:nvSpPr>
            <p:spPr>
              <a:xfrm rot="2224276">
                <a:off x="0" y="0"/>
                <a:ext cx="227" cy="86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90170" tIns="46990" rIns="90170" bIns="46990" anchor="t" anchorCtr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400">
                    <a:solidFill>
                      <a:srgbClr val="FF0000"/>
                    </a:solidFill>
                    <a:latin typeface="Arial" panose="020B0604020202020204" pitchFamily="34" charset="0"/>
                    <a:ea typeface="黑体" panose="02010609060101010101" pitchFamily="2" charset="-122"/>
                  </a:rPr>
                  <a:t>开平方</a:t>
                </a:r>
                <a:endParaRPr lang="zh-CN" altLang="en-US" sz="240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pitchFamily="2" charset="-122"/>
                </a:endParaRPr>
              </a:p>
            </p:txBody>
          </p:sp>
        </p:grpSp>
        <p:grpSp>
          <p:nvGrpSpPr>
            <p:cNvPr id="6" name="Group 28"/>
            <p:cNvGrpSpPr/>
            <p:nvPr/>
          </p:nvGrpSpPr>
          <p:grpSpPr>
            <a:xfrm>
              <a:off x="5953" y="4265"/>
              <a:ext cx="1257" cy="2163"/>
              <a:chOff x="0" y="0"/>
              <a:chExt cx="683" cy="877"/>
            </a:xfrm>
          </p:grpSpPr>
          <p:sp>
            <p:nvSpPr>
              <p:cNvPr id="4" name="Line 29"/>
              <p:cNvSpPr/>
              <p:nvPr/>
            </p:nvSpPr>
            <p:spPr>
              <a:xfrm>
                <a:off x="0" y="132"/>
                <a:ext cx="544" cy="635"/>
              </a:xfrm>
              <a:prstGeom prst="line">
                <a:avLst/>
              </a:prstGeom>
              <a:ln w="317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7" name="Text Box 30"/>
              <p:cNvSpPr txBox="1"/>
              <p:nvPr/>
            </p:nvSpPr>
            <p:spPr>
              <a:xfrm rot="-2506653">
                <a:off x="365" y="0"/>
                <a:ext cx="318" cy="8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90170" tIns="46990" rIns="90170" bIns="46990" anchor="t" anchorCtr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400">
                    <a:solidFill>
                      <a:srgbClr val="FF0000"/>
                    </a:solidFill>
                    <a:latin typeface="Arial" panose="020B0604020202020204" pitchFamily="34" charset="0"/>
                    <a:ea typeface="黑体" panose="02010609060101010101" pitchFamily="2" charset="-122"/>
                  </a:rPr>
                  <a:t>开立方</a:t>
                </a:r>
                <a:endParaRPr lang="zh-CN" altLang="en-US" sz="240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pitchFamily="2" charset="-122"/>
                </a:endParaRPr>
              </a:p>
            </p:txBody>
          </p:sp>
        </p:grpSp>
        <p:sp>
          <p:nvSpPr>
            <p:cNvPr id="4127" name="Text Box 31"/>
            <p:cNvSpPr txBox="1"/>
            <p:nvPr/>
          </p:nvSpPr>
          <p:spPr>
            <a:xfrm>
              <a:off x="1643" y="2785"/>
              <a:ext cx="2747" cy="7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40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pitchFamily="2" charset="-122"/>
                </a:rPr>
                <a:t>互为逆运算</a:t>
              </a:r>
              <a:endParaRPr lang="zh-CN" altLang="en-US" sz="24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4128" name="Text Box 32">
              <a:hlinkClick r:id=""/>
            </p:cNvPr>
            <p:cNvSpPr txBox="1"/>
            <p:nvPr/>
          </p:nvSpPr>
          <p:spPr>
            <a:xfrm>
              <a:off x="1418" y="8915"/>
              <a:ext cx="4310" cy="775"/>
            </a:xfrm>
            <a:prstGeom prst="rect">
              <a:avLst/>
            </a:prstGeom>
            <a:noFill/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0170" tIns="46990" rIns="90170" bIns="46990"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400">
                  <a:latin typeface="Arial" panose="020B0604020202020204" pitchFamily="34" charset="0"/>
                  <a:ea typeface="黑体" panose="02010609060101010101" pitchFamily="2" charset="-122"/>
                </a:rPr>
                <a:t>算术平方根</a:t>
              </a:r>
              <a:endParaRPr lang="zh-CN" altLang="en-US" sz="2400"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4129" name="Text Box 33"/>
            <p:cNvSpPr txBox="1"/>
            <p:nvPr/>
          </p:nvSpPr>
          <p:spPr>
            <a:xfrm>
              <a:off x="10150" y="3505"/>
              <a:ext cx="2383" cy="775"/>
            </a:xfrm>
            <a:prstGeom prst="rect">
              <a:avLst/>
            </a:prstGeom>
            <a:noFill/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0170" tIns="46990" rIns="90170" bIns="46990"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400">
                  <a:latin typeface="Arial" panose="020B0604020202020204" pitchFamily="34" charset="0"/>
                  <a:ea typeface="黑体" panose="02010609060101010101" pitchFamily="2" charset="-122"/>
                </a:rPr>
                <a:t>实数</a:t>
              </a:r>
              <a:endParaRPr lang="zh-CN" altLang="en-US" sz="2400"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9238" name="AutoShape 34"/>
            <p:cNvSpPr/>
            <p:nvPr/>
          </p:nvSpPr>
          <p:spPr>
            <a:xfrm rot="5400000">
              <a:off x="7593" y="-892"/>
              <a:ext cx="1135" cy="7145"/>
            </a:xfrm>
            <a:prstGeom prst="leftBrace">
              <a:avLst>
                <a:gd name="adj1" fmla="val 52139"/>
                <a:gd name="adj2" fmla="val 50000"/>
              </a:avLst>
            </a:pr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rot="10800000" vert="eaVert" wrap="none" anchor="ctr" anchorCtr="0"/>
            <a:lstStyle/>
            <a:p>
              <a:pPr algn="ctr"/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8" name="Group 35"/>
            <p:cNvGrpSpPr/>
            <p:nvPr/>
          </p:nvGrpSpPr>
          <p:grpSpPr>
            <a:xfrm>
              <a:off x="10035" y="5060"/>
              <a:ext cx="2495" cy="1248"/>
              <a:chOff x="0" y="0"/>
              <a:chExt cx="998" cy="499"/>
            </a:xfrm>
          </p:grpSpPr>
          <p:sp>
            <p:nvSpPr>
              <p:cNvPr id="4123" name="Line 36"/>
              <p:cNvSpPr/>
              <p:nvPr/>
            </p:nvSpPr>
            <p:spPr>
              <a:xfrm flipH="1">
                <a:off x="0" y="0"/>
                <a:ext cx="408" cy="454"/>
              </a:xfrm>
              <a:prstGeom prst="line">
                <a:avLst/>
              </a:prstGeom>
              <a:ln w="317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4124" name="Line 37"/>
              <p:cNvSpPr/>
              <p:nvPr/>
            </p:nvSpPr>
            <p:spPr>
              <a:xfrm>
                <a:off x="589" y="0"/>
                <a:ext cx="409" cy="499"/>
              </a:xfrm>
              <a:prstGeom prst="line">
                <a:avLst/>
              </a:prstGeom>
              <a:ln w="317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</p:grpSp>
        <p:sp>
          <p:nvSpPr>
            <p:cNvPr id="4134" name="Text Box 38">
              <a:hlinkClick r:id=""/>
            </p:cNvPr>
            <p:cNvSpPr txBox="1"/>
            <p:nvPr/>
          </p:nvSpPr>
          <p:spPr>
            <a:xfrm>
              <a:off x="8675" y="6420"/>
              <a:ext cx="2608" cy="775"/>
            </a:xfrm>
            <a:prstGeom prst="rect">
              <a:avLst/>
            </a:prstGeom>
            <a:noFill/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0170" tIns="46990" rIns="90170" bIns="46990"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400">
                  <a:latin typeface="Arial" panose="020B0604020202020204" pitchFamily="34" charset="0"/>
                  <a:ea typeface="黑体" panose="02010609060101010101" pitchFamily="2" charset="-122"/>
                </a:rPr>
                <a:t>有理数</a:t>
              </a:r>
              <a:endParaRPr lang="zh-CN" altLang="en-US" sz="2400"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4135" name="Text Box 39">
              <a:hlinkClick r:id=""/>
            </p:cNvPr>
            <p:cNvSpPr txBox="1"/>
            <p:nvPr/>
          </p:nvSpPr>
          <p:spPr>
            <a:xfrm>
              <a:off x="11623" y="6420"/>
              <a:ext cx="2665" cy="775"/>
            </a:xfrm>
            <a:prstGeom prst="rect">
              <a:avLst/>
            </a:prstGeom>
            <a:noFill/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0170" tIns="46990" rIns="90170" bIns="46990"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400">
                  <a:latin typeface="Arial" panose="020B0604020202020204" pitchFamily="34" charset="0"/>
                  <a:ea typeface="黑体" panose="02010609060101010101" pitchFamily="2" charset="-122"/>
                </a:rPr>
                <a:t>无理数</a:t>
              </a:r>
              <a:endParaRPr lang="zh-CN" altLang="en-US" sz="2400"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  <p:sp>
          <p:nvSpPr>
            <p:cNvPr id="4136" name="AutoShape 40"/>
            <p:cNvSpPr/>
            <p:nvPr/>
          </p:nvSpPr>
          <p:spPr>
            <a:xfrm rot="-5400000">
              <a:off x="11375" y="6625"/>
              <a:ext cx="793" cy="2835"/>
            </a:xfrm>
            <a:prstGeom prst="leftBrace">
              <a:avLst>
                <a:gd name="adj1" fmla="val 29628"/>
                <a:gd name="adj2" fmla="val 50000"/>
              </a:avLst>
            </a:prstGeom>
            <a:noFill/>
            <a:ln w="317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eaVert" wrap="none" anchor="ctr" anchorCtr="0"/>
            <a:lstStyle/>
            <a:p>
              <a:pPr algn="ctr"/>
              <a:endParaRPr lang="zh-CN" altLang="en-US" sz="2400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4137" name="Text Box 41"/>
            <p:cNvSpPr txBox="1"/>
            <p:nvPr/>
          </p:nvSpPr>
          <p:spPr>
            <a:xfrm>
              <a:off x="10830" y="8575"/>
              <a:ext cx="2268" cy="770"/>
            </a:xfrm>
            <a:prstGeom prst="rect">
              <a:avLst/>
            </a:prstGeom>
            <a:noFill/>
            <a:ln w="317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 anchorCtr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400">
                  <a:latin typeface="Arial" panose="020B0604020202020204" pitchFamily="34" charset="0"/>
                  <a:ea typeface="黑体" panose="02010609060101010101" pitchFamily="2" charset="-122"/>
                </a:rPr>
                <a:t>运算</a:t>
              </a:r>
              <a:endParaRPr lang="zh-CN" altLang="en-US" sz="2400">
                <a:latin typeface="Arial" panose="020B0604020202020204" pitchFamily="34" charset="0"/>
                <a:ea typeface="黑体" panose="02010609060101010101" pitchFamily="2" charset="-122"/>
              </a:endParaRPr>
            </a:p>
          </p:txBody>
        </p:sp>
      </p:grpSp>
      <p:sp>
        <p:nvSpPr>
          <p:cNvPr id="3" name="标题 1"/>
          <p:cNvSpPr>
            <a:spLocks noGrp="1"/>
          </p:cNvSpPr>
          <p:nvPr/>
        </p:nvSpPr>
        <p:spPr>
          <a:xfrm>
            <a:off x="647700" y="582295"/>
            <a:ext cx="1778635" cy="5469255"/>
          </a:xfrm>
          <a:prstGeom prst="rect">
            <a:avLst/>
          </a:prstGeom>
        </p:spPr>
        <p:txBody>
          <a:bodyPr vert="eaVert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>
                <a:solidFill>
                  <a:srgbClr val="00B050"/>
                </a:solidFill>
              </a:rPr>
              <a:t>实</a:t>
            </a:r>
            <a:r>
              <a:rPr lang="en-US" altLang="zh-CN">
                <a:solidFill>
                  <a:srgbClr val="00B050"/>
                </a:solidFill>
              </a:rPr>
              <a:t>        </a:t>
            </a:r>
            <a:r>
              <a:rPr lang="zh-CN" altLang="en-US">
                <a:solidFill>
                  <a:srgbClr val="00B050"/>
                </a:solidFill>
              </a:rPr>
              <a:t>数</a:t>
            </a:r>
            <a:endParaRPr lang="zh-CN" alt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TABLE_BEAUTIFY" val="smartTable{f6beadc7-c640-4eda-80b6-f805b87f7391}"/>
</p:tagLst>
</file>

<file path=ppt/tags/tag2.xml><?xml version="1.0" encoding="utf-8"?>
<p:tagLst xmlns:p="http://schemas.openxmlformats.org/presentationml/2006/main">
  <p:tag name="KSO_WM_UNIT_PLACING_PICTURE_USER_VIEWPORT" val="{&quot;height&quot;:3197.499212598425,&quot;width&quot;:5592.499212598425}"/>
</p:tagLst>
</file>

<file path=ppt/tags/tag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3577</Words>
  <Application>WPS 演示</Application>
  <PresentationFormat/>
  <Paragraphs>561</Paragraphs>
  <Slides>29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32</vt:i4>
      </vt:variant>
      <vt:variant>
        <vt:lpstr>幻灯片标题</vt:lpstr>
      </vt:variant>
      <vt:variant>
        <vt:i4>29</vt:i4>
      </vt:variant>
    </vt:vector>
  </HeadingPairs>
  <TitlesOfParts>
    <vt:vector size="73" baseType="lpstr">
      <vt:lpstr>Arial</vt:lpstr>
      <vt:lpstr>宋体</vt:lpstr>
      <vt:lpstr>Wingdings</vt:lpstr>
      <vt:lpstr>方正大标宋简体</vt:lpstr>
      <vt:lpstr>微软雅黑</vt:lpstr>
      <vt:lpstr>黑体</vt:lpstr>
      <vt:lpstr>Times New Roman</vt:lpstr>
      <vt:lpstr>Arial Unicode MS</vt:lpstr>
      <vt:lpstr>Calibri</vt:lpstr>
      <vt:lpstr>Batang</vt:lpstr>
      <vt:lpstr>Constantia</vt:lpstr>
      <vt:lpstr>Office 主题</vt:lpstr>
      <vt:lpstr>Equation.KSEE3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Equation.KSEE3</vt:lpstr>
      <vt:lpstr>Equation.KSEE3</vt:lpstr>
      <vt:lpstr>Equation.KSEE3</vt:lpstr>
      <vt:lpstr>Equation.DSMT4</vt:lpstr>
      <vt:lpstr>Equation.DSMT4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七年级下册期末 总复习</vt:lpstr>
      <vt:lpstr>相交线与平行线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阿富哥 (罗述富)</cp:lastModifiedBy>
  <cp:revision>9</cp:revision>
  <cp:lastPrinted>2021-06-10T11:26:00Z</cp:lastPrinted>
  <dcterms:created xsi:type="dcterms:W3CDTF">2021-06-10T11:26:00Z</dcterms:created>
  <dcterms:modified xsi:type="dcterms:W3CDTF">2022-01-14T13:46:03Z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A41331CC2D2D40E099F2E12E6958C239</vt:lpwstr>
  </property>
  <property fmtid="{D5CDD505-2E9C-101B-9397-08002B2CF9AE}" pid="7" name="KSOProductBuildVer">
    <vt:lpwstr>2052-11.1.0.11294</vt:lpwstr>
  </property>
</Properties>
</file>