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56" r:id="rId5"/>
    <p:sldId id="264" r:id="rId6"/>
    <p:sldId id="257" r:id="rId7"/>
    <p:sldId id="266" r:id="rId8"/>
    <p:sldId id="263" r:id="rId9"/>
    <p:sldId id="265" r:id="rId10"/>
    <p:sldId id="258" r:id="rId11"/>
    <p:sldId id="267" r:id="rId12"/>
    <p:sldId id="259" r:id="rId13"/>
    <p:sldId id="276" r:id="rId14"/>
    <p:sldId id="261" r:id="rId15"/>
    <p:sldId id="262" r:id="rId16"/>
    <p:sldId id="270" r:id="rId17"/>
    <p:sldId id="273" r:id="rId18"/>
    <p:sldId id="268" r:id="rId19"/>
    <p:sldId id="277" r:id="rId20"/>
    <p:sldId id="269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gs" Target="tags/tag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7067B-EBB4-4A74-BD92-169A4D6C6C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61E2C-2D1B-4993-95A6-C73290301A0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AB19E-8EE4-4485-85BE-540CCF89167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DA1AD-6414-4BF8-9584-CE4D765CFD7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536995" y="1472503"/>
            <a:ext cx="8673921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>
                <a:solidFill>
                  <a:srgbClr val="FF0000"/>
                </a:solidFill>
              </a:rPr>
              <a:t>七年级 （下册）</a:t>
            </a:r>
            <a:r>
              <a:rPr lang="en-US" altLang="zh-CN" sz="5400" b="1">
                <a:solidFill>
                  <a:srgbClr val="FF0000"/>
                </a:solidFill>
              </a:rPr>
              <a:t> </a:t>
            </a:r>
            <a:r>
              <a:rPr lang="zh-CN" altLang="en-US" sz="5400" b="1">
                <a:solidFill>
                  <a:srgbClr val="FF0000"/>
                </a:solidFill>
              </a:rPr>
              <a:t>英语</a:t>
            </a:r>
            <a:r>
              <a:rPr lang="en-US" altLang="zh-CN" sz="5400" b="1">
                <a:solidFill>
                  <a:srgbClr val="FF0000"/>
                </a:solidFill>
              </a:rPr>
              <a:t> </a:t>
            </a:r>
            <a:endParaRPr lang="en-US" altLang="zh-CN" sz="5400" b="1">
              <a:solidFill>
                <a:srgbClr val="FF0000"/>
              </a:solidFill>
            </a:endParaRPr>
          </a:p>
          <a:p>
            <a:pPr algn="ctr"/>
            <a:endParaRPr lang="en-US" altLang="zh-CN" sz="5400" b="1">
              <a:solidFill>
                <a:srgbClr val="FF0000"/>
              </a:solidFill>
            </a:endParaRPr>
          </a:p>
          <a:p>
            <a:pPr algn="ctr"/>
            <a:r>
              <a:rPr lang="zh-CN" altLang="en-US" sz="7200" b="1">
                <a:solidFill>
                  <a:srgbClr val="FF0000"/>
                </a:solidFill>
              </a:rPr>
              <a:t>重点语法</a:t>
            </a:r>
            <a:r>
              <a:rPr lang="en-US" altLang="zh-CN" sz="7200" b="1">
                <a:solidFill>
                  <a:srgbClr val="FF0000"/>
                </a:solidFill>
              </a:rPr>
              <a:t> </a:t>
            </a:r>
            <a:r>
              <a:rPr lang="zh-CN" altLang="en-US" sz="7200" b="1">
                <a:solidFill>
                  <a:srgbClr val="FF0000"/>
                </a:solidFill>
              </a:rPr>
              <a:t>梳理</a:t>
            </a:r>
            <a:endParaRPr lang="en-US" altLang="zh-CN" sz="7200" b="1">
              <a:solidFill>
                <a:srgbClr val="FF0000"/>
              </a:solidFill>
            </a:endParaRPr>
          </a:p>
          <a:p>
            <a:pPr algn="ctr"/>
            <a:r>
              <a:rPr lang="en-US" altLang="zh-CN" sz="5400" b="1">
                <a:solidFill>
                  <a:srgbClr val="FF0000"/>
                </a:solidFill>
              </a:rPr>
              <a:t>                                            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21217" y="190622"/>
            <a:ext cx="11333408" cy="6174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b="1" kern="10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表示</a:t>
            </a:r>
            <a:r>
              <a:rPr lang="zh-CN" altLang="en-US" sz="2000" b="1" kern="100">
                <a:solidFill>
                  <a:srgbClr val="00B05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地点</a:t>
            </a:r>
            <a:r>
              <a:rPr lang="zh-CN" altLang="zh-CN" sz="2000" b="1" kern="10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的介词</a:t>
            </a:r>
            <a:endParaRPr lang="zh-CN" altLang="zh-CN" sz="2000" b="1" kern="100">
              <a:solidFill>
                <a:srgbClr val="00B05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at + </a:t>
            </a:r>
            <a:r>
              <a:rPr lang="zh-CN" altLang="en-US"/>
              <a:t>一个点（小地点）</a:t>
            </a: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on+</a:t>
            </a:r>
            <a:r>
              <a:rPr lang="zh-CN" altLang="en-US"/>
              <a:t>一个表面</a:t>
            </a: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in + </a:t>
            </a:r>
            <a:r>
              <a:rPr lang="zh-CN" altLang="en-US"/>
              <a:t>一个范围 </a:t>
            </a:r>
            <a:r>
              <a:rPr lang="en-US" altLang="zh-CN"/>
              <a:t>(</a:t>
            </a:r>
            <a:r>
              <a:rPr lang="zh-CN" altLang="en-US"/>
              <a:t>大地点）</a:t>
            </a: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前后</a:t>
            </a:r>
            <a:r>
              <a:rPr lang="en-US" altLang="zh-CN"/>
              <a:t>/</a:t>
            </a:r>
            <a:r>
              <a:rPr lang="zh-CN" altLang="en-US"/>
              <a:t>里外</a:t>
            </a:r>
            <a:r>
              <a:rPr lang="en-US" altLang="zh-CN"/>
              <a:t>/</a:t>
            </a:r>
            <a:r>
              <a:rPr lang="zh-CN" altLang="en-US"/>
              <a:t>上下   </a:t>
            </a:r>
            <a:r>
              <a:rPr lang="en-US" altLang="zh-CN"/>
              <a:t>in front of/behind;  inside/outside; above/under</a:t>
            </a:r>
            <a:endParaRPr lang="en-US" altLang="zh-CN"/>
          </a:p>
        </p:txBody>
      </p:sp>
      <p:sp>
        <p:nvSpPr>
          <p:cNvPr id="2" name="矩形: 圆角 1"/>
          <p:cNvSpPr/>
          <p:nvPr/>
        </p:nvSpPr>
        <p:spPr>
          <a:xfrm>
            <a:off x="3037262" y="539632"/>
            <a:ext cx="3116689" cy="13342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/>
              <a:t>at home</a:t>
            </a:r>
            <a:endParaRPr lang="en-US" altLang="zh-CN"/>
          </a:p>
          <a:p>
            <a:r>
              <a:rPr lang="en-US" altLang="zh-CN"/>
              <a:t>at the bus stop</a:t>
            </a:r>
            <a:endParaRPr lang="en-US" altLang="zh-CN"/>
          </a:p>
          <a:p>
            <a:r>
              <a:rPr lang="en-US" altLang="zh-CN"/>
              <a:t>at Mr. Cool’s Clothes Store</a:t>
            </a:r>
            <a:endParaRPr lang="en-US" altLang="zh-CN"/>
          </a:p>
          <a:p>
            <a:r>
              <a:rPr lang="en-US" altLang="zh-CN"/>
              <a:t>at the pool</a:t>
            </a:r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2607970" y="2152050"/>
            <a:ext cx="2698125" cy="14939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/>
              <a:t>on the table/chair</a:t>
            </a:r>
            <a:endParaRPr lang="en-US" altLang="zh-CN"/>
          </a:p>
          <a:p>
            <a:r>
              <a:rPr lang="en-US" altLang="zh-CN"/>
              <a:t>on the wall</a:t>
            </a:r>
            <a:endParaRPr lang="en-US" altLang="zh-CN"/>
          </a:p>
          <a:p>
            <a:r>
              <a:rPr lang="en-US" altLang="zh-CN"/>
              <a:t>on Center Street</a:t>
            </a:r>
            <a:endParaRPr lang="en-US" altLang="zh-CN"/>
          </a:p>
          <a:p>
            <a:r>
              <a:rPr lang="en-US" altLang="zh-CN"/>
              <a:t>on the beach</a:t>
            </a:r>
            <a:endParaRPr lang="en-US" altLang="zh-CN"/>
          </a:p>
          <a:p>
            <a:r>
              <a:rPr lang="en-US" altLang="zh-CN"/>
              <a:t>on the floor</a:t>
            </a:r>
            <a:endParaRPr lang="zh-CN" altLang="en-US"/>
          </a:p>
        </p:txBody>
      </p:sp>
      <p:sp>
        <p:nvSpPr>
          <p:cNvPr id="6" name="矩形: 圆角 5"/>
          <p:cNvSpPr/>
          <p:nvPr/>
        </p:nvSpPr>
        <p:spPr>
          <a:xfrm>
            <a:off x="3256205" y="3884629"/>
            <a:ext cx="2839795" cy="15454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/>
              <a:t>in the sky</a:t>
            </a:r>
            <a:endParaRPr lang="en-US" altLang="zh-CN"/>
          </a:p>
          <a:p>
            <a:r>
              <a:rPr lang="en-US" altLang="zh-CN"/>
              <a:t>in Beijing/China</a:t>
            </a:r>
            <a:endParaRPr lang="en-US" altLang="zh-CN"/>
          </a:p>
          <a:p>
            <a:r>
              <a:rPr lang="en-US" altLang="zh-CN"/>
              <a:t>in the water</a:t>
            </a:r>
            <a:endParaRPr lang="en-US" altLang="zh-CN"/>
          </a:p>
          <a:p>
            <a:r>
              <a:rPr lang="en-US" altLang="zh-CN"/>
              <a:t>in the park/supermarket</a:t>
            </a:r>
            <a:endParaRPr lang="en-US" altLang="zh-CN"/>
          </a:p>
          <a:p>
            <a:r>
              <a:rPr lang="en-US" altLang="zh-CN"/>
              <a:t>in Class 5</a:t>
            </a:r>
            <a:endParaRPr lang="zh-CN" altLang="en-US"/>
          </a:p>
        </p:txBody>
      </p:sp>
      <p:sp>
        <p:nvSpPr>
          <p:cNvPr id="3" name="左大括号 2"/>
          <p:cNvSpPr/>
          <p:nvPr/>
        </p:nvSpPr>
        <p:spPr>
          <a:xfrm>
            <a:off x="420707" y="899579"/>
            <a:ext cx="321972" cy="5282279"/>
          </a:xfrm>
          <a:prstGeom prst="leftBrace">
            <a:avLst>
              <a:gd name="adj1" fmla="val 47395"/>
              <a:gd name="adj2" fmla="val 5000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996710" y="2013719"/>
            <a:ext cx="2839795" cy="341632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C00000"/>
                </a:solidFill>
              </a:rPr>
              <a:t>其它表示位置关系的词：</a:t>
            </a:r>
            <a:endParaRPr lang="en-US" altLang="zh-CN">
              <a:solidFill>
                <a:srgbClr val="C00000"/>
              </a:solidFill>
            </a:endParaRPr>
          </a:p>
          <a:p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in front of/in the front of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between…and…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in the middle of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at the back of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next to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across from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beside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near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by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along</a:t>
            </a:r>
            <a:endParaRPr lang="en-US" altLang="zh-CN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90789" y="386366"/>
            <a:ext cx="11970913" cy="58942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17.—Where is the map?</a:t>
            </a:r>
            <a:br>
              <a:rPr lang="en-US" altLang="zh-CN" sz="20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0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—It's _____ my _____ room.</a:t>
            </a:r>
            <a:endParaRPr lang="zh-CN" altLang="zh-CN" sz="20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0" err="1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A.on, parent’s     B.in, parent’s    C.on, parents’     D.in, parents’</a:t>
            </a:r>
            <a:endParaRPr lang="en-US" altLang="zh-CN" sz="2000" kern="0" err="1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050" kern="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18. –What do you often do ______ weekends?</a:t>
            </a:r>
            <a:endParaRPr lang="en-US" altLang="zh-CN" sz="20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 -- I often go to the park ______ my father’s car.</a:t>
            </a:r>
            <a:endParaRPr lang="en-US" altLang="zh-CN" sz="2000" kern="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lphaUcPeriod"/>
            </a:pPr>
            <a:r>
              <a:rPr lang="en-US" altLang="zh-CN" sz="20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in; by          B. on; by            C. on; in           D. in; in</a:t>
            </a:r>
            <a:endParaRPr lang="en-US" altLang="zh-CN" sz="20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lphaUcPeriod"/>
            </a:pPr>
            <a:endParaRPr lang="en-US" altLang="zh-CN" sz="1100" kern="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19.The lovely boy was born _______ a sunny morning _____ October, 2015.</a:t>
            </a:r>
            <a:endParaRPr lang="en-US" altLang="zh-CN" sz="20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lphaUcPeriod"/>
            </a:pPr>
            <a:r>
              <a:rPr lang="en-US" altLang="zh-CN" sz="20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in; in            B. in; on              C. on; on            D. on; in</a:t>
            </a:r>
            <a:endParaRPr lang="en-US" altLang="zh-CN" sz="2000" kern="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12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20. –Jane looks unhappy. What’s wrong?</a:t>
            </a:r>
            <a:endParaRPr lang="en-US" altLang="zh-CN" sz="2000" kern="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  --She can’t watch TV _______ school nights.</a:t>
            </a:r>
            <a:endParaRPr lang="en-US" altLang="zh-CN" sz="20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A. In            B. at            C. on            D. /</a:t>
            </a:r>
            <a:endParaRPr lang="zh-CN" altLang="zh-CN" sz="20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7376" y="454967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D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1183" y="2058565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C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7376" y="3662163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D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17376" y="4877070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C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05437" y="525474"/>
            <a:ext cx="11333408" cy="5622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7030A0"/>
                </a:solidFill>
              </a:rPr>
              <a:t>3.</a:t>
            </a:r>
            <a:r>
              <a:rPr lang="zh-CN" altLang="en-US" sz="2400" b="1">
                <a:solidFill>
                  <a:srgbClr val="7030A0"/>
                </a:solidFill>
              </a:rPr>
              <a:t>时态 ：</a:t>
            </a:r>
            <a:endParaRPr lang="en-US" altLang="zh-CN" sz="2400" b="1">
              <a:solidFill>
                <a:srgbClr val="7030A0"/>
              </a:solidFill>
            </a:endParaRPr>
          </a:p>
          <a:p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</a:rPr>
              <a:t>在英语中，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不同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时间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</a:rPr>
              <a:t>发生的动作或存在的状态要用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不同的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</a:rPr>
              <a:t>动词形式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</a:rPr>
              <a:t>来表现</a:t>
            </a:r>
            <a:endParaRPr lang="en-US" altLang="zh-CN" sz="2400" b="1">
              <a:solidFill>
                <a:srgbClr val="7030A0"/>
              </a:solidFill>
            </a:endParaRPr>
          </a:p>
          <a:p>
            <a:endParaRPr lang="en-US" altLang="zh-CN"/>
          </a:p>
          <a:p>
            <a:endParaRPr lang="en-US" altLang="zh-CN"/>
          </a:p>
          <a:p>
            <a:pPr marL="0" marR="0" lvl="0" indent="0" defTabSz="91440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 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dance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every day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endParaRPr kumimoji="0" lang="en-US" altLang="zh-CN" sz="2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 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is danc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ing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now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kumimoji="0" lang="en-US" altLang="zh-CN" sz="2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 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danc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ed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yesterday</a:t>
            </a:r>
            <a:r>
              <a:rPr kumimoji="0" lang="en-US" altLang="zh-C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kumimoji="0" lang="en-US" altLang="zh-CN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 sz="2000" b="1" u="sng">
                <a:solidFill>
                  <a:srgbClr val="00B0F0"/>
                </a:solidFill>
              </a:rPr>
              <a:t>本学期学习到了三种时态：</a:t>
            </a:r>
            <a:endParaRPr lang="en-US" altLang="zh-CN" sz="2000" b="1" u="sng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00B0F0"/>
                </a:solidFill>
              </a:rPr>
              <a:t>一般现在时</a:t>
            </a:r>
            <a:endParaRPr lang="en-US" altLang="zh-CN" sz="20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00B0F0"/>
                </a:solidFill>
              </a:rPr>
              <a:t>现在进行时</a:t>
            </a:r>
            <a:endParaRPr lang="en-US" altLang="zh-CN" sz="20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00B0F0"/>
                </a:solidFill>
              </a:rPr>
              <a:t>一般过去时</a:t>
            </a:r>
            <a:endParaRPr lang="en-US" altLang="zh-CN" sz="20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20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00B050"/>
                </a:solidFill>
              </a:rPr>
              <a:t>复习：定义 </a:t>
            </a:r>
            <a:r>
              <a:rPr lang="en-US" altLang="zh-CN" sz="2000" b="1">
                <a:solidFill>
                  <a:srgbClr val="00B050"/>
                </a:solidFill>
              </a:rPr>
              <a:t>– </a:t>
            </a:r>
            <a:r>
              <a:rPr lang="zh-CN" altLang="en-US" sz="2000" b="1">
                <a:solidFill>
                  <a:srgbClr val="00B050"/>
                </a:solidFill>
              </a:rPr>
              <a:t>标志词 </a:t>
            </a:r>
            <a:r>
              <a:rPr lang="en-US" altLang="zh-CN" sz="2000" b="1">
                <a:solidFill>
                  <a:srgbClr val="00B050"/>
                </a:solidFill>
              </a:rPr>
              <a:t>– </a:t>
            </a:r>
            <a:r>
              <a:rPr lang="zh-CN" altLang="en-US" sz="2000" b="1">
                <a:solidFill>
                  <a:srgbClr val="00B050"/>
                </a:solidFill>
              </a:rPr>
              <a:t>结构</a:t>
            </a:r>
            <a:endParaRPr lang="zh-CN" altLang="en-US" sz="2000" b="1">
              <a:solidFill>
                <a:srgbClr val="00B05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252211" y="115144"/>
          <a:ext cx="11583474" cy="660485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292144"/>
                <a:gridCol w="2852671"/>
                <a:gridCol w="3438659"/>
              </a:tblGrid>
              <a:tr h="487516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>
                          <a:solidFill>
                            <a:srgbClr val="00B0F0"/>
                          </a:solidFill>
                        </a:rPr>
                        <a:t>一般现在时 </a:t>
                      </a:r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用法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标志词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结构</a:t>
                      </a:r>
                      <a:endParaRPr lang="zh-CN" altLang="en-US"/>
                    </a:p>
                  </a:txBody>
                  <a:tcPr vert="horz"/>
                </a:tc>
              </a:tr>
              <a:tr h="4309491">
                <a:tc>
                  <a:txBody>
                    <a:bodyPr wrap="square"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1.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表示习惯、经常性的动作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;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ea"/>
                        </a:rPr>
                        <a:t>I  usually go to school by bus.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en-US" altLang="zh-CN" sz="11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2.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表示客观真理或事实；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Summer comes after spring.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长期存在的状态；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Lucy is a students.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en-US" altLang="zh-CN" sz="11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能力，喜好，特征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;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is a cute girl with big eyes.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en-US" altLang="zh-CN" sz="11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5.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用在以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if ,as soon as, when, 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等引导的条件或时间状语从句中，用一般现在时表将来 （主将从现）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it doesn't rain, we'll go to the park.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en-US" altLang="zh-CN" sz="105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6.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表示按计划或安排好的将要发生的动作，用一般现在时表示将来，但仅限于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start, begin, leave, go , come, arrive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等动词。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train leaves at six tomorrow morning.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Summer holidays begin next week.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频度副词：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always, usually, sometimes, hardly, never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b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频率词组：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once a year, twice a month, three times a day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b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其他词组：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in the morning, every day/year… (every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系列），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on Mondays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zh-CN" altLang="en-US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am/is/are</a:t>
                      </a:r>
                      <a:b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动词原形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动词单三形式</a:t>
                      </a:r>
                      <a:endParaRPr lang="zh-CN" altLang="en-US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endParaRPr lang="zh-CN" altLang="en-US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325548" y="375683"/>
          <a:ext cx="11580970" cy="558079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440923"/>
                <a:gridCol w="3153404"/>
                <a:gridCol w="3986643"/>
              </a:tblGrid>
              <a:tr h="551596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>
                          <a:solidFill>
                            <a:srgbClr val="00B0F0"/>
                          </a:solidFill>
                        </a:rPr>
                        <a:t>现在进行时</a:t>
                      </a:r>
                      <a:r>
                        <a:rPr lang="zh-CN" altLang="en-US" sz="1800" b="1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用法</a:t>
                      </a:r>
                      <a:endParaRPr lang="zh-CN" altLang="en-US" sz="1800" b="1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标志词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结构</a:t>
                      </a:r>
                      <a:endParaRPr lang="zh-CN" altLang="en-US"/>
                    </a:p>
                  </a:txBody>
                  <a:tcPr vert="horz"/>
                </a:tc>
              </a:tr>
              <a:tr h="4293633">
                <a:tc>
                  <a:txBody>
                    <a:bodyPr wrap="square"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表示说话的时候正进行的动作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are having an English lesson now.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Look! The girls are dancing.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It's five o'clock. Mum is cooking.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zh-CN" altLang="en-US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表示现阶段一直在做的事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I'm reading a novel these days.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表示不断发展变化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, 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动词有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get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，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grow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，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turn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，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become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leaves are turning yellow. 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表示将要发生的动作，只限于表示位移的动词，如：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leave/ come/go/begin/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arrive/fly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I'm leaving for Shanghai this Sunday. 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buFont typeface="宋体" panose="02010600030101010101" pitchFamily="2" charset="-122"/>
                        <a:buChar char="—"/>
                        <a:tabLst>
                          <a:tab pos="438150" algn=""/>
                        </a:tabLst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you help me? </a:t>
                      </a:r>
                      <a:endParaRPr lang="en-US" altLang="zh-CN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buFont typeface="宋体" panose="02010600030101010101" pitchFamily="2" charset="-122"/>
                        <a:buChar char="—"/>
                        <a:tabLst>
                          <a:tab pos="438150" algn=""/>
                        </a:tabLst>
                      </a:pP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OK! I’m coming. </a:t>
                      </a:r>
                      <a:endParaRPr lang="zh-CN" altLang="en-US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 now, right now</a:t>
                      </a:r>
                      <a:b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 at present, at this time, at the/this moment</a:t>
                      </a:r>
                      <a:b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 these days</a:t>
                      </a:r>
                      <a:b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 when, while</a:t>
                      </a:r>
                      <a:b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5. look! Listen! 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zh-CN" altLang="en-US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am/is/are + 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动词现在分词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zh-CN" altLang="en-US" sz="1800" b="1" kern="12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注意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: </a:t>
                      </a:r>
                      <a:r>
                        <a:rPr lang="zh-CN" altLang="en-US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需要双写最后一个辅音字母</a:t>
                      </a: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+ing: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endParaRPr lang="en-US" altLang="zh-CN" sz="11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get –getting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sit – sitting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put – putting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run – running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begin – beginning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cut – cutting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swim – swimming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stop – stopping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drop – dropping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dig – digging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win - winning</a:t>
                      </a:r>
                      <a:endParaRPr lang="zh-CN" altLang="en-US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92049" y="450759"/>
            <a:ext cx="9594761" cy="5831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按要求改写句子</a:t>
            </a:r>
            <a:endParaRPr lang="zh-CN" altLang="en-US" sz="2800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</a:rPr>
              <a:t>1. The man is working on the farm.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否定句：</a:t>
            </a:r>
            <a:r>
              <a:rPr lang="zh-CN" altLang="en-US" sz="2800" u="sng">
                <a:latin typeface="Times New Roman" panose="02020603050405020304" pitchFamily="18" charset="0"/>
              </a:rPr>
              <a:t>                                                  </a:t>
            </a:r>
            <a:r>
              <a:rPr lang="en-US" altLang="zh-CN" sz="2800" u="sng">
                <a:latin typeface="Times New Roman" panose="02020603050405020304" pitchFamily="18" charset="0"/>
              </a:rPr>
              <a:t>.</a:t>
            </a:r>
            <a:endParaRPr lang="en-US" altLang="zh-CN" sz="2800" u="sng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一般疑问句：</a:t>
            </a:r>
            <a:r>
              <a:rPr lang="zh-CN" altLang="en-US" sz="2800" u="sng">
                <a:latin typeface="Times New Roman" panose="02020603050405020304" pitchFamily="18" charset="0"/>
              </a:rPr>
              <a:t>                                                ？</a:t>
            </a:r>
            <a:endParaRPr lang="zh-CN" altLang="en-US" sz="2800" u="sng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肯定回答：</a:t>
            </a:r>
            <a:r>
              <a:rPr lang="zh-CN" altLang="en-US" sz="2800" u="sng">
                <a:latin typeface="Times New Roman" panose="02020603050405020304" pitchFamily="18" charset="0"/>
              </a:rPr>
              <a:t>                              </a:t>
            </a:r>
            <a:r>
              <a:rPr lang="en-US" altLang="zh-CN" sz="2800" u="sng">
                <a:latin typeface="Times New Roman" panose="02020603050405020304" pitchFamily="18" charset="0"/>
              </a:rPr>
              <a:t>.</a:t>
            </a:r>
            <a:endParaRPr lang="en-US" altLang="zh-CN" sz="2800" u="sng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否定回答：</a:t>
            </a:r>
            <a:r>
              <a:rPr lang="zh-CN" altLang="en-US" sz="2800" u="sng">
                <a:latin typeface="Times New Roman" panose="02020603050405020304" pitchFamily="18" charset="0"/>
              </a:rPr>
              <a:t>                                </a:t>
            </a:r>
            <a:r>
              <a:rPr lang="en-US" altLang="zh-CN" sz="2800" u="sng">
                <a:latin typeface="Times New Roman" panose="02020603050405020304" pitchFamily="18" charset="0"/>
              </a:rPr>
              <a:t>.</a:t>
            </a:r>
            <a:endParaRPr lang="en-US" altLang="zh-CN" sz="2800" u="sng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对</a:t>
            </a:r>
            <a:r>
              <a:rPr lang="en-US" altLang="zh-CN" sz="2800">
                <a:latin typeface="Times New Roman" panose="02020603050405020304" pitchFamily="18" charset="0"/>
              </a:rPr>
              <a:t>“is working ” </a:t>
            </a:r>
            <a:r>
              <a:rPr lang="zh-CN" altLang="en-US" sz="2800">
                <a:latin typeface="Times New Roman" panose="02020603050405020304" pitchFamily="18" charset="0"/>
              </a:rPr>
              <a:t>提问 </a:t>
            </a:r>
            <a:r>
              <a:rPr lang="zh-CN" altLang="en-US" sz="2800" u="sng">
                <a:latin typeface="Times New Roman" panose="02020603050405020304" pitchFamily="18" charset="0"/>
              </a:rPr>
              <a:t>                                             ？</a:t>
            </a:r>
            <a:endParaRPr lang="zh-CN" altLang="en-US" sz="2800" u="sng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对</a:t>
            </a:r>
            <a:r>
              <a:rPr lang="en-US" altLang="zh-CN" sz="2800">
                <a:latin typeface="Times New Roman" panose="02020603050405020304" pitchFamily="18" charset="0"/>
              </a:rPr>
              <a:t>“ The man” </a:t>
            </a:r>
            <a:r>
              <a:rPr lang="zh-CN" altLang="en-US" sz="2800">
                <a:latin typeface="Times New Roman" panose="02020603050405020304" pitchFamily="18" charset="0"/>
              </a:rPr>
              <a:t>提问 </a:t>
            </a:r>
            <a:r>
              <a:rPr lang="zh-CN" altLang="en-US" sz="2800" u="sng">
                <a:latin typeface="Times New Roman" panose="02020603050405020304" pitchFamily="18" charset="0"/>
              </a:rPr>
              <a:t>                                        ？</a:t>
            </a:r>
            <a:endParaRPr lang="en-US" altLang="zh-CN" sz="2800" u="sng">
              <a:latin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对“</a:t>
            </a:r>
            <a:r>
              <a:rPr lang="en-US" altLang="zh-CN" sz="2800">
                <a:latin typeface="Times New Roman" panose="02020603050405020304" pitchFamily="18" charset="0"/>
              </a:rPr>
              <a:t>on the farm”</a:t>
            </a:r>
            <a:r>
              <a:rPr lang="zh-CN" altLang="en-US" sz="2800">
                <a:latin typeface="Times New Roman" panose="02020603050405020304" pitchFamily="18" charset="0"/>
              </a:rPr>
              <a:t>提问 </a:t>
            </a:r>
            <a:r>
              <a:rPr lang="en-US" altLang="zh-CN" sz="2800" u="sng">
                <a:latin typeface="Times New Roman" panose="02020603050405020304" pitchFamily="18" charset="0"/>
              </a:rPr>
              <a:t>________________________</a:t>
            </a:r>
            <a:r>
              <a:rPr lang="zh-CN" altLang="en-US" sz="2800" u="sng">
                <a:latin typeface="Times New Roman" panose="02020603050405020304" pitchFamily="18" charset="0"/>
              </a:rPr>
              <a:t> ？</a:t>
            </a:r>
            <a:endParaRPr lang="zh-CN" altLang="en-US" sz="2800" u="sng">
              <a:latin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25492" y="1879173"/>
            <a:ext cx="60949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The man isn’t working on the farm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48726" y="2559607"/>
            <a:ext cx="60949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Is the man working on the farm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56309" y="5773798"/>
            <a:ext cx="60949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Where is the man working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725492" y="3822091"/>
            <a:ext cx="60949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No, he isn’t.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056309" y="4508328"/>
            <a:ext cx="60949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What is the man doing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3126" y="5087561"/>
            <a:ext cx="60949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Who is working on the farm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877892" y="3288254"/>
            <a:ext cx="60949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Yes, he is.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300507" y="923034"/>
          <a:ext cx="11590985" cy="443179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142704"/>
                <a:gridCol w="3548130"/>
                <a:gridCol w="3900151"/>
              </a:tblGrid>
              <a:tr h="326217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>
                          <a:solidFill>
                            <a:srgbClr val="00B0F0"/>
                          </a:solidFill>
                        </a:rPr>
                        <a:t>一般过去时</a:t>
                      </a:r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用法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标志词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结构</a:t>
                      </a:r>
                      <a:endParaRPr lang="zh-CN" altLang="en-US"/>
                    </a:p>
                  </a:txBody>
                  <a:tcPr vert="horz"/>
                </a:tc>
              </a:tr>
              <a:tr h="2540206">
                <a:tc>
                  <a:txBody>
                    <a:bodyPr wrap="square"/>
                    <a:lstStyle/>
                    <a:p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表示过去某个时间里所发生的动作或存在的状态。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was a student three years ago. </a:t>
                      </a:r>
                      <a:endParaRPr lang="en-US" altLang="zh-CN" sz="1800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met my English teacher just now.</a:t>
                      </a:r>
                      <a:endParaRPr lang="en-US" altLang="zh-CN" sz="18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b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zh-CN" sz="18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表示过去经常或反复发生的动作，常与频度副词连用。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I was a child, I often played basketball in the street.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old man always carried an umbrella.</a:t>
                      </a: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US" altLang="zh-CN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zh-CN" altLang="en-US" sz="1800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 ago</a:t>
                      </a:r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词组</a:t>
                      </a:r>
                      <a:b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 yesterday</a:t>
                      </a:r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及</a:t>
                      </a: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yesterday</a:t>
                      </a:r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词组</a:t>
                      </a:r>
                      <a:b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 last</a:t>
                      </a:r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词组</a:t>
                      </a:r>
                      <a:b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 just now, in the past, in 1978</a:t>
                      </a:r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等，</a:t>
                      </a: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in+</a:t>
                      </a:r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过去的时间</a:t>
                      </a:r>
                      <a:b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5. at the age of …, used to …</a:t>
                      </a:r>
                      <a:b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6. one day, long long ago, once upon a time</a:t>
                      </a:r>
                      <a:endParaRPr lang="zh-CN" altLang="en-US" sz="20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</a:t>
                      </a:r>
                      <a:r>
                        <a:rPr lang="zh-CN" altLang="zh-CN" sz="20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动词过去式</a:t>
                      </a:r>
                      <a:endParaRPr lang="en-US" altLang="zh-CN" sz="20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endParaRPr lang="en-US" altLang="zh-CN" sz="20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609600" indent="-609600" algn="l" defTabSz="9144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1600" b="1" u="sng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规则动词</a:t>
                      </a:r>
                      <a:r>
                        <a:rPr lang="en-US" altLang="zh-CN" sz="1600" b="1" u="sng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US" altLang="zh-CN" sz="1600" b="1" u="sng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动词原形</a:t>
                      </a: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+ed </a:t>
                      </a:r>
                      <a:r>
                        <a:rPr lang="zh-CN" altLang="en-US" sz="16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（直）</a:t>
                      </a:r>
                      <a:r>
                        <a:rPr lang="en-US" altLang="zh-CN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play→played  clean→cleaned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以</a:t>
                      </a: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结尾的去</a:t>
                      </a: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e, +ed</a:t>
                      </a:r>
                      <a:r>
                        <a:rPr lang="zh-CN" altLang="en-US" sz="16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（去）</a:t>
                      </a:r>
                      <a:r>
                        <a:rPr lang="en-US" altLang="zh-CN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live→lived    dance→danced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重读闭音节结尾</a:t>
                      </a: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且末尾只有一个辅</a:t>
                      </a:r>
                      <a:endParaRPr lang="en-US" altLang="zh-CN" sz="1600" kern="1200">
                        <a:solidFill>
                          <a:srgbClr val="FF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音字母的动词，双写尾字母再加</a:t>
                      </a: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altLang="zh-CN" sz="16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CN" altLang="en-US" sz="16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双）</a:t>
                      </a:r>
                      <a:r>
                        <a:rPr lang="en-US" altLang="zh-CN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stop→stopped    plan→planned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辅音字母</a:t>
                      </a: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+y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结尾，改</a:t>
                      </a:r>
                      <a:r>
                        <a:rPr lang="en-US" altLang="zh-CN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zh-CN" altLang="en-US" sz="1600" kern="1200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为</a:t>
                      </a:r>
                      <a:r>
                        <a:rPr lang="en-US" altLang="zh-CN" sz="1600" kern="1200" err="1">
                          <a:solidFill>
                            <a:srgbClr val="FF0066"/>
                          </a:solidFill>
                          <a:latin typeface="+mn-lt"/>
                          <a:ea typeface="+mn-ea"/>
                          <a:cs typeface="+mn-cs"/>
                        </a:rPr>
                        <a:t>i+ed</a:t>
                      </a:r>
                      <a:r>
                        <a:rPr lang="en-US" altLang="zh-CN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6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（改）</a:t>
                      </a:r>
                      <a:r>
                        <a:rPr lang="en-US" altLang="zh-CN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16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study→studied   try→tried</a:t>
                      </a:r>
                      <a:endParaRPr lang="en-US" altLang="zh-CN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endParaRPr lang="en-US" altLang="zh-CN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9600" indent="-609600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1600" b="1" u="sng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不规则动词</a:t>
                      </a:r>
                      <a:endParaRPr lang="en-US" altLang="zh-CN" sz="1600" b="1" u="sng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1600" b="1">
                          <a:latin typeface="Times New Roman" panose="02020603050405020304" pitchFamily="18" charset="0"/>
                          <a:ea typeface="楷体_GB2312" pitchFamily="49" charset="-122"/>
                        </a:rPr>
                        <a:t>不规则动词的过去式</a:t>
                      </a:r>
                      <a:r>
                        <a:rPr lang="zh-CN" altLang="en-US" sz="1600" b="1" u="sng">
                          <a:solidFill>
                            <a:srgbClr val="0066FF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rPr>
                        <a:t>无规则可循</a:t>
                      </a:r>
                      <a:r>
                        <a:rPr lang="zh-CN" altLang="en-US" sz="1600" b="1">
                          <a:latin typeface="Times New Roman" panose="02020603050405020304" pitchFamily="18" charset="0"/>
                          <a:ea typeface="楷体_GB2312" pitchFamily="49" charset="-122"/>
                        </a:rPr>
                        <a:t>，要注意自己</a:t>
                      </a:r>
                      <a:r>
                        <a:rPr lang="zh-CN" altLang="en-US" sz="16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itchFamily="49" charset="-122"/>
                        </a:rPr>
                        <a:t>积累</a:t>
                      </a:r>
                      <a:r>
                        <a:rPr lang="zh-CN" altLang="en-US" sz="1600" b="1">
                          <a:latin typeface="Times New Roman" panose="02020603050405020304" pitchFamily="18" charset="0"/>
                          <a:ea typeface="楷体_GB2312" pitchFamily="49" charset="-122"/>
                        </a:rPr>
                        <a:t>。部分不规则动词可参考书本P</a:t>
                      </a:r>
                      <a:r>
                        <a:rPr lang="en-US" altLang="zh-CN" sz="1600" b="1">
                          <a:latin typeface="Times New Roman" panose="02020603050405020304" pitchFamily="18" charset="0"/>
                          <a:ea typeface="楷体_GB2312" pitchFamily="49" charset="-122"/>
                        </a:rPr>
                        <a:t>141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78508" y="313335"/>
            <a:ext cx="11893638" cy="624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000">
                <a:effectLst/>
                <a:latin typeface="Helvetica Neue"/>
              </a:rPr>
              <a:t>        Last summer vacation, I ____(take) a train to Chengdu with my family . Our trip was really great. We ____ (have)  so much fun ______     (visit)  the panda park.  As you know ,Pandas only ____ (live) in China. In Chengdu ,there _____ (be) a very big panda park. We _________ (visit) the park and We _____(see) many pandas with our own eyes. We _____(be) so excited. They were fat and shy and they ______ (do)  </a:t>
            </a:r>
            <a:r>
              <a:rPr lang="en-US" altLang="zh-CN" sz="2000" b="1">
                <a:effectLst/>
                <a:latin typeface="Helvetica Neue"/>
              </a:rPr>
              <a:t>all kinds of </a:t>
            </a:r>
            <a:r>
              <a:rPr lang="en-US" altLang="zh-CN" sz="2000">
                <a:effectLst/>
                <a:latin typeface="Helvetica Neue"/>
              </a:rPr>
              <a:t>actions. They ______(eat) bamboo and meat </a:t>
            </a:r>
            <a:r>
              <a:rPr lang="en-US" altLang="zh-CN" sz="2000" b="1">
                <a:effectLst/>
                <a:latin typeface="Helvetica Neue"/>
              </a:rPr>
              <a:t>for quite a few hours</a:t>
            </a:r>
            <a:r>
              <a:rPr lang="en-US" altLang="zh-CN" sz="2000">
                <a:effectLst/>
                <a:latin typeface="Helvetica Neue"/>
              </a:rPr>
              <a:t>.  After ________(eat), they walked around the park .They </a:t>
            </a:r>
            <a:r>
              <a:rPr lang="en-US" altLang="zh-CN" sz="2000" b="1">
                <a:effectLst/>
                <a:latin typeface="Helvetica Neue"/>
              </a:rPr>
              <a:t>were not afraid of </a:t>
            </a:r>
            <a:r>
              <a:rPr lang="en-US" altLang="zh-CN" sz="2000">
                <a:effectLst/>
                <a:latin typeface="Helvetica Neue"/>
              </a:rPr>
              <a:t>visitors. Sometimes, they _______ (climb) on the tree and relax there. </a:t>
            </a:r>
            <a:r>
              <a:rPr lang="en-US" altLang="zh-CN" sz="2000" b="1">
                <a:effectLst/>
                <a:latin typeface="Helvetica Neue"/>
              </a:rPr>
              <a:t>How cute they were! </a:t>
            </a:r>
            <a:r>
              <a:rPr lang="en-US" altLang="zh-CN" sz="2000">
                <a:effectLst/>
                <a:latin typeface="Helvetica Neue"/>
              </a:rPr>
              <a:t>I took lots of photos .I also _______(buy)  some pandas gifts .They were a little expensive but I liked them very much . The weather _____ (be) sunny and so hot ,but we had a good time there on that day. </a:t>
            </a:r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4266280" y="509136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took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61477" y="1095061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had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34355" y="1096645"/>
            <a:ext cx="158496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visiting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20459" y="1711282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live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826503" y="1711273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is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21360" y="2325370"/>
            <a:ext cx="179895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visited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986041" y="2323847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saw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651429" y="2325599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were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92275" y="2911524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did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5369" y="3554008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ate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723932" y="3553811"/>
            <a:ext cx="11105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eating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826208" y="4155422"/>
            <a:ext cx="13050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climbed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296537" y="4756628"/>
            <a:ext cx="12387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effectLst/>
                <a:latin typeface="Helvetica Neue"/>
              </a:rPr>
              <a:t>bought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082813" y="5370141"/>
            <a:ext cx="90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Helvetica Neue"/>
              </a:rPr>
              <a:t>was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80850" y="60150"/>
          <a:ext cx="12012412" cy="673218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94913"/>
                <a:gridCol w="4301544"/>
                <a:gridCol w="4572000"/>
                <a:gridCol w="2343955"/>
              </a:tblGrid>
              <a:tr h="354035">
                <a:tc>
                  <a:txBody>
                    <a:bodyPr wrap="square"/>
                    <a:lstStyle/>
                    <a:p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总结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定义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标志词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en-US" sz="1800" b="1">
                          <a:solidFill>
                            <a:srgbClr val="00B050"/>
                          </a:solidFill>
                        </a:rPr>
                        <a:t>结构</a:t>
                      </a:r>
                      <a:endParaRPr lang="zh-CN" altLang="en-US"/>
                    </a:p>
                  </a:txBody>
                  <a:tcPr vert="horz"/>
                </a:tc>
              </a:tr>
              <a:tr h="2876685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>
                          <a:solidFill>
                            <a:srgbClr val="00B0F0"/>
                          </a:solidFill>
                        </a:rPr>
                        <a:t>一般现在时</a:t>
                      </a:r>
                      <a:endParaRPr lang="en-US" altLang="zh-CN" sz="1800" b="1">
                        <a:solidFill>
                          <a:srgbClr val="00B0F0"/>
                        </a:solidFill>
                      </a:endParaRPr>
                    </a:p>
                    <a:p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1.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表示习惯、经常性的动作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;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2.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  <a:sym typeface="+mn-ea"/>
                        </a:rPr>
                        <a:t>表示客观真理或事实；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  <a:sym typeface="+mn-ea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长期存在的状态；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能力，喜好，特征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;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5.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用在以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if ,as soon as, when, 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等引导的条件或时间状语从句中，用一般现在时表将来 （主将从现）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6.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表示按计划或安排好的将要发生的动作，用一般现在时表示将来，但仅限于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start, begin, leave, go , come, arrive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等动词。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频度副词：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always, usually, sometimes, hardly, never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频率词组：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once a year, twice a month, three times a day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b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其他词组：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in the morning, every day/year… (every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系列），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on Mondays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am/is/are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动词原形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动词单三形式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</a:tr>
              <a:tr h="149581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>
                          <a:solidFill>
                            <a:srgbClr val="00B0F0"/>
                          </a:solidFill>
                        </a:rPr>
                        <a:t>现在进行时</a:t>
                      </a:r>
                      <a:endParaRPr lang="en-US" altLang="zh-CN" sz="1800" b="1">
                        <a:solidFill>
                          <a:srgbClr val="00B0F0"/>
                        </a:solidFill>
                      </a:endParaRPr>
                    </a:p>
                    <a:p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表示说话的时候正进行的动作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表示现阶段一直在做的事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表示不断发展变化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, 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动词有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get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，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grow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，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turn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，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become</a:t>
                      </a:r>
                      <a:endParaRPr lang="en-US" altLang="zh-CN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表示将要发生的动作，只限于表示位移的动词，如：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leave/ come/go/begin/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arrive/fly</a:t>
                      </a:r>
                      <a:r>
                        <a:rPr lang="zh-CN" altLang="en-US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 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 now, right now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 at present, at this time, at the/this moment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 these days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 when, while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5. look! Listen! 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am/is/are + 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动词现在分词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</a:tr>
              <a:tr h="1794425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>
                          <a:solidFill>
                            <a:srgbClr val="00B0F0"/>
                          </a:solidFill>
                        </a:rPr>
                        <a:t>一般过去时</a:t>
                      </a:r>
                      <a:endParaRPr lang="en-US" altLang="zh-CN" sz="1800" b="1">
                        <a:solidFill>
                          <a:srgbClr val="00B0F0"/>
                        </a:solidFill>
                      </a:endParaRPr>
                    </a:p>
                    <a:p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表示过去某个时间里所发生的动作或存在的状态。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表示过去经常或反复发生的动作，常与频度副词连用。</a:t>
                      </a:r>
                      <a:br>
                        <a:rPr lang="en-US" altLang="zh-CN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br>
                        <a:rPr lang="en-US" altLang="zh-CN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zh-CN" altLang="en-US" sz="1600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1. ago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词组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2. yesterday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及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yesterday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词组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3. last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词组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4. just now, in the past, in 1978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等，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in+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过去的时间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5. at the age of …, used to …</a:t>
                      </a:r>
                      <a:b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</a:b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6. one day, long long ago, once upon a time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主语 </a:t>
                      </a:r>
                      <a:r>
                        <a:rPr lang="en-US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+ </a:t>
                      </a:r>
                      <a:r>
                        <a:rPr lang="zh-CN" altLang="zh-CN" sz="1600" b="1" kern="12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动词过去式</a:t>
                      </a:r>
                      <a:endParaRPr lang="zh-CN" altLang="en-US" sz="1600" b="1" kern="12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vert="horz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89556" y="553082"/>
            <a:ext cx="11314090" cy="4951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>
              <a:lnSpc>
                <a:spcPct val="150000"/>
              </a:lnSpc>
            </a:pP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1. Listen! Our teacher ______ in the music classroom.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177800" algn="l" fontAlgn="ctr">
              <a:lnSpc>
                <a:spcPct val="150000"/>
              </a:lnSpc>
            </a:pP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A. sings      B. sang		C. will sing		D. is singing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endParaRPr lang="en-US" altLang="zh-CN" sz="1000" kern="100"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r>
              <a:rPr lang="en-US" altLang="zh-CN" sz="1800" kern="100"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—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What is your mother doing, Linda?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—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She ___________dinner in the kitchen now.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l"/>
                <a:tab pos="3096260" algn="l"/>
                <a:tab pos="4644390" algn="l"/>
                <a:tab pos="4770755" algn="l"/>
              </a:tabLst>
            </a:pP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A.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is cooking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B.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was cooking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	C.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cook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	D.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cooking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endParaRPr lang="en-US" altLang="zh-CN" sz="1050" kern="100"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r>
              <a:rPr lang="en-US" altLang="zh-CN" kern="10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en-US" altLang="zh-CN" sz="1800" kern="100"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—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Hurry up!   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</a:pP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—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One moment. I ______ my e-mail and then I’m ready to go.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"/>
                <a:tab pos="3096260" algn=""/>
                <a:tab pos="4644390" algn=""/>
              </a:tabLst>
            </a:pP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A.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read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B.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am reading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  C.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was reading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	D.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have read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000" kern="10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kern="10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kern="10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. Tom’s family is a big one. And the family ______  together to have a big meal on Christmas Eve every year.</a:t>
            </a:r>
            <a:endParaRPr lang="zh-CN" altLang="zh-CN" sz="12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fontAlgn="ctr">
              <a:lnSpc>
                <a:spcPct val="150000"/>
              </a:lnSpc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A.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get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B.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gets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   C. 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got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	D.</a:t>
            </a:r>
            <a:r>
              <a:rPr lang="en-US" altLang="zh-CN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 have gotten</a:t>
            </a:r>
            <a:endParaRPr lang="zh-CN" altLang="zh-CN" sz="12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1675" y="688952"/>
            <a:ext cx="60949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1675" y="1756288"/>
            <a:ext cx="60949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51675" y="3228945"/>
            <a:ext cx="60949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1675" y="4501547"/>
            <a:ext cx="3729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12124" y="248578"/>
            <a:ext cx="11333408" cy="6000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sz="2400" b="1">
                <a:solidFill>
                  <a:srgbClr val="7030A0"/>
                </a:solidFill>
              </a:rPr>
              <a:t>情态动词</a:t>
            </a:r>
            <a:endParaRPr lang="en-US" altLang="zh-CN" sz="2400" b="1">
              <a:solidFill>
                <a:srgbClr val="7030A0"/>
              </a:solidFill>
            </a:endParaRPr>
          </a:p>
          <a:p>
            <a:endParaRPr lang="en-US" altLang="zh-CN"/>
          </a:p>
          <a:p>
            <a:r>
              <a:rPr lang="zh-CN" altLang="en-US">
                <a:solidFill>
                  <a:srgbClr val="C00000"/>
                </a:solidFill>
              </a:rPr>
              <a:t>定义：表示说话人对所说动作的观点，如需要，可能，意愿，等。</a:t>
            </a:r>
            <a:endParaRPr lang="en-US" altLang="zh-CN">
              <a:solidFill>
                <a:srgbClr val="C00000"/>
              </a:solidFill>
            </a:endParaRPr>
          </a:p>
          <a:p>
            <a:endParaRPr lang="en-US" altLang="zh-CN">
              <a:solidFill>
                <a:srgbClr val="C00000"/>
              </a:solidFill>
            </a:endParaRPr>
          </a:p>
          <a:p>
            <a:r>
              <a:rPr lang="zh-CN" altLang="en-US" b="1">
                <a:solidFill>
                  <a:srgbClr val="00B050"/>
                </a:solidFill>
              </a:rPr>
              <a:t>情态动词的特点：</a:t>
            </a:r>
            <a:endParaRPr lang="en-US" altLang="zh-CN" b="1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/>
              <a:t>1</a:t>
            </a:r>
            <a:r>
              <a:rPr lang="zh-CN" altLang="en-US"/>
              <a:t>）无人称和数的变化；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2</a:t>
            </a:r>
            <a:r>
              <a:rPr lang="zh-CN" altLang="en-US"/>
              <a:t>）情态动词后要加动词原形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3</a:t>
            </a:r>
            <a:r>
              <a:rPr lang="zh-CN" altLang="en-US"/>
              <a:t>）否定形式</a:t>
            </a:r>
            <a:r>
              <a:rPr lang="en-US" altLang="zh-CN"/>
              <a:t>- </a:t>
            </a:r>
            <a:r>
              <a:rPr lang="zh-CN" altLang="en-US"/>
              <a:t>情态动词后加</a:t>
            </a:r>
            <a:r>
              <a:rPr lang="en-US" altLang="zh-CN"/>
              <a:t>not</a:t>
            </a:r>
            <a:endParaRPr lang="en-US" altLang="zh-CN"/>
          </a:p>
          <a:p>
            <a:pPr marL="342900" indent="-342900">
              <a:lnSpc>
                <a:spcPct val="150000"/>
              </a:lnSpc>
              <a:buAutoNum type="arabicParenR" startAt="4"/>
            </a:pPr>
            <a:r>
              <a:rPr lang="zh-CN" altLang="en-US"/>
              <a:t>疑问句</a:t>
            </a:r>
            <a:r>
              <a:rPr lang="en-US" altLang="zh-CN"/>
              <a:t>- </a:t>
            </a:r>
            <a:r>
              <a:rPr lang="zh-CN" altLang="en-US"/>
              <a:t>情态动词提前</a:t>
            </a: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 sz="2400" b="1" u="sng">
                <a:solidFill>
                  <a:srgbClr val="00B0F0"/>
                </a:solidFill>
              </a:rPr>
              <a:t>can</a:t>
            </a:r>
            <a:endParaRPr lang="en-US" altLang="zh-CN" sz="2400" b="1" u="sng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zh-CN" altLang="en-US" sz="2000" b="1">
                <a:solidFill>
                  <a:srgbClr val="00B0F0"/>
                </a:solidFill>
              </a:rPr>
              <a:t>表能力  </a:t>
            </a:r>
            <a:r>
              <a:rPr lang="en-US" altLang="zh-CN" sz="2000" b="1">
                <a:solidFill>
                  <a:srgbClr val="00B0F0"/>
                </a:solidFill>
              </a:rPr>
              <a:t>The boy can speak English well.</a:t>
            </a:r>
            <a:endParaRPr lang="en-US" altLang="zh-CN" sz="2000" b="1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zh-CN" altLang="en-US" sz="2000" b="1">
                <a:solidFill>
                  <a:srgbClr val="00B0F0"/>
                </a:solidFill>
              </a:rPr>
              <a:t>表示许可  </a:t>
            </a:r>
            <a:r>
              <a:rPr lang="en-US" altLang="zh-CN" sz="2000" b="1">
                <a:solidFill>
                  <a:srgbClr val="00B0F0"/>
                </a:solidFill>
              </a:rPr>
              <a:t>You can play outside after you finish your homework.</a:t>
            </a:r>
            <a:endParaRPr lang="en-US" altLang="zh-CN" sz="2000" b="1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zh-CN" altLang="en-US" sz="2000" b="1">
                <a:solidFill>
                  <a:srgbClr val="00B0F0"/>
                </a:solidFill>
              </a:rPr>
              <a:t>表示请求  </a:t>
            </a:r>
            <a:r>
              <a:rPr lang="en-US" altLang="zh-CN" sz="2000" b="1">
                <a:solidFill>
                  <a:srgbClr val="00B0F0"/>
                </a:solidFill>
              </a:rPr>
              <a:t>Can you pass me my book?</a:t>
            </a:r>
            <a:endParaRPr lang="en-US" altLang="zh-CN" sz="2000" b="1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zh-CN" altLang="en-US" sz="2000" b="1">
                <a:solidFill>
                  <a:srgbClr val="00B0F0"/>
                </a:solidFill>
              </a:rPr>
              <a:t>表示推测（否定）</a:t>
            </a:r>
            <a:r>
              <a:rPr lang="en-US" altLang="zh-CN" sz="2000" b="1">
                <a:solidFill>
                  <a:srgbClr val="00B0F0"/>
                </a:solidFill>
              </a:rPr>
              <a:t>Jim can’t be in the classroom. He is playing football on the playground.</a:t>
            </a:r>
            <a:endParaRPr lang="zh-CN" altLang="en-US" sz="2000" b="1">
              <a:solidFill>
                <a:srgbClr val="00B0F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68947" y="624626"/>
            <a:ext cx="971067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>
              <a:lnSpc>
                <a:spcPct val="150000"/>
              </a:lnSpc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5. The teacher said the earth _____ around the sun.</a:t>
            </a: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"/>
                <a:tab pos="3096260" algn="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A. </a:t>
            </a: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go</a:t>
            </a: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B. </a:t>
            </a: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goes</a:t>
            </a: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   C. </a:t>
            </a: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will go</a:t>
            </a: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		D. </a:t>
            </a: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宋体" panose="02010600030101010101" pitchFamily="2" charset="-122"/>
              </a:rPr>
              <a:t>went</a:t>
            </a:r>
            <a:endParaRPr lang="en-US" altLang="zh-CN" sz="2000" kern="10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"/>
                <a:tab pos="3096260" algn=""/>
                <a:tab pos="4644390" algn=""/>
              </a:tabLst>
            </a:pP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l"/>
                <a:tab pos="3096260" algn="l"/>
                <a:tab pos="4644390" algn="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6.If you ______, please give me a phone call.</a:t>
            </a: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l"/>
                <a:tab pos="3096260" algn="l"/>
                <a:tab pos="4644390" algn="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  A. arrive        B. arrives            C. will arrive     D. are arriving</a:t>
            </a:r>
            <a:endParaRPr lang="en-US" altLang="zh-CN" sz="2000" kern="100">
              <a:solidFill>
                <a:srgbClr val="000000"/>
              </a:solidFill>
              <a:effectLst/>
              <a:latin typeface="Arial" panose="020B0604020202020204" pitchFamily="34" charset="0"/>
              <a:ea typeface="等线" panose="02010600030101010101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"/>
                <a:tab pos="3096260" algn="l"/>
                <a:tab pos="4644390" algn=""/>
              </a:tabLst>
            </a:pP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7. Grace ______ this game every time we play.</a:t>
            </a: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457200" indent="-457200" algn="l" fontAlgn="ctr">
              <a:lnSpc>
                <a:spcPct val="150000"/>
              </a:lnSpc>
              <a:buAutoNum type="alphaUcPeriod"/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wins         B. won              C. will win     D. are winning</a:t>
            </a:r>
            <a:endParaRPr lang="en-US" altLang="zh-CN" sz="2000" kern="100">
              <a:solidFill>
                <a:srgbClr val="000000"/>
              </a:solidFill>
              <a:effectLst/>
              <a:latin typeface="Arial" panose="020B0604020202020204" pitchFamily="34" charset="0"/>
              <a:ea typeface="等线" panose="02010600030101010101" charset="-122"/>
              <a:cs typeface="宋体" panose="02010600030101010101" pitchFamily="2" charset="-122"/>
            </a:endParaRPr>
          </a:p>
          <a:p>
            <a:pPr marL="457200" indent="-457200" algn="l" fontAlgn="ctr">
              <a:lnSpc>
                <a:spcPct val="150000"/>
              </a:lnSpc>
              <a:buAutoNum type="alphaUcPeriod"/>
              <a:tabLst>
                <a:tab pos="1548130" algn=""/>
                <a:tab pos="3096260" algn="l"/>
                <a:tab pos="4644390" algn="l"/>
              </a:tabLst>
            </a:pP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"/>
                <a:tab pos="3096260" algn="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8. I _____ born in Shanghai and ________ to school in Chongqing.</a:t>
            </a: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ctr">
              <a:lnSpc>
                <a:spcPct val="150000"/>
              </a:lnSpc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等线" panose="02010600030101010101" charset="-122"/>
                <a:cs typeface="宋体" panose="02010600030101010101" pitchFamily="2" charset="-122"/>
              </a:rPr>
              <a:t>  A. am;go        B. was; went         C. am;going     D. was; go</a:t>
            </a:r>
            <a:endParaRPr lang="zh-CN" altLang="zh-CN" sz="2000" kern="100">
              <a:effectLst/>
              <a:latin typeface="Time New Romans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9405" y="794838"/>
            <a:ext cx="5854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2285" y="2164291"/>
            <a:ext cx="5854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9405" y="3533744"/>
            <a:ext cx="5854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2286" y="4903197"/>
            <a:ext cx="5854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kern="10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2327" y="409564"/>
            <a:ext cx="11333408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7030A0"/>
                </a:solidFill>
              </a:rPr>
              <a:t>4.</a:t>
            </a:r>
            <a:r>
              <a:rPr lang="zh-CN" altLang="en-US" sz="2400" b="1">
                <a:solidFill>
                  <a:srgbClr val="7030A0"/>
                </a:solidFill>
              </a:rPr>
              <a:t>易混辨析：</a:t>
            </a:r>
            <a:endParaRPr lang="en-US" altLang="zh-CN" sz="2400" b="1">
              <a:solidFill>
                <a:srgbClr val="7030A0"/>
              </a:solidFill>
            </a:endParaRPr>
          </a:p>
          <a:p>
            <a:endParaRPr lang="en-US" altLang="zh-CN" sz="2400" b="1">
              <a:solidFill>
                <a:srgbClr val="7030A0"/>
              </a:solidFill>
            </a:endParaRPr>
          </a:p>
          <a:p>
            <a:r>
              <a:rPr lang="en-US" altLang="zh-CN" sz="2400" b="1">
                <a:solidFill>
                  <a:srgbClr val="00B050"/>
                </a:solidFill>
              </a:rPr>
              <a:t>too many, too much, much too</a:t>
            </a:r>
            <a:endParaRPr lang="en-US" altLang="zh-CN" sz="2400" b="1">
              <a:solidFill>
                <a:srgbClr val="00B050"/>
              </a:solidFill>
            </a:endParaRPr>
          </a:p>
          <a:p>
            <a:endParaRPr lang="en-US" altLang="zh-CN" sz="1400" b="1">
              <a:solidFill>
                <a:srgbClr val="7030A0"/>
              </a:solidFill>
            </a:endParaRPr>
          </a:p>
          <a:p>
            <a:pPr indent="-457200" fontAlgn="ctr">
              <a:lnSpc>
                <a:spcPct val="200000"/>
              </a:lnSpc>
              <a:buAutoNum type="arabicParenR"/>
              <a:tabLst>
                <a:tab pos="1548130" algn="l"/>
                <a:tab pos="3096260" algn="l"/>
                <a:tab pos="4644390" algn="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There are ______________ flowers in the garden.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indent="-457200" fontAlgn="ctr">
              <a:lnSpc>
                <a:spcPct val="200000"/>
              </a:lnSpc>
              <a:buAutoNum type="arabicParenR"/>
              <a:tabLst>
                <a:tab pos="1548130" algn="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I have ______________ homework this evening.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indent="-457200" fontAlgn="ctr">
              <a:lnSpc>
                <a:spcPct val="200000"/>
              </a:lnSpc>
              <a:buAutoNum type="arabicParenR"/>
              <a:tabLst>
                <a:tab pos="1548130" algn=""/>
                <a:tab pos="3096260" algn=""/>
                <a:tab pos="4644390" algn="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This little boy is ____________ fat.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551626" y="1917810"/>
            <a:ext cx="6133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too many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1852" y="2571764"/>
            <a:ext cx="6133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too much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74483" y="3165994"/>
            <a:ext cx="6133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much too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25030" y="4004615"/>
            <a:ext cx="4574200" cy="24944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2327" y="409564"/>
            <a:ext cx="1133340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>
              <a:solidFill>
                <a:srgbClr val="7030A0"/>
              </a:solidFill>
            </a:endParaRPr>
          </a:p>
          <a:p>
            <a:r>
              <a:rPr lang="en-US" altLang="zh-CN" sz="2400" b="1">
                <a:solidFill>
                  <a:srgbClr val="00B050"/>
                </a:solidFill>
              </a:rPr>
              <a:t>either, too, also</a:t>
            </a:r>
            <a:endParaRPr lang="en-US" altLang="zh-CN" sz="1400" b="1">
              <a:solidFill>
                <a:srgbClr val="7030A0"/>
              </a:solidFill>
            </a:endParaRPr>
          </a:p>
          <a:p>
            <a:pPr indent="-457200" fontAlgn="ctr">
              <a:lnSpc>
                <a:spcPct val="200000"/>
              </a:lnSpc>
              <a:buAutoNum type="arabicParenR"/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I play football after school, too.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fontAlgn="ctr">
              <a:lnSpc>
                <a:spcPct val="200000"/>
              </a:lnSpc>
              <a:tabLst>
                <a:tab pos="1548130" algn="l"/>
                <a:tab pos="3096260" algn="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= I ________  football after school.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marL="457200" indent="-457200" fontAlgn="ctr">
              <a:lnSpc>
                <a:spcPct val="200000"/>
              </a:lnSpc>
              <a:buAutoNum type="arabicParenR" startAt="2"/>
              <a:tabLst>
                <a:tab pos="1548130" algn="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I don’t like math. Jim doesn’t like it, _________.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marL="457200" indent="-457200" fontAlgn="ctr">
              <a:lnSpc>
                <a:spcPct val="200000"/>
              </a:lnSpc>
              <a:buAutoNum type="arabicParenR" startAt="2"/>
              <a:tabLst>
                <a:tab pos="1548130" algn="l"/>
                <a:tab pos="3096260" algn=""/>
                <a:tab pos="4644390" algn="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Either I or my mother _______every day.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marL="457200" indent="-457200" fontAlgn="ctr">
              <a:lnSpc>
                <a:spcPct val="200000"/>
              </a:lnSpc>
              <a:buAutoNum type="alphaUcPeriod"/>
              <a:tabLst>
                <a:tab pos="1548130" algn=""/>
                <a:tab pos="3096260" algn="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are doing the dishes    B. is doing the dishes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fontAlgn="ctr">
              <a:lnSpc>
                <a:spcPct val="200000"/>
              </a:lnSpc>
              <a:tabLst>
                <a:tab pos="1548130" algn="l"/>
                <a:tab pos="3096260" algn=""/>
                <a:tab pos="4644390" algn="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C.  wash the dishes            D. washes the dishes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fontAlgn="ctr">
              <a:lnSpc>
                <a:spcPct val="200000"/>
              </a:lnSpc>
              <a:tabLst>
                <a:tab pos="1548130" algn="l"/>
                <a:tab pos="3096260" algn="l"/>
                <a:tab pos="4644390" algn="l"/>
              </a:tabLst>
            </a:pP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956290" y="1977846"/>
            <a:ext cx="6133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also play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75459" y="2572076"/>
            <a:ext cx="9205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either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99185" y="3083705"/>
            <a:ext cx="4357750" cy="26691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2" name="文本框 11"/>
          <p:cNvSpPr txBox="1"/>
          <p:nvPr/>
        </p:nvSpPr>
        <p:spPr>
          <a:xfrm>
            <a:off x="3614969" y="3244334"/>
            <a:ext cx="9205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D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2327" y="409564"/>
            <a:ext cx="1133340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>
              <a:solidFill>
                <a:srgbClr val="7030A0"/>
              </a:solidFill>
            </a:endParaRPr>
          </a:p>
          <a:p>
            <a:r>
              <a:rPr lang="en-US" altLang="zh-CN" sz="2400" b="1">
                <a:solidFill>
                  <a:srgbClr val="00B050"/>
                </a:solidFill>
              </a:rPr>
              <a:t>the number of , a number of</a:t>
            </a:r>
            <a:endParaRPr lang="en-US" altLang="zh-CN" sz="1400" b="1">
              <a:solidFill>
                <a:srgbClr val="7030A0"/>
              </a:solidFill>
            </a:endParaRPr>
          </a:p>
          <a:p>
            <a:pPr indent="-457200" fontAlgn="ctr">
              <a:lnSpc>
                <a:spcPct val="200000"/>
              </a:lnSpc>
              <a:buAutoNum type="arabicParenR"/>
              <a:tabLst>
                <a:tab pos="1548130" algn="l"/>
                <a:tab pos="3096260" algn=""/>
                <a:tab pos="4644390" algn="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The number of the students in our school ________  ( be) 2,000.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marL="457200" indent="-457200" fontAlgn="ctr">
              <a:lnSpc>
                <a:spcPct val="200000"/>
              </a:lnSpc>
              <a:buAutoNum type="arabicParenR" startAt="2"/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A number of students ________ (play) on the playground now.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marL="457200" indent="-457200" fontAlgn="ctr">
              <a:lnSpc>
                <a:spcPct val="200000"/>
              </a:lnSpc>
              <a:buAutoNum type="arabicParenR" startAt="2"/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--Hi, Mary. The number of the books in this library _______ about 800,000, right?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fontAlgn="ctr">
              <a:lnSpc>
                <a:spcPct val="200000"/>
              </a:lnSpc>
              <a:tabLst>
                <a:tab pos="1548130" algn="l"/>
                <a:tab pos="3096260" algn="l"/>
                <a:tab pos="4644390" algn="l"/>
              </a:tabLst>
            </a:pPr>
            <a:r>
              <a:rPr lang="en-US" altLang="zh-CN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      --Yes. And a large number of them _______ about science and technology(</a:t>
            </a:r>
            <a:r>
              <a:rPr lang="zh-CN" altLang="en-US" sz="2000" kern="100">
                <a:solidFill>
                  <a:srgbClr val="000000"/>
                </a:solidFill>
                <a:latin typeface="Arial" panose="020B0604020202020204" pitchFamily="34" charset="0"/>
                <a:ea typeface="等线" panose="02010600030101010101" charset="-122"/>
              </a:rPr>
              <a:t>科技）</a:t>
            </a: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  <a:p>
            <a:pPr fontAlgn="ctr">
              <a:lnSpc>
                <a:spcPct val="200000"/>
              </a:lnSpc>
              <a:tabLst>
                <a:tab pos="1548130" algn=""/>
                <a:tab pos="3096260" algn=""/>
                <a:tab pos="4644390" algn="l"/>
              </a:tabLst>
            </a:pPr>
            <a:endParaRPr lang="en-US" altLang="zh-CN" sz="2000" kern="100">
              <a:solidFill>
                <a:srgbClr val="000000"/>
              </a:solidFill>
              <a:latin typeface="Arial" panose="020B0604020202020204" pitchFamily="34" charset="0"/>
              <a:ea typeface="等线" panose="0201060003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951904" y="1365284"/>
            <a:ext cx="8088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is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521757" y="1988417"/>
            <a:ext cx="19062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</a:rPr>
              <a:t>are playing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34064" y="3943880"/>
            <a:ext cx="4959607" cy="26861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0" name="文本框 9"/>
          <p:cNvSpPr txBox="1"/>
          <p:nvPr/>
        </p:nvSpPr>
        <p:spPr>
          <a:xfrm>
            <a:off x="6870597" y="2618828"/>
            <a:ext cx="8088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is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189904" y="3273800"/>
            <a:ext cx="8088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kern="100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charset="-122"/>
              </a:rPr>
              <a:t>are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5628" y="208089"/>
            <a:ext cx="74230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00B0F0"/>
                </a:solidFill>
                <a:sym typeface="+mn-ea"/>
              </a:rPr>
              <a:t>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others,  the 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the others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another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；</a:t>
            </a:r>
            <a:br>
              <a:rPr lang="zh-CN" altLang="en-US">
                <a:sym typeface="+mn-ea"/>
              </a:rPr>
            </a:b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84947" y="742253"/>
            <a:ext cx="11660744" cy="5782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/>
              <a:t>other </a:t>
            </a:r>
            <a:r>
              <a:rPr lang="zh-CN" altLang="en-US" sz="1800"/>
              <a:t>具有形容词性，意为：其他的，另外的；</a:t>
            </a:r>
            <a:endParaRPr lang="en-US" altLang="zh-CN" sz="1800"/>
          </a:p>
          <a:p>
            <a:endParaRPr lang="zh-CN" altLang="en-US" sz="1800"/>
          </a:p>
          <a:p>
            <a:r>
              <a:rPr lang="en-US" altLang="zh-CN" sz="1800"/>
              <a:t>1.other+</a:t>
            </a:r>
            <a:r>
              <a:rPr lang="zh-CN" altLang="en-US" sz="1800"/>
              <a:t>（可数</a:t>
            </a:r>
            <a:r>
              <a:rPr lang="en-US" altLang="zh-CN" sz="1800"/>
              <a:t>/</a:t>
            </a:r>
            <a:r>
              <a:rPr lang="zh-CN" altLang="en-US" sz="1800"/>
              <a:t>不可数）名词</a:t>
            </a:r>
            <a:endParaRPr lang="zh-CN" altLang="en-US" sz="1800"/>
          </a:p>
          <a:p>
            <a:r>
              <a:rPr lang="en-US" altLang="zh-CN" sz="1800"/>
              <a:t>This plan doesn't work</a:t>
            </a:r>
            <a:r>
              <a:rPr lang="zh-CN" altLang="en-US" sz="1800"/>
              <a:t>，</a:t>
            </a:r>
            <a:r>
              <a:rPr lang="en-US" altLang="zh-CN" sz="1800"/>
              <a:t>so let's think about </a:t>
            </a:r>
            <a:r>
              <a:rPr lang="en-US" altLang="zh-CN" sz="1800" u="sng"/>
              <a:t>other plans.</a:t>
            </a:r>
            <a:endParaRPr lang="en-US" altLang="zh-CN" sz="1800" u="sng"/>
          </a:p>
          <a:p>
            <a:r>
              <a:rPr lang="en-US" altLang="zh-CN" sz="1800"/>
              <a:t>Would you like </a:t>
            </a:r>
            <a:r>
              <a:rPr lang="en-US" altLang="zh-CN" sz="1800" u="sng"/>
              <a:t>other beer</a:t>
            </a:r>
            <a:r>
              <a:rPr lang="en-US" altLang="zh-CN" sz="1800"/>
              <a:t>?</a:t>
            </a:r>
            <a:endParaRPr lang="en-US" altLang="zh-CN" sz="1800"/>
          </a:p>
          <a:p>
            <a:endParaRPr lang="en-US" altLang="zh-CN" sz="1800"/>
          </a:p>
          <a:p>
            <a:r>
              <a:rPr lang="en-US" altLang="zh-CN" sz="1800"/>
              <a:t>2.  1</a:t>
            </a:r>
            <a:r>
              <a:rPr lang="en-US" altLang="zh-CN"/>
              <a:t>)</a:t>
            </a:r>
            <a:r>
              <a:rPr lang="zh-CN" altLang="en-US"/>
              <a:t> </a:t>
            </a:r>
            <a:r>
              <a:rPr lang="en-US" altLang="zh-CN"/>
              <a:t>(</a:t>
            </a:r>
            <a:r>
              <a:rPr lang="zh-CN" altLang="en-US" sz="1800"/>
              <a:t>不定代词）修饰词</a:t>
            </a:r>
            <a:r>
              <a:rPr lang="en-US" altLang="zh-CN" sz="1800"/>
              <a:t>+other+</a:t>
            </a:r>
            <a:r>
              <a:rPr lang="zh-CN" altLang="en-US" sz="1800">
                <a:sym typeface="+mn-ea"/>
              </a:rPr>
              <a:t>（可数</a:t>
            </a:r>
            <a:r>
              <a:rPr lang="en-US" altLang="zh-CN" sz="1800">
                <a:sym typeface="+mn-ea"/>
              </a:rPr>
              <a:t>/</a:t>
            </a:r>
            <a:r>
              <a:rPr lang="zh-CN" altLang="en-US" sz="1800">
                <a:sym typeface="+mn-ea"/>
              </a:rPr>
              <a:t>不可数）名词  </a:t>
            </a:r>
            <a:r>
              <a:rPr lang="en-US" altLang="zh-CN" sz="1800" err="1"/>
              <a:t>eg</a:t>
            </a:r>
            <a:r>
              <a:rPr lang="zh-CN" altLang="en-US" sz="1800"/>
              <a:t>：</a:t>
            </a:r>
            <a:r>
              <a:rPr lang="en-US" altLang="zh-CN" sz="1800"/>
              <a:t>some/many+other+books</a:t>
            </a:r>
            <a:r>
              <a:rPr lang="zh-CN" altLang="en-US" sz="1800"/>
              <a:t>一些其他的书。（</a:t>
            </a:r>
            <a:r>
              <a:rPr lang="zh-CN" altLang="en-US" sz="1800">
                <a:sym typeface="+mn-ea"/>
              </a:rPr>
              <a:t>不定代词）</a:t>
            </a:r>
            <a:endParaRPr lang="zh-CN" altLang="en-US" sz="1800"/>
          </a:p>
          <a:p>
            <a:r>
              <a:rPr lang="en-US" altLang="zh-CN" sz="1800"/>
              <a:t>    2) Every+ other +day  </a:t>
            </a:r>
            <a:r>
              <a:rPr lang="zh-CN" altLang="en-US" sz="1800"/>
              <a:t>每隔一天。（</a:t>
            </a:r>
            <a:r>
              <a:rPr lang="zh-CN" altLang="en-US" sz="1800">
                <a:sym typeface="+mn-ea"/>
              </a:rPr>
              <a:t>不定代词）</a:t>
            </a:r>
            <a:endParaRPr lang="zh-CN" altLang="en-US" sz="1800">
              <a:sym typeface="+mn-ea"/>
            </a:endParaRPr>
          </a:p>
          <a:p>
            <a:r>
              <a:rPr lang="en-US" altLang="zh-CN" sz="1800">
                <a:sym typeface="+mn-ea"/>
              </a:rPr>
              <a:t>    3</a:t>
            </a:r>
            <a:r>
              <a:rPr lang="en-US" altLang="zh-CN">
                <a:sym typeface="+mn-ea"/>
              </a:rPr>
              <a:t>)</a:t>
            </a:r>
            <a:r>
              <a:rPr lang="zh-CN" altLang="en-US">
                <a:sym typeface="+mn-ea"/>
              </a:rPr>
              <a:t> </a:t>
            </a:r>
            <a:r>
              <a:rPr lang="en-US" altLang="zh-CN" sz="1800">
                <a:sym typeface="+mn-ea"/>
              </a:rPr>
              <a:t>any  other + </a:t>
            </a:r>
            <a:r>
              <a:rPr lang="zh-CN" altLang="en-US" sz="1800">
                <a:sym typeface="+mn-ea"/>
              </a:rPr>
              <a:t>单数名词  </a:t>
            </a:r>
            <a:r>
              <a:rPr lang="en-US" altLang="zh-CN" sz="1800">
                <a:sym typeface="+mn-ea"/>
              </a:rPr>
              <a:t>any other day</a:t>
            </a:r>
            <a:r>
              <a:rPr lang="zh-CN" altLang="en-US" sz="1800">
                <a:sym typeface="+mn-ea"/>
              </a:rPr>
              <a:t>任何的其他日子</a:t>
            </a:r>
            <a:endParaRPr lang="en-US" altLang="zh-CN" sz="1800">
              <a:sym typeface="+mn-ea"/>
            </a:endParaRPr>
          </a:p>
          <a:p>
            <a:pPr marL="228600" indent="-228600" algn="l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endParaRPr lang="en-US" altLang="zh-CN" sz="1800" spc="15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隶书" panose="02010509060101010101" pitchFamily="49" charset="-122"/>
              <a:sym typeface="+mn-ea"/>
            </a:endParaRPr>
          </a:p>
          <a:p>
            <a:pPr indent="-228600"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>
                <a:sym typeface="+mn-ea"/>
              </a:rPr>
              <a:t>3.数词+other+（可数/不可数）名词    two other weeks 另外的两周</a:t>
            </a:r>
            <a:endParaRPr lang="zh-CN" altLang="en-US">
              <a:sym typeface="+mn-ea"/>
            </a:endParaRPr>
          </a:p>
          <a:p>
            <a:pPr indent="-228600"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endParaRPr lang="en-US" altLang="zh-CN">
              <a:sym typeface="+mn-ea"/>
            </a:endParaRPr>
          </a:p>
          <a:p>
            <a:pPr indent="-228600"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>
                <a:sym typeface="+mn-ea"/>
              </a:rPr>
              <a:t>4.（物主代词）修饰词+other+（可数/不可数）名词   my other friends 我的其他朋友</a:t>
            </a:r>
            <a:endParaRPr lang="zh-CN" altLang="en-US">
              <a:sym typeface="+mn-ea"/>
            </a:endParaRPr>
          </a:p>
          <a:p>
            <a:pPr indent="-228600"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endParaRPr lang="en-US" altLang="zh-CN">
              <a:sym typeface="+mn-ea"/>
            </a:endParaRPr>
          </a:p>
          <a:p>
            <a:pPr indent="-228600"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>
                <a:sym typeface="+mn-ea"/>
              </a:rPr>
              <a:t>5.短语  each  other  </a:t>
            </a:r>
            <a:endParaRPr lang="zh-CN" altLang="en-US">
              <a:sym typeface="+mn-ea"/>
            </a:endParaRPr>
          </a:p>
          <a:p>
            <a:pPr indent="-228600">
              <a:spcBef>
                <a:spcPct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>
                <a:sym typeface="+mn-ea"/>
              </a:rPr>
              <a:t>As best friends，we should help each other.作为好朋友，我们应该互相帮助。</a:t>
            </a:r>
            <a:endParaRPr lang="zh-CN" altLang="en-US"/>
          </a:p>
          <a:p>
            <a:endParaRPr lang="zh-CN" altLang="en-US" sz="1800">
              <a:sym typeface="+mn-ea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5628" y="208089"/>
            <a:ext cx="74230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00B050"/>
                </a:solidFill>
                <a:sym typeface="+mn-ea"/>
              </a:rPr>
              <a:t>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F0"/>
                </a:solidFill>
                <a:sym typeface="+mn-ea"/>
              </a:rPr>
              <a:t>others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,  the 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the others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another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；</a:t>
            </a:r>
            <a:br>
              <a:rPr lang="zh-CN" altLang="en-US">
                <a:sym typeface="+mn-ea"/>
              </a:rPr>
            </a:b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71236" y="1091533"/>
            <a:ext cx="11660744" cy="545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>
                <a:sym typeface="+mn-ea"/>
              </a:rPr>
              <a:t>others </a:t>
            </a:r>
            <a:r>
              <a:rPr lang="zh-CN" altLang="en-US" sz="2400">
                <a:sym typeface="+mn-ea"/>
              </a:rPr>
              <a:t>具有名词性，意为：其他的人或物；</a:t>
            </a:r>
            <a:endParaRPr lang="en-US" altLang="zh-CN" sz="2400"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sym typeface="+mn-ea"/>
              </a:rPr>
              <a:t>1.others=other+</a:t>
            </a:r>
            <a:r>
              <a:rPr lang="zh-CN" altLang="en-US" sz="2400">
                <a:sym typeface="+mn-ea"/>
              </a:rPr>
              <a:t>可数名词</a:t>
            </a:r>
            <a:endParaRPr lang="zh-CN" altLang="en-US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sym typeface="+mn-ea"/>
              </a:rPr>
              <a:t>This plan doesn't work</a:t>
            </a:r>
            <a:r>
              <a:rPr lang="zh-CN" altLang="en-US" sz="2400">
                <a:sym typeface="+mn-ea"/>
              </a:rPr>
              <a:t>，</a:t>
            </a:r>
            <a:r>
              <a:rPr lang="en-US" altLang="zh-CN" sz="2400">
                <a:sym typeface="+mn-ea"/>
              </a:rPr>
              <a:t>so let's think about </a:t>
            </a:r>
            <a:r>
              <a:rPr lang="en-US" altLang="zh-CN" sz="2400" u="sng">
                <a:sym typeface="+mn-ea"/>
              </a:rPr>
              <a:t>other plans.</a:t>
            </a:r>
            <a:endParaRPr lang="en-US" altLang="zh-CN" sz="2400" u="sng"/>
          </a:p>
          <a:p>
            <a:pPr>
              <a:lnSpc>
                <a:spcPct val="150000"/>
              </a:lnSpc>
            </a:pPr>
            <a:r>
              <a:rPr lang="en-US" altLang="zh-CN" sz="2400">
                <a:sym typeface="+mn-ea"/>
              </a:rPr>
              <a:t>=This plan doesn't work</a:t>
            </a:r>
            <a:r>
              <a:rPr lang="zh-CN" altLang="en-US" sz="2400">
                <a:sym typeface="+mn-ea"/>
              </a:rPr>
              <a:t>，</a:t>
            </a:r>
            <a:r>
              <a:rPr lang="en-US" altLang="zh-CN" sz="2400">
                <a:sym typeface="+mn-ea"/>
              </a:rPr>
              <a:t>so let's think about </a:t>
            </a:r>
            <a:r>
              <a:rPr lang="en-US" altLang="zh-CN" sz="2400" u="sng">
                <a:sym typeface="+mn-ea"/>
              </a:rPr>
              <a:t>others.</a:t>
            </a:r>
            <a:endParaRPr lang="en-US" altLang="zh-CN" sz="2400" u="sng"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sym typeface="+mn-ea"/>
              </a:rPr>
              <a:t>2.some ...others...</a:t>
            </a:r>
            <a:endParaRPr lang="en-US" altLang="zh-CN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sym typeface="+mn-ea"/>
              </a:rPr>
              <a:t>People go to the war, some come back alive but others don't.</a:t>
            </a:r>
            <a:endParaRPr lang="en-US" altLang="zh-CN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ym typeface="+mn-ea"/>
              </a:rPr>
              <a:t>人们去了战场，有的活着回来，但是其他的没有。</a:t>
            </a:r>
            <a:endParaRPr lang="zh-CN" altLang="en-US" sz="2400"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800">
              <a:sym typeface="+mn-ea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5628" y="208089"/>
            <a:ext cx="74230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00B050"/>
                </a:solidFill>
                <a:sym typeface="+mn-ea"/>
              </a:rPr>
              <a:t>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others,  </a:t>
            </a:r>
            <a:r>
              <a:rPr lang="en-US" altLang="zh-CN" sz="2400" b="1">
                <a:solidFill>
                  <a:srgbClr val="00B0F0"/>
                </a:solidFill>
                <a:sym typeface="+mn-ea"/>
              </a:rPr>
              <a:t>the other</a:t>
            </a:r>
            <a:r>
              <a:rPr lang="zh-CN" altLang="en-US" sz="2400" b="1">
                <a:solidFill>
                  <a:srgbClr val="00B0F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F0"/>
                </a:solidFill>
                <a:sym typeface="+mn-ea"/>
              </a:rPr>
              <a:t>the others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another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；</a:t>
            </a:r>
            <a:br>
              <a:rPr lang="zh-CN" altLang="en-US">
                <a:sym typeface="+mn-ea"/>
              </a:rPr>
            </a:b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34208" y="979106"/>
            <a:ext cx="1166074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/>
              <a:t>the other</a:t>
            </a:r>
            <a:r>
              <a:rPr lang="zh-CN" altLang="en-US" sz="2000"/>
              <a:t>特指范围内的其他</a:t>
            </a:r>
            <a:endParaRPr lang="en-US" altLang="zh-CN" sz="2000"/>
          </a:p>
          <a:p>
            <a:endParaRPr lang="zh-CN" altLang="en-US" sz="2000"/>
          </a:p>
          <a:p>
            <a:r>
              <a:rPr lang="en-US" altLang="zh-CN" sz="2000"/>
              <a:t>1.the other</a:t>
            </a:r>
            <a:r>
              <a:rPr lang="zh-CN" altLang="en-US" sz="2000"/>
              <a:t>具有形容词性</a:t>
            </a:r>
            <a:endParaRPr lang="zh-CN" altLang="en-US" sz="2000"/>
          </a:p>
          <a:p>
            <a:r>
              <a:rPr lang="en-US" altLang="zh-CN" sz="2000"/>
              <a:t>1)</a:t>
            </a:r>
            <a:r>
              <a:rPr lang="zh-CN" altLang="en-US" sz="2000"/>
              <a:t>（当对象只有两个时，</a:t>
            </a:r>
            <a:r>
              <a:rPr lang="en-US" altLang="zh-CN" sz="2000"/>
              <a:t>the other </a:t>
            </a:r>
            <a:r>
              <a:rPr lang="zh-CN" altLang="en-US" sz="2000"/>
              <a:t>指另一个）</a:t>
            </a:r>
            <a:endParaRPr lang="zh-CN" altLang="en-US" sz="2000"/>
          </a:p>
          <a:p>
            <a:r>
              <a:rPr lang="en-US" altLang="zh-CN" sz="2000"/>
              <a:t>She has twin sisters</a:t>
            </a:r>
            <a:r>
              <a:rPr lang="zh-CN" altLang="en-US" sz="2000"/>
              <a:t>，</a:t>
            </a:r>
            <a:r>
              <a:rPr lang="en-US" altLang="zh-CN" sz="2000" b="1" u="sng"/>
              <a:t>one</a:t>
            </a:r>
            <a:r>
              <a:rPr lang="en-US" altLang="zh-CN" sz="2000"/>
              <a:t> is a teacher but </a:t>
            </a:r>
            <a:r>
              <a:rPr lang="en-US" altLang="zh-CN" sz="2000" b="1" u="sng"/>
              <a:t>the other</a:t>
            </a:r>
            <a:r>
              <a:rPr lang="en-US" altLang="zh-CN" sz="2000" b="1"/>
              <a:t> </a:t>
            </a:r>
            <a:r>
              <a:rPr lang="en-US" altLang="zh-CN" sz="2000"/>
              <a:t>is a nurse.</a:t>
            </a:r>
            <a:endParaRPr lang="en-US" altLang="zh-CN" sz="2000"/>
          </a:p>
          <a:p>
            <a:endParaRPr lang="en-US" altLang="zh-CN" sz="2000"/>
          </a:p>
          <a:p>
            <a:r>
              <a:rPr lang="en-US" altLang="zh-CN" sz="2000"/>
              <a:t>2)</a:t>
            </a:r>
            <a:r>
              <a:rPr lang="zh-CN" altLang="en-US" sz="2000"/>
              <a:t>当对象不止两个时，</a:t>
            </a:r>
            <a:r>
              <a:rPr lang="en-US" altLang="zh-CN" sz="2000"/>
              <a:t>the other </a:t>
            </a:r>
            <a:r>
              <a:rPr lang="zh-CN" altLang="en-US" sz="2000"/>
              <a:t>指剩下的全部</a:t>
            </a:r>
            <a:endParaRPr lang="zh-CN" altLang="en-US" sz="2000"/>
          </a:p>
          <a:p>
            <a:r>
              <a:rPr lang="en-US" altLang="zh-CN" sz="2000"/>
              <a:t>There were a lot of apples on the table</a:t>
            </a:r>
            <a:r>
              <a:rPr lang="zh-CN" altLang="en-US" sz="2000"/>
              <a:t>，</a:t>
            </a:r>
            <a:r>
              <a:rPr lang="en-US" altLang="zh-CN" sz="2000"/>
              <a:t>but now there is only </a:t>
            </a:r>
            <a:r>
              <a:rPr lang="en-US" altLang="zh-CN" sz="2000" u="sng"/>
              <a:t>one left</a:t>
            </a:r>
            <a:r>
              <a:rPr lang="zh-CN" altLang="en-US" sz="2000"/>
              <a:t>，</a:t>
            </a:r>
            <a:r>
              <a:rPr lang="en-US" altLang="zh-CN" sz="2000"/>
              <a:t>where are</a:t>
            </a:r>
            <a:r>
              <a:rPr lang="en-US" altLang="zh-CN" sz="2000" u="sng"/>
              <a:t> the other apples</a:t>
            </a:r>
            <a:r>
              <a:rPr lang="zh-CN" altLang="en-US" sz="2000" u="sng"/>
              <a:t>？</a:t>
            </a:r>
            <a:endParaRPr lang="en-US" altLang="zh-CN" sz="2000" u="sng"/>
          </a:p>
          <a:p>
            <a:endParaRPr lang="en-US" altLang="zh-CN" sz="2000" u="sng"/>
          </a:p>
          <a:p>
            <a:r>
              <a:rPr lang="en-US" altLang="zh-CN" sz="2000">
                <a:sym typeface="+mn-ea"/>
              </a:rPr>
              <a:t>2.the other</a:t>
            </a:r>
            <a:r>
              <a:rPr lang="zh-CN" altLang="en-US" sz="2000">
                <a:sym typeface="+mn-ea"/>
              </a:rPr>
              <a:t>具有名词性</a:t>
            </a:r>
            <a:endParaRPr lang="zh-CN" altLang="en-US" sz="2000">
              <a:sym typeface="+mn-ea"/>
            </a:endParaRPr>
          </a:p>
          <a:p>
            <a:r>
              <a:rPr lang="en-US" altLang="zh-CN" sz="2000">
                <a:sym typeface="+mn-ea"/>
              </a:rPr>
              <a:t>Where are the other students</a:t>
            </a:r>
            <a:r>
              <a:rPr lang="zh-CN" altLang="en-US" sz="2000">
                <a:sym typeface="+mn-ea"/>
              </a:rPr>
              <a:t>？</a:t>
            </a:r>
            <a:r>
              <a:rPr lang="en-US" altLang="zh-CN" sz="2000">
                <a:sym typeface="+mn-ea"/>
              </a:rPr>
              <a:t>=where are </a:t>
            </a:r>
            <a:r>
              <a:rPr lang="en-US" altLang="zh-CN" sz="2000" b="1">
                <a:sym typeface="+mn-ea"/>
              </a:rPr>
              <a:t>the others</a:t>
            </a:r>
            <a:r>
              <a:rPr lang="zh-CN" altLang="en-US" sz="2000">
                <a:sym typeface="+mn-ea"/>
              </a:rPr>
              <a:t>？</a:t>
            </a:r>
            <a:endParaRPr lang="en-US" altLang="zh-CN" sz="2000">
              <a:sym typeface="+mn-ea"/>
            </a:endParaRPr>
          </a:p>
          <a:p>
            <a:endParaRPr lang="zh-CN" altLang="en-US" sz="2000">
              <a:sym typeface="+mn-ea"/>
            </a:endParaRPr>
          </a:p>
          <a:p>
            <a:r>
              <a:rPr lang="en-US" altLang="zh-CN" sz="2000">
                <a:sym typeface="+mn-ea"/>
              </a:rPr>
              <a:t>3.</a:t>
            </a:r>
            <a:r>
              <a:rPr lang="zh-CN" altLang="en-US" sz="2000">
                <a:sym typeface="+mn-ea"/>
              </a:rPr>
              <a:t>相关的短语</a:t>
            </a:r>
            <a:endParaRPr lang="zh-CN" altLang="en-US" sz="2000">
              <a:sym typeface="+mn-ea"/>
            </a:endParaRPr>
          </a:p>
          <a:p>
            <a:r>
              <a:rPr lang="en-US" altLang="zh-CN" sz="2000">
                <a:sym typeface="+mn-ea"/>
              </a:rPr>
              <a:t>the other day</a:t>
            </a:r>
            <a:r>
              <a:rPr lang="zh-CN" altLang="en-US" sz="2000">
                <a:sym typeface="+mn-ea"/>
              </a:rPr>
              <a:t>前段时间的某天（错译：另外的一天 ） </a:t>
            </a:r>
            <a:r>
              <a:rPr lang="en-US" altLang="zh-CN" sz="2000">
                <a:sym typeface="+mn-ea"/>
              </a:rPr>
              <a:t>the other night</a:t>
            </a:r>
            <a:r>
              <a:rPr lang="zh-CN" altLang="en-US" sz="2000">
                <a:sym typeface="+mn-ea"/>
              </a:rPr>
              <a:t>前段时间的某晚  </a:t>
            </a:r>
            <a:endParaRPr lang="zh-CN" altLang="en-US" sz="2000">
              <a:sym typeface="+mn-ea"/>
            </a:endParaRPr>
          </a:p>
          <a:p>
            <a:r>
              <a:rPr lang="en-US" altLang="zh-CN" sz="2000">
                <a:sym typeface="+mn-ea"/>
              </a:rPr>
              <a:t>the other morning</a:t>
            </a:r>
            <a:r>
              <a:rPr lang="zh-CN" altLang="en-US" sz="2000">
                <a:sym typeface="+mn-ea"/>
              </a:rPr>
              <a:t>前段时间的某个早晨</a:t>
            </a:r>
            <a:endParaRPr lang="zh-CN" altLang="en-US" sz="2000">
              <a:sym typeface="+mn-ea"/>
            </a:endParaRPr>
          </a:p>
          <a:p>
            <a:r>
              <a:rPr lang="en-US" altLang="zh-CN" sz="2000">
                <a:sym typeface="+mn-ea"/>
              </a:rPr>
              <a:t>They broke up the other day</a:t>
            </a:r>
            <a:r>
              <a:rPr lang="zh-CN" altLang="en-US" sz="2000">
                <a:sym typeface="+mn-ea"/>
              </a:rPr>
              <a:t>他们前几天分手了</a:t>
            </a:r>
            <a:endParaRPr lang="zh-CN" altLang="en-US" sz="2000">
              <a:sym typeface="+mn-ea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8885" y="66422"/>
            <a:ext cx="74230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00B050"/>
                </a:solidFill>
                <a:sym typeface="+mn-ea"/>
              </a:rPr>
              <a:t>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others,  the 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50"/>
                </a:solidFill>
                <a:sym typeface="+mn-ea"/>
              </a:rPr>
              <a:t>the others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，</a:t>
            </a:r>
            <a:r>
              <a:rPr lang="en-US" altLang="zh-CN" sz="2400" b="1">
                <a:solidFill>
                  <a:srgbClr val="00B0F0"/>
                </a:solidFill>
                <a:sym typeface="+mn-ea"/>
              </a:rPr>
              <a:t>another</a:t>
            </a:r>
            <a:r>
              <a:rPr lang="zh-CN" altLang="en-US" sz="2400" b="1">
                <a:solidFill>
                  <a:srgbClr val="00B050"/>
                </a:solidFill>
                <a:sym typeface="+mn-ea"/>
              </a:rPr>
              <a:t>；</a:t>
            </a:r>
            <a:br>
              <a:rPr lang="zh-CN" altLang="en-US">
                <a:sym typeface="+mn-ea"/>
              </a:rPr>
            </a:b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80842" y="671691"/>
            <a:ext cx="11660744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>
                <a:sym typeface="+mn-ea"/>
              </a:rPr>
              <a:t>another </a:t>
            </a:r>
            <a:r>
              <a:rPr lang="zh-CN" altLang="en-US" sz="1800" b="1">
                <a:sym typeface="+mn-ea"/>
              </a:rPr>
              <a:t>泛指另外的一个</a:t>
            </a:r>
            <a:endParaRPr lang="en-US" altLang="zh-CN" sz="1800" b="1">
              <a:sym typeface="+mn-ea"/>
            </a:endParaRPr>
          </a:p>
          <a:p>
            <a:endParaRPr lang="zh-CN" altLang="en-US" sz="1800">
              <a:sym typeface="+mn-ea"/>
            </a:endParaRPr>
          </a:p>
          <a:p>
            <a:r>
              <a:rPr lang="en-US" altLang="zh-CN" sz="1800" b="1">
                <a:sym typeface="+mn-ea"/>
              </a:rPr>
              <a:t>1.another </a:t>
            </a:r>
            <a:r>
              <a:rPr lang="zh-CN" altLang="en-US" sz="1800" b="1">
                <a:sym typeface="+mn-ea"/>
              </a:rPr>
              <a:t>形容词性</a:t>
            </a:r>
            <a:endParaRPr lang="zh-CN" altLang="en-US" sz="1800" b="1">
              <a:sym typeface="+mn-ea"/>
            </a:endParaRPr>
          </a:p>
          <a:p>
            <a:r>
              <a:rPr lang="en-US" altLang="zh-CN" sz="1800">
                <a:sym typeface="+mn-ea"/>
              </a:rPr>
              <a:t>1</a:t>
            </a:r>
            <a:r>
              <a:rPr lang="zh-CN" altLang="en-US" sz="1800">
                <a:sym typeface="+mn-ea"/>
              </a:rPr>
              <a:t>）</a:t>
            </a:r>
            <a:r>
              <a:rPr lang="en-US" altLang="zh-CN" sz="1800">
                <a:sym typeface="+mn-ea"/>
              </a:rPr>
              <a:t>another+</a:t>
            </a:r>
            <a:r>
              <a:rPr lang="zh-CN" altLang="en-US" sz="1800">
                <a:sym typeface="+mn-ea"/>
              </a:rPr>
              <a:t>单数的可数名词</a:t>
            </a:r>
            <a:r>
              <a:rPr lang="en-US" altLang="zh-CN" sz="1800">
                <a:sym typeface="+mn-ea"/>
              </a:rPr>
              <a:t>,  in another place</a:t>
            </a:r>
            <a:r>
              <a:rPr lang="zh-CN" altLang="en-US" sz="1800">
                <a:sym typeface="+mn-ea"/>
              </a:rPr>
              <a:t>在另外的一个地方 </a:t>
            </a:r>
            <a:r>
              <a:rPr lang="en-US" altLang="zh-CN" sz="1800">
                <a:sym typeface="+mn-ea"/>
              </a:rPr>
              <a:t>in another time</a:t>
            </a:r>
            <a:r>
              <a:rPr lang="zh-CN" altLang="en-US" sz="1800">
                <a:sym typeface="+mn-ea"/>
              </a:rPr>
              <a:t>在另外的一个时间段</a:t>
            </a:r>
            <a:endParaRPr lang="zh-CN" altLang="en-US" sz="1800">
              <a:sym typeface="+mn-ea"/>
            </a:endParaRPr>
          </a:p>
          <a:p>
            <a:r>
              <a:rPr lang="en-US" altLang="zh-CN" sz="1800">
                <a:sym typeface="+mn-ea"/>
              </a:rPr>
              <a:t>in another face</a:t>
            </a:r>
            <a:r>
              <a:rPr lang="zh-CN" altLang="en-US" sz="1800">
                <a:sym typeface="+mn-ea"/>
              </a:rPr>
              <a:t>在另一张面孔  </a:t>
            </a:r>
            <a:r>
              <a:rPr lang="en-US" altLang="zh-CN" sz="1800">
                <a:sym typeface="+mn-ea"/>
              </a:rPr>
              <a:t>in another life </a:t>
            </a:r>
            <a:r>
              <a:rPr lang="zh-CN" altLang="en-US" sz="1800">
                <a:sym typeface="+mn-ea"/>
              </a:rPr>
              <a:t>在另外的一种生活</a:t>
            </a:r>
            <a:endParaRPr lang="zh-CN" altLang="en-US" sz="1800" b="1" u="sng">
              <a:sym typeface="+mn-ea"/>
            </a:endParaRPr>
          </a:p>
          <a:p>
            <a:r>
              <a:rPr lang="en-US" altLang="zh-CN" sz="1800">
                <a:sym typeface="+mn-ea"/>
              </a:rPr>
              <a:t>another </a:t>
            </a:r>
            <a:r>
              <a:rPr lang="zh-CN" altLang="en-US" sz="1800">
                <a:sym typeface="+mn-ea"/>
              </a:rPr>
              <a:t>泛指另外的一个</a:t>
            </a:r>
            <a:endParaRPr lang="en-US" altLang="zh-CN" sz="1800">
              <a:sym typeface="+mn-ea"/>
            </a:endParaRPr>
          </a:p>
          <a:p>
            <a:endParaRPr lang="zh-CN" altLang="en-US" sz="1800">
              <a:sym typeface="+mn-ea"/>
            </a:endParaRPr>
          </a:p>
          <a:p>
            <a:r>
              <a:rPr lang="en-US" altLang="zh-CN" sz="1800" b="1">
                <a:sym typeface="+mn-ea"/>
              </a:rPr>
              <a:t>2.another</a:t>
            </a:r>
            <a:r>
              <a:rPr lang="zh-CN" altLang="en-US" sz="1800" b="1">
                <a:sym typeface="+mn-ea"/>
              </a:rPr>
              <a:t>名词性</a:t>
            </a:r>
            <a:r>
              <a:rPr lang="zh-CN" altLang="en-US" sz="1800">
                <a:sym typeface="+mn-ea"/>
              </a:rPr>
              <a:t>，另外的一个人或事物</a:t>
            </a:r>
            <a:endParaRPr lang="zh-CN" altLang="en-US" sz="1800">
              <a:sym typeface="+mn-ea"/>
            </a:endParaRPr>
          </a:p>
          <a:p>
            <a:r>
              <a:rPr lang="en-US" altLang="zh-CN" sz="1800">
                <a:sym typeface="+mn-ea"/>
              </a:rPr>
              <a:t>A strong man can save himself. A great man can save </a:t>
            </a:r>
            <a:r>
              <a:rPr lang="en-US" altLang="zh-CN" sz="1800" b="1" u="sng">
                <a:sym typeface="+mn-ea"/>
              </a:rPr>
              <a:t>another=another man.</a:t>
            </a:r>
            <a:endParaRPr lang="en-US" altLang="zh-CN" sz="1800" b="1" u="sng">
              <a:sym typeface="+mn-ea"/>
            </a:endParaRPr>
          </a:p>
          <a:p>
            <a:r>
              <a:rPr lang="zh-CN" altLang="en-US" sz="1800" b="1" u="sng">
                <a:sym typeface="+mn-ea"/>
              </a:rPr>
              <a:t>注意：</a:t>
            </a:r>
            <a:r>
              <a:rPr lang="en-US" altLang="zh-CN" sz="1800">
                <a:sym typeface="+mn-ea"/>
              </a:rPr>
              <a:t>another </a:t>
            </a:r>
            <a:r>
              <a:rPr lang="zh-CN" altLang="en-US" sz="1800">
                <a:sym typeface="+mn-ea"/>
              </a:rPr>
              <a:t>不能与</a:t>
            </a:r>
            <a:r>
              <a:rPr lang="en-US" altLang="zh-CN" sz="1800">
                <a:sym typeface="+mn-ea"/>
              </a:rPr>
              <a:t>a </a:t>
            </a:r>
            <a:r>
              <a:rPr lang="zh-CN" altLang="en-US" sz="1800">
                <a:sym typeface="+mn-ea"/>
              </a:rPr>
              <a:t>连用如：</a:t>
            </a:r>
            <a:r>
              <a:rPr lang="en-US" altLang="zh-CN" sz="1800">
                <a:sym typeface="+mn-ea"/>
              </a:rPr>
              <a:t>another a few weeks</a:t>
            </a:r>
            <a:r>
              <a:rPr lang="zh-CN" altLang="en-US" sz="1800">
                <a:sym typeface="+mn-ea"/>
              </a:rPr>
              <a:t>（错）</a:t>
            </a:r>
            <a:r>
              <a:rPr lang="en-US" altLang="zh-CN" sz="1800">
                <a:sym typeface="+mn-ea"/>
              </a:rPr>
              <a:t>another few weeks</a:t>
            </a:r>
            <a:r>
              <a:rPr lang="zh-CN" altLang="en-US" sz="1800">
                <a:sym typeface="+mn-ea"/>
              </a:rPr>
              <a:t>（对）</a:t>
            </a:r>
            <a:endParaRPr lang="en-US" altLang="zh-CN" sz="1800">
              <a:sym typeface="+mn-ea"/>
            </a:endParaRPr>
          </a:p>
          <a:p>
            <a:endParaRPr lang="en-US" altLang="zh-CN" sz="1800">
              <a:sym typeface="+mn-ea"/>
            </a:endParaRPr>
          </a:p>
          <a:p>
            <a:r>
              <a:rPr lang="zh-CN" altLang="en-US" sz="1800">
                <a:sym typeface="+mn-ea"/>
              </a:rPr>
              <a:t>题目：</a:t>
            </a:r>
            <a:endParaRPr lang="zh-CN" altLang="en-US" sz="1800">
              <a:sym typeface="+mn-ea"/>
            </a:endParaRPr>
          </a:p>
          <a:p>
            <a:r>
              <a:rPr lang="en-US" altLang="zh-CN" sz="2400"/>
              <a:t>1.Would you like to have____(other/another)</a:t>
            </a:r>
            <a:r>
              <a:rPr lang="en-US" altLang="zh-CN" sz="2400" u="sng"/>
              <a:t>hamburger</a:t>
            </a:r>
            <a:r>
              <a:rPr lang="en-US" altLang="zh-CN" sz="2400"/>
              <a:t>?</a:t>
            </a:r>
            <a:endParaRPr lang="en-US" altLang="zh-CN" sz="2400"/>
          </a:p>
          <a:p>
            <a:r>
              <a:rPr lang="en-US" altLang="zh-CN" sz="1800"/>
              <a:t>(</a:t>
            </a:r>
            <a:r>
              <a:rPr lang="zh-CN" altLang="en-US" sz="1800"/>
              <a:t>注意</a:t>
            </a:r>
            <a:r>
              <a:rPr lang="en-US" altLang="zh-CN" sz="1800"/>
              <a:t>:another+</a:t>
            </a:r>
            <a:r>
              <a:rPr lang="zh-CN" altLang="en-US" sz="1800"/>
              <a:t>单数名词；</a:t>
            </a:r>
            <a:r>
              <a:rPr lang="en-US" altLang="zh-CN" sz="1800"/>
              <a:t>other+</a:t>
            </a:r>
            <a:r>
              <a:rPr lang="zh-CN" altLang="en-US" sz="1800"/>
              <a:t>复数名词</a:t>
            </a:r>
            <a:r>
              <a:rPr lang="en-US" altLang="zh-CN" sz="1800"/>
              <a:t>/</a:t>
            </a:r>
            <a:r>
              <a:rPr lang="zh-CN" altLang="en-US" sz="1800"/>
              <a:t>不可数名词）</a:t>
            </a:r>
            <a:endParaRPr lang="zh-CN" altLang="en-US" sz="1800"/>
          </a:p>
          <a:p>
            <a:endParaRPr lang="en-US" altLang="zh-CN" sz="1800"/>
          </a:p>
          <a:p>
            <a:r>
              <a:rPr lang="en-US" altLang="zh-CN" sz="2400"/>
              <a:t>2.I have 100 books, 30 of them are novels</a:t>
            </a:r>
            <a:r>
              <a:rPr lang="zh-CN" altLang="en-US" sz="2400"/>
              <a:t>，</a:t>
            </a:r>
            <a:r>
              <a:rPr lang="en-US" altLang="zh-CN" sz="2400"/>
              <a:t>20 of them are about history</a:t>
            </a:r>
            <a:r>
              <a:rPr lang="zh-CN" altLang="en-US" sz="2400"/>
              <a:t>，</a:t>
            </a:r>
            <a:r>
              <a:rPr lang="en-US" altLang="zh-CN" sz="2400"/>
              <a:t>__________(others/the others) are about science. </a:t>
            </a:r>
            <a:endParaRPr lang="en-US" altLang="zh-CN" sz="2400"/>
          </a:p>
          <a:p>
            <a:endParaRPr lang="en-US" altLang="zh-CN" sz="1800"/>
          </a:p>
          <a:p>
            <a:r>
              <a:rPr lang="en-US" altLang="zh-CN" sz="2400"/>
              <a:t>3.You can‘t walk on this side of the road.</a:t>
            </a:r>
            <a:r>
              <a:rPr lang="zh-CN" altLang="en-US" sz="2400"/>
              <a:t> </a:t>
            </a:r>
            <a:r>
              <a:rPr lang="en-US" altLang="zh-CN" sz="2400"/>
              <a:t>You should choose ____</a:t>
            </a:r>
            <a:r>
              <a:rPr lang="zh-CN" altLang="en-US" sz="2400"/>
              <a:t>（</a:t>
            </a:r>
            <a:r>
              <a:rPr lang="en-US" altLang="zh-CN" sz="2400"/>
              <a:t>another/the other) side.</a:t>
            </a:r>
            <a:endParaRPr lang="zh-CN" altLang="en-US" sz="2400"/>
          </a:p>
          <a:p>
            <a:endParaRPr lang="zh-CN" altLang="en-US" sz="1800">
              <a:sym typeface="+mn-ea"/>
            </a:endParaRPr>
          </a:p>
        </p:txBody>
      </p:sp>
      <p:pic>
        <p:nvPicPr>
          <p:cNvPr id="8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811000" y="104648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82597" y="187566"/>
            <a:ext cx="9445557" cy="6047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/>
              <a:t>My mother __________ a new dress for the party.</a:t>
            </a:r>
            <a:endParaRPr lang="en-US" altLang="zh-CN" sz="2000"/>
          </a:p>
          <a:p>
            <a:pPr marL="457200" indent="-457200">
              <a:lnSpc>
                <a:spcPct val="150000"/>
              </a:lnSpc>
              <a:buAutoNum type="alphaUcPeriod"/>
            </a:pPr>
            <a:r>
              <a:rPr lang="en-US" altLang="zh-CN" sz="2000"/>
              <a:t>need         B. needs          C. doesn’t needs           D. don’t need</a:t>
            </a:r>
            <a:endParaRPr lang="en-US" altLang="zh-CN" sz="2000"/>
          </a:p>
          <a:p>
            <a:pPr marL="457200" indent="-457200">
              <a:lnSpc>
                <a:spcPct val="150000"/>
              </a:lnSpc>
              <a:buAutoNum type="alphaUcPeriod"/>
            </a:pPr>
            <a:endParaRPr lang="en-US" altLang="zh-CN" sz="2000"/>
          </a:p>
          <a:p>
            <a:pPr>
              <a:lnSpc>
                <a:spcPct val="150000"/>
              </a:lnSpc>
            </a:pPr>
            <a:r>
              <a:rPr lang="en-US" altLang="zh-CN" sz="2000"/>
              <a:t>Last year, I ________ drive. I used to take the bus.</a:t>
            </a:r>
            <a:endParaRPr lang="en-US" altLang="zh-CN" sz="2000"/>
          </a:p>
          <a:p>
            <a:pPr marL="457200" indent="-457200">
              <a:lnSpc>
                <a:spcPct val="150000"/>
              </a:lnSpc>
              <a:buAutoNum type="alphaUcPeriod"/>
            </a:pPr>
            <a:r>
              <a:rPr lang="en-US" altLang="zh-CN" sz="2000"/>
              <a:t>could         B. couldn’t          C. should         D. shouldn’t</a:t>
            </a:r>
            <a:endParaRPr lang="en-US" altLang="zh-CN" sz="2000"/>
          </a:p>
          <a:p>
            <a:pPr marL="457200" indent="-457200">
              <a:lnSpc>
                <a:spcPct val="150000"/>
              </a:lnSpc>
              <a:buAutoNum type="alphaUcPeriod"/>
            </a:pPr>
            <a:endParaRPr lang="en-US" altLang="zh-CN" sz="2000"/>
          </a:p>
          <a:p>
            <a:pPr>
              <a:lnSpc>
                <a:spcPct val="150000"/>
              </a:lnSpc>
            </a:pPr>
            <a:r>
              <a:rPr lang="en-US" altLang="zh-CN" sz="2000"/>
              <a:t>May I go out now, Dad?</a:t>
            </a:r>
            <a:endParaRPr lang="en-US" altLang="zh-CN" sz="2000"/>
          </a:p>
          <a:p>
            <a:pPr>
              <a:lnSpc>
                <a:spcPct val="150000"/>
              </a:lnSpc>
            </a:pPr>
            <a:r>
              <a:rPr lang="en-US" altLang="zh-CN" sz="2000"/>
              <a:t>No. You _________ let your mother know first.</a:t>
            </a:r>
            <a:endParaRPr lang="en-US" altLang="zh-CN" sz="2000"/>
          </a:p>
          <a:p>
            <a:pPr marL="457200" indent="-457200">
              <a:lnSpc>
                <a:spcPct val="150000"/>
              </a:lnSpc>
              <a:buAutoNum type="alphaUcPeriod"/>
            </a:pPr>
            <a:r>
              <a:rPr lang="en-US" altLang="zh-CN" sz="2000"/>
              <a:t>can         B. may          C. need          D. must</a:t>
            </a:r>
            <a:endParaRPr lang="en-US" altLang="zh-CN" sz="2000"/>
          </a:p>
          <a:p>
            <a:pPr>
              <a:lnSpc>
                <a:spcPct val="150000"/>
              </a:lnSpc>
            </a:pPr>
            <a:endParaRPr lang="en-US" altLang="zh-CN" sz="2000"/>
          </a:p>
          <a:p>
            <a:pPr>
              <a:lnSpc>
                <a:spcPct val="150000"/>
              </a:lnSpc>
            </a:pPr>
            <a:r>
              <a:rPr lang="en-US" altLang="zh-CN" sz="2000"/>
              <a:t>Look</a:t>
            </a:r>
            <a:r>
              <a:rPr lang="zh-CN" altLang="en-US" sz="2000"/>
              <a:t> </a:t>
            </a:r>
            <a:r>
              <a:rPr lang="en-US" altLang="zh-CN" sz="2000"/>
              <a:t>at that girl! Is it Lisa</a:t>
            </a:r>
            <a:r>
              <a:rPr lang="zh-CN" altLang="en-US" sz="2000"/>
              <a:t>？</a:t>
            </a:r>
            <a:endParaRPr lang="en-US" altLang="zh-CN" sz="2000"/>
          </a:p>
          <a:p>
            <a:pPr>
              <a:lnSpc>
                <a:spcPct val="150000"/>
              </a:lnSpc>
            </a:pPr>
            <a:r>
              <a:rPr lang="en-US" altLang="zh-CN" sz="2000"/>
              <a:t>-No, it ________ be her. She has gone back to her hometown.</a:t>
            </a:r>
            <a:endParaRPr lang="en-US" altLang="zh-CN" sz="2000"/>
          </a:p>
          <a:p>
            <a:pPr>
              <a:lnSpc>
                <a:spcPct val="150000"/>
              </a:lnSpc>
            </a:pPr>
            <a:r>
              <a:rPr lang="en-US" altLang="zh-CN" sz="2000"/>
              <a:t>A. mustn’t      B. can’t       C. needn’t       D. wouldn’t</a:t>
            </a:r>
            <a:endParaRPr lang="zh-CN" altLang="en-US" sz="2000"/>
          </a:p>
        </p:txBody>
      </p:sp>
      <p:sp>
        <p:nvSpPr>
          <p:cNvPr id="6" name="文本框 5"/>
          <p:cNvSpPr txBox="1"/>
          <p:nvPr/>
        </p:nvSpPr>
        <p:spPr>
          <a:xfrm>
            <a:off x="422656" y="309590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B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2656" y="1628733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B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2656" y="2964915"/>
            <a:ext cx="486383" cy="46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D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2655" y="4862403"/>
            <a:ext cx="486383" cy="46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B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50949" y="-101594"/>
            <a:ext cx="10391641" cy="5128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u="sng">
                <a:solidFill>
                  <a:srgbClr val="00B0F0"/>
                </a:solidFill>
              </a:rPr>
              <a:t>may</a:t>
            </a:r>
            <a:endParaRPr lang="en-US" altLang="zh-CN" sz="2400" b="1" u="sng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zh-CN" altLang="en-US" b="1">
                <a:solidFill>
                  <a:srgbClr val="00B0F0"/>
                </a:solidFill>
              </a:rPr>
              <a:t>表示许可，相比</a:t>
            </a:r>
            <a:r>
              <a:rPr lang="en-US" altLang="zh-CN" b="1">
                <a:solidFill>
                  <a:srgbClr val="00B0F0"/>
                </a:solidFill>
              </a:rPr>
              <a:t>can</a:t>
            </a:r>
            <a:r>
              <a:rPr lang="zh-CN" altLang="en-US" b="1">
                <a:solidFill>
                  <a:srgbClr val="00B0F0"/>
                </a:solidFill>
              </a:rPr>
              <a:t>而言更正式，语气更委婉   </a:t>
            </a:r>
            <a:r>
              <a:rPr lang="en-US" altLang="zh-CN" sz="1800" b="1">
                <a:solidFill>
                  <a:srgbClr val="00B0F0"/>
                </a:solidFill>
              </a:rPr>
              <a:t>May I come in?</a:t>
            </a:r>
            <a:endParaRPr lang="en-US" altLang="zh-CN" sz="18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rgbClr val="00B0F0"/>
                </a:solidFill>
              </a:rPr>
              <a:t>肯定回答：</a:t>
            </a:r>
            <a:r>
              <a:rPr lang="en-US" altLang="zh-CN" sz="1800" b="1">
                <a:solidFill>
                  <a:srgbClr val="00B0F0"/>
                </a:solidFill>
              </a:rPr>
              <a:t>Yes, you can ; </a:t>
            </a:r>
            <a:r>
              <a:rPr lang="zh-CN" altLang="en-US" sz="1800" b="1">
                <a:solidFill>
                  <a:srgbClr val="00B0F0"/>
                </a:solidFill>
              </a:rPr>
              <a:t>否定回答：</a:t>
            </a:r>
            <a:r>
              <a:rPr lang="en-US" altLang="zh-CN" sz="1800" b="1">
                <a:solidFill>
                  <a:srgbClr val="00B0F0"/>
                </a:solidFill>
              </a:rPr>
              <a:t>No, you can’t. </a:t>
            </a:r>
            <a:r>
              <a:rPr lang="zh-CN" altLang="en-US" b="1">
                <a:solidFill>
                  <a:srgbClr val="00B0F0"/>
                </a:solidFill>
              </a:rPr>
              <a:t>有时否定回答也用</a:t>
            </a:r>
            <a:r>
              <a:rPr lang="en-US" altLang="zh-CN" b="1">
                <a:solidFill>
                  <a:srgbClr val="00B0F0"/>
                </a:solidFill>
              </a:rPr>
              <a:t>mustn’t. </a:t>
            </a:r>
            <a:endParaRPr lang="en-US" altLang="zh-CN" sz="18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800" b="1">
                <a:solidFill>
                  <a:srgbClr val="00B0F0"/>
                </a:solidFill>
              </a:rPr>
              <a:t>b.    </a:t>
            </a:r>
            <a:r>
              <a:rPr lang="zh-CN" altLang="en-US" sz="1800" b="1">
                <a:solidFill>
                  <a:srgbClr val="00B0F0"/>
                </a:solidFill>
              </a:rPr>
              <a:t>表示可能性   </a:t>
            </a:r>
            <a:r>
              <a:rPr lang="en-US" altLang="zh-CN" b="1">
                <a:solidFill>
                  <a:srgbClr val="00B0F0"/>
                </a:solidFill>
              </a:rPr>
              <a:t>She may be a teacher. </a:t>
            </a:r>
            <a:endParaRPr lang="en-US" altLang="zh-CN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6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B050"/>
                </a:solidFill>
              </a:rPr>
              <a:t>maybe vs may be</a:t>
            </a:r>
            <a:endParaRPr lang="en-US" altLang="zh-CN" b="1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1000" b="1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400" b="1" u="sng">
                <a:solidFill>
                  <a:srgbClr val="00B0F0"/>
                </a:solidFill>
              </a:rPr>
              <a:t>could</a:t>
            </a:r>
            <a:endParaRPr lang="en-US" altLang="zh-CN" sz="2400" b="1" u="sng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FontTx/>
              <a:buAutoNum type="alphaLcPeriod"/>
            </a:pPr>
            <a:r>
              <a:rPr lang="zh-CN" altLang="en-US" b="1">
                <a:solidFill>
                  <a:srgbClr val="00B0F0"/>
                </a:solidFill>
              </a:rPr>
              <a:t>表示过去的能力   </a:t>
            </a:r>
            <a:r>
              <a:rPr lang="en-US" altLang="zh-CN" b="1">
                <a:solidFill>
                  <a:srgbClr val="00B0F0"/>
                </a:solidFill>
              </a:rPr>
              <a:t>I could climb trees at the age of six.</a:t>
            </a:r>
            <a:endParaRPr lang="en-US" altLang="zh-CN" b="1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FontTx/>
              <a:buAutoNum type="alphaLcPeriod"/>
            </a:pPr>
            <a:r>
              <a:rPr lang="zh-CN" altLang="en-US" sz="1800" b="1">
                <a:solidFill>
                  <a:srgbClr val="00B0F0"/>
                </a:solidFill>
              </a:rPr>
              <a:t>表示委婉的语气，用于提出请求，想法，建议  </a:t>
            </a:r>
            <a:r>
              <a:rPr lang="en-US" altLang="zh-CN" sz="1800" b="1">
                <a:solidFill>
                  <a:srgbClr val="00B0F0"/>
                </a:solidFill>
              </a:rPr>
              <a:t>Could you tell you your name?</a:t>
            </a:r>
            <a:endParaRPr lang="en-US" altLang="zh-CN" b="1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endParaRPr lang="en-US" altLang="zh-CN" sz="9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B050"/>
                </a:solidFill>
              </a:rPr>
              <a:t>can VS may VS could</a:t>
            </a:r>
            <a:endParaRPr lang="en-US" altLang="zh-CN" b="1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="1">
              <a:solidFill>
                <a:srgbClr val="00B05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85646" y="1616685"/>
            <a:ext cx="5344732" cy="147732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</a:rPr>
              <a:t>maybe </a:t>
            </a:r>
            <a:r>
              <a:rPr lang="zh-CN" altLang="en-US">
                <a:solidFill>
                  <a:srgbClr val="C00000"/>
                </a:solidFill>
              </a:rPr>
              <a:t>副词，“也许”，通常用于句首；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may be </a:t>
            </a:r>
            <a:r>
              <a:rPr lang="zh-CN" altLang="en-US">
                <a:solidFill>
                  <a:srgbClr val="C00000"/>
                </a:solidFill>
              </a:rPr>
              <a:t>是情态动词</a:t>
            </a:r>
            <a:r>
              <a:rPr lang="en-US" altLang="zh-CN">
                <a:solidFill>
                  <a:srgbClr val="C00000"/>
                </a:solidFill>
              </a:rPr>
              <a:t>+be</a:t>
            </a:r>
            <a:r>
              <a:rPr lang="zh-CN" altLang="en-US">
                <a:solidFill>
                  <a:srgbClr val="C00000"/>
                </a:solidFill>
              </a:rPr>
              <a:t>动词原形，一起构成谓语部分，通常在句中。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zh-CN" altLang="en-US">
                <a:solidFill>
                  <a:srgbClr val="C00000"/>
                </a:solidFill>
              </a:rPr>
              <a:t>例句：</a:t>
            </a:r>
            <a:r>
              <a:rPr lang="en-US" altLang="zh-CN">
                <a:solidFill>
                  <a:srgbClr val="C00000"/>
                </a:solidFill>
              </a:rPr>
              <a:t>Maybe she is our new teacher.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         =She may be our new teacher.</a:t>
            </a:r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89586" y="4612221"/>
            <a:ext cx="10840792" cy="2031325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C00000"/>
                </a:solidFill>
              </a:rPr>
              <a:t>1)</a:t>
            </a:r>
            <a:r>
              <a:rPr lang="zh-CN" altLang="en-US">
                <a:solidFill>
                  <a:srgbClr val="C00000"/>
                </a:solidFill>
              </a:rPr>
              <a:t>我可以做什么吗？ </a:t>
            </a:r>
            <a:r>
              <a:rPr lang="en-US" altLang="zh-CN">
                <a:solidFill>
                  <a:srgbClr val="C00000"/>
                </a:solidFill>
              </a:rPr>
              <a:t>Can I…/May I …/ Could I …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  Can I have a cup of water? = Could I have a cup of water?  (Could </a:t>
            </a:r>
            <a:r>
              <a:rPr lang="zh-CN" altLang="en-US">
                <a:solidFill>
                  <a:srgbClr val="C00000"/>
                </a:solidFill>
              </a:rPr>
              <a:t>更委婉一点）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  May I…</a:t>
            </a:r>
            <a:r>
              <a:rPr lang="zh-CN" altLang="en-US">
                <a:solidFill>
                  <a:srgbClr val="C00000"/>
                </a:solidFill>
              </a:rPr>
              <a:t>更正式，常用于服务行业 </a:t>
            </a:r>
            <a:r>
              <a:rPr lang="en-US" altLang="zh-CN">
                <a:solidFill>
                  <a:srgbClr val="C00000"/>
                </a:solidFill>
              </a:rPr>
              <a:t>May I help you?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  </a:t>
            </a:r>
            <a:r>
              <a:rPr lang="zh-CN" altLang="en-US">
                <a:solidFill>
                  <a:srgbClr val="C00000"/>
                </a:solidFill>
              </a:rPr>
              <a:t>没有</a:t>
            </a:r>
            <a:r>
              <a:rPr lang="en-US" altLang="zh-CN">
                <a:solidFill>
                  <a:srgbClr val="C00000"/>
                </a:solidFill>
              </a:rPr>
              <a:t>Could I help you?</a:t>
            </a:r>
            <a:r>
              <a:rPr lang="zh-CN" altLang="en-US">
                <a:solidFill>
                  <a:srgbClr val="C00000"/>
                </a:solidFill>
              </a:rPr>
              <a:t>，</a:t>
            </a:r>
            <a:r>
              <a:rPr lang="en-US" altLang="zh-CN">
                <a:solidFill>
                  <a:srgbClr val="C00000"/>
                </a:solidFill>
              </a:rPr>
              <a:t>could i</a:t>
            </a:r>
            <a:r>
              <a:rPr lang="zh-CN" altLang="en-US">
                <a:solidFill>
                  <a:srgbClr val="C00000"/>
                </a:solidFill>
              </a:rPr>
              <a:t>不用于为人帮助；而相对于服务行业，日常一般用</a:t>
            </a:r>
            <a:r>
              <a:rPr lang="en-US" altLang="zh-CN">
                <a:solidFill>
                  <a:srgbClr val="C00000"/>
                </a:solidFill>
              </a:rPr>
              <a:t>Can I help you?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2)</a:t>
            </a:r>
            <a:r>
              <a:rPr lang="zh-CN" altLang="en-US">
                <a:solidFill>
                  <a:srgbClr val="C00000"/>
                </a:solidFill>
              </a:rPr>
              <a:t>你可以为我做什么吗？</a:t>
            </a:r>
            <a:r>
              <a:rPr lang="en-US" altLang="zh-CN">
                <a:solidFill>
                  <a:srgbClr val="C00000"/>
                </a:solidFill>
              </a:rPr>
              <a:t>Can you…/could you (</a:t>
            </a:r>
            <a:r>
              <a:rPr lang="zh-CN" altLang="en-US">
                <a:solidFill>
                  <a:srgbClr val="C00000"/>
                </a:solidFill>
              </a:rPr>
              <a:t>口语中没有</a:t>
            </a:r>
            <a:r>
              <a:rPr lang="en-US" altLang="zh-CN">
                <a:solidFill>
                  <a:srgbClr val="C00000"/>
                </a:solidFill>
              </a:rPr>
              <a:t>may you</a:t>
            </a:r>
            <a:r>
              <a:rPr lang="zh-CN" altLang="en-US">
                <a:solidFill>
                  <a:srgbClr val="C00000"/>
                </a:solidFill>
              </a:rPr>
              <a:t>，书面中常用来表示祝愿</a:t>
            </a:r>
            <a:r>
              <a:rPr lang="en-US" altLang="zh-CN">
                <a:solidFill>
                  <a:srgbClr val="C00000"/>
                </a:solidFill>
              </a:rPr>
              <a:t>)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Could </a:t>
            </a:r>
            <a:r>
              <a:rPr lang="zh-CN" altLang="en-US">
                <a:solidFill>
                  <a:srgbClr val="C00000"/>
                </a:solidFill>
              </a:rPr>
              <a:t>更礼貌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Can you speak Chinese?</a:t>
            </a:r>
            <a:r>
              <a:rPr lang="zh-CN" altLang="en-US">
                <a:solidFill>
                  <a:srgbClr val="C00000"/>
                </a:solidFill>
              </a:rPr>
              <a:t>（</a:t>
            </a:r>
            <a:r>
              <a:rPr lang="en-US" altLang="zh-CN">
                <a:solidFill>
                  <a:srgbClr val="C00000"/>
                </a:solidFill>
              </a:rPr>
              <a:t> </a:t>
            </a:r>
            <a:r>
              <a:rPr lang="zh-CN" altLang="en-US">
                <a:solidFill>
                  <a:srgbClr val="C00000"/>
                </a:solidFill>
              </a:rPr>
              <a:t>技能）</a:t>
            </a:r>
            <a:r>
              <a:rPr lang="en-US" altLang="zh-CN">
                <a:solidFill>
                  <a:srgbClr val="C00000"/>
                </a:solidFill>
              </a:rPr>
              <a:t>/Could you speak Chinese?(</a:t>
            </a:r>
            <a:r>
              <a:rPr lang="zh-CN" altLang="en-US">
                <a:solidFill>
                  <a:srgbClr val="C00000"/>
                </a:solidFill>
              </a:rPr>
              <a:t>在确定他会使用中文的情况下，请他使用）</a:t>
            </a:r>
            <a:endParaRPr lang="zh-CN" alt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51902" y="77274"/>
            <a:ext cx="11030755" cy="8021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5.--May I take this book out?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---No, you_____. 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A. can't      B. may not       C. needn't      D. aren’t  </a:t>
            </a:r>
            <a:endParaRPr lang="en-US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16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6.He isn't at school. I think he _____ be ill.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A. can         B. shall      C. must         D. has to</a:t>
            </a:r>
            <a:endParaRPr lang="en-US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16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7.The children_____ play football on the road.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A.can't      B.can       C.mustn't      D.must </a:t>
            </a:r>
            <a:endParaRPr lang="en-US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16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8. ---Must I do my homework at once?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---No, you_____.  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A. needn't        B. mustn't       C. can't      D. may not  </a:t>
            </a:r>
            <a:endParaRPr lang="en-US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9446" y="206559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A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05236" y="2196345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C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05236" y="3626547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C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05236" y="5152046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A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69889" y="315532"/>
            <a:ext cx="10391641" cy="4989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1000" b="1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400" b="1" u="sng">
                <a:solidFill>
                  <a:srgbClr val="00B0F0"/>
                </a:solidFill>
              </a:rPr>
              <a:t>must</a:t>
            </a:r>
            <a:endParaRPr lang="en-US" altLang="zh-CN" sz="2400" b="1" u="sng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FontTx/>
              <a:buAutoNum type="alphaLcPeriod"/>
            </a:pPr>
            <a:r>
              <a:rPr lang="zh-CN" altLang="en-US" b="1">
                <a:solidFill>
                  <a:srgbClr val="00B0F0"/>
                </a:solidFill>
              </a:rPr>
              <a:t>表示“必须”  </a:t>
            </a:r>
            <a:r>
              <a:rPr lang="en-US" altLang="zh-CN" b="1">
                <a:solidFill>
                  <a:srgbClr val="00B0F0"/>
                </a:solidFill>
              </a:rPr>
              <a:t>We must be on time. (</a:t>
            </a:r>
            <a:r>
              <a:rPr lang="zh-CN" altLang="en-US" b="1">
                <a:solidFill>
                  <a:srgbClr val="00B0F0"/>
                </a:solidFill>
              </a:rPr>
              <a:t>强调主观）</a:t>
            </a:r>
            <a:endParaRPr lang="en-US" altLang="zh-CN" b="1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zh-CN" altLang="en-US" sz="1800" b="1">
                <a:solidFill>
                  <a:srgbClr val="00B0F0"/>
                </a:solidFill>
              </a:rPr>
              <a:t>表示</a:t>
            </a:r>
            <a:r>
              <a:rPr lang="zh-CN" altLang="en-US" b="1">
                <a:solidFill>
                  <a:srgbClr val="00B0F0"/>
                </a:solidFill>
              </a:rPr>
              <a:t>推测（肯定） </a:t>
            </a:r>
            <a:r>
              <a:rPr lang="en-US" altLang="zh-CN" b="1">
                <a:solidFill>
                  <a:srgbClr val="00B0F0"/>
                </a:solidFill>
              </a:rPr>
              <a:t>The book must be Tom’s,  it has his name on it.</a:t>
            </a:r>
            <a:endParaRPr lang="en-US" altLang="zh-CN" b="1">
              <a:solidFill>
                <a:srgbClr val="00B0F0"/>
              </a:solidFill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endParaRPr lang="en-US" altLang="zh-CN" sz="900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400" b="1" u="sng">
                <a:solidFill>
                  <a:srgbClr val="00B0F0"/>
                </a:solidFill>
              </a:rPr>
              <a:t>have to</a:t>
            </a:r>
            <a:endParaRPr lang="en-US" altLang="zh-CN" sz="2400" b="1" u="sng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B0F0"/>
                </a:solidFill>
              </a:rPr>
              <a:t>a. </a:t>
            </a:r>
            <a:r>
              <a:rPr lang="zh-CN" altLang="en-US" b="1">
                <a:solidFill>
                  <a:srgbClr val="00B0F0"/>
                </a:solidFill>
              </a:rPr>
              <a:t>表示“不可不；必须”  </a:t>
            </a:r>
            <a:endParaRPr lang="en-US" altLang="zh-CN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B0F0"/>
                </a:solidFill>
              </a:rPr>
              <a:t>We have to be quiet in the library. (</a:t>
            </a:r>
            <a:r>
              <a:rPr lang="zh-CN" altLang="en-US" b="1">
                <a:solidFill>
                  <a:srgbClr val="00B0F0"/>
                </a:solidFill>
              </a:rPr>
              <a:t>强调客观）</a:t>
            </a:r>
            <a:endParaRPr lang="en-US" altLang="zh-CN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B0F0"/>
                </a:solidFill>
              </a:rPr>
              <a:t>b. </a:t>
            </a:r>
            <a:r>
              <a:rPr lang="zh-CN" altLang="en-US" b="1">
                <a:solidFill>
                  <a:srgbClr val="00B0F0"/>
                </a:solidFill>
              </a:rPr>
              <a:t>表必须时，可与</a:t>
            </a:r>
            <a:r>
              <a:rPr lang="en-US" altLang="zh-CN" b="1">
                <a:solidFill>
                  <a:srgbClr val="00B0F0"/>
                </a:solidFill>
              </a:rPr>
              <a:t>must </a:t>
            </a:r>
            <a:r>
              <a:rPr lang="zh-CN" altLang="en-US" b="1">
                <a:solidFill>
                  <a:srgbClr val="00B0F0"/>
                </a:solidFill>
              </a:rPr>
              <a:t>互换  </a:t>
            </a:r>
            <a:endParaRPr lang="en-US" altLang="zh-CN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B0F0"/>
                </a:solidFill>
              </a:rPr>
              <a:t>We have to/must follow the rules.</a:t>
            </a:r>
            <a:endParaRPr lang="en-US" altLang="zh-CN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00" b="1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B050"/>
                </a:solidFill>
              </a:rPr>
              <a:t>must VS have to</a:t>
            </a:r>
            <a:endParaRPr lang="en-US" altLang="zh-CN" b="1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="1">
              <a:solidFill>
                <a:srgbClr val="00B05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96198" y="3680146"/>
            <a:ext cx="6643353" cy="286232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C00000"/>
                </a:solidFill>
              </a:rPr>
              <a:t>区别：</a:t>
            </a:r>
            <a:endParaRPr lang="en-US" altLang="zh-CN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>
                <a:solidFill>
                  <a:srgbClr val="C00000"/>
                </a:solidFill>
              </a:rPr>
              <a:t>强调的方向不同：</a:t>
            </a:r>
            <a:r>
              <a:rPr lang="en-US" altLang="zh-CN">
                <a:solidFill>
                  <a:srgbClr val="C00000"/>
                </a:solidFill>
              </a:rPr>
              <a:t>must</a:t>
            </a:r>
            <a:r>
              <a:rPr lang="zh-CN" altLang="en-US">
                <a:solidFill>
                  <a:srgbClr val="C00000"/>
                </a:solidFill>
              </a:rPr>
              <a:t>强调主观；</a:t>
            </a:r>
            <a:r>
              <a:rPr lang="en-US" altLang="zh-CN">
                <a:solidFill>
                  <a:srgbClr val="C00000"/>
                </a:solidFill>
              </a:rPr>
              <a:t>have to</a:t>
            </a:r>
            <a:r>
              <a:rPr lang="zh-CN" altLang="en-US">
                <a:solidFill>
                  <a:srgbClr val="C00000"/>
                </a:solidFill>
              </a:rPr>
              <a:t>强调客观；</a:t>
            </a:r>
            <a:endParaRPr lang="en-US" altLang="zh-CN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>
                <a:solidFill>
                  <a:srgbClr val="C00000"/>
                </a:solidFill>
              </a:rPr>
              <a:t>否定含义不同：</a:t>
            </a:r>
            <a:r>
              <a:rPr lang="en-US" altLang="zh-CN">
                <a:solidFill>
                  <a:srgbClr val="C00000"/>
                </a:solidFill>
              </a:rPr>
              <a:t>mustn’t</a:t>
            </a:r>
            <a:r>
              <a:rPr lang="zh-CN" altLang="en-US">
                <a:solidFill>
                  <a:srgbClr val="C00000"/>
                </a:solidFill>
              </a:rPr>
              <a:t>“不准；禁止”；</a:t>
            </a:r>
            <a:r>
              <a:rPr lang="en-US" altLang="zh-CN">
                <a:solidFill>
                  <a:srgbClr val="C00000"/>
                </a:solidFill>
              </a:rPr>
              <a:t>don’t have to “</a:t>
            </a:r>
            <a:r>
              <a:rPr lang="zh-CN" altLang="en-US">
                <a:solidFill>
                  <a:srgbClr val="C00000"/>
                </a:solidFill>
              </a:rPr>
              <a:t>不必”；</a:t>
            </a:r>
            <a:endParaRPr lang="en-US" altLang="zh-CN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>
                <a:solidFill>
                  <a:srgbClr val="C00000"/>
                </a:solidFill>
              </a:rPr>
              <a:t>时态不同：</a:t>
            </a:r>
            <a:r>
              <a:rPr lang="en-US" altLang="zh-CN">
                <a:solidFill>
                  <a:srgbClr val="C00000"/>
                </a:solidFill>
              </a:rPr>
              <a:t>must</a:t>
            </a:r>
            <a:r>
              <a:rPr lang="zh-CN" altLang="en-US">
                <a:solidFill>
                  <a:srgbClr val="C00000"/>
                </a:solidFill>
              </a:rPr>
              <a:t>只表示现在，没有人称和数的变化；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                        have to</a:t>
            </a:r>
            <a:r>
              <a:rPr lang="zh-CN" altLang="en-US">
                <a:solidFill>
                  <a:srgbClr val="C00000"/>
                </a:solidFill>
              </a:rPr>
              <a:t>可用于不同的时态，且有人称和数的变化。</a:t>
            </a:r>
            <a:endParaRPr lang="en-US" altLang="zh-CN">
              <a:solidFill>
                <a:srgbClr val="C00000"/>
              </a:solidFill>
            </a:endParaRPr>
          </a:p>
          <a:p>
            <a:endParaRPr lang="en-US" altLang="zh-CN">
              <a:solidFill>
                <a:srgbClr val="C00000"/>
              </a:solidFill>
            </a:endParaRPr>
          </a:p>
          <a:p>
            <a:r>
              <a:rPr lang="zh-CN" altLang="en-US">
                <a:solidFill>
                  <a:srgbClr val="C00000"/>
                </a:solidFill>
              </a:rPr>
              <a:t>注意：</a:t>
            </a:r>
            <a:r>
              <a:rPr lang="en-US" altLang="zh-CN">
                <a:solidFill>
                  <a:srgbClr val="C00000"/>
                </a:solidFill>
              </a:rPr>
              <a:t>must </a:t>
            </a:r>
            <a:r>
              <a:rPr lang="zh-CN" altLang="en-US">
                <a:solidFill>
                  <a:srgbClr val="C00000"/>
                </a:solidFill>
              </a:rPr>
              <a:t>的一般疑问句的回答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zh-CN" altLang="en-US">
                <a:solidFill>
                  <a:srgbClr val="C00000"/>
                </a:solidFill>
              </a:rPr>
              <a:t>例如：</a:t>
            </a:r>
            <a:r>
              <a:rPr lang="en-US" altLang="zh-CN">
                <a:solidFill>
                  <a:srgbClr val="C00000"/>
                </a:solidFill>
              </a:rPr>
              <a:t>---Must I clean the room today?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           ---Yes, you must./ No, you don’t have to.</a:t>
            </a:r>
            <a:endParaRPr lang="en-US" altLang="zh-CN">
              <a:solidFill>
                <a:srgbClr val="C00000"/>
              </a:solidFill>
            </a:endParaRPr>
          </a:p>
          <a:p>
            <a:r>
              <a:rPr lang="en-US" altLang="zh-CN">
                <a:solidFill>
                  <a:srgbClr val="C00000"/>
                </a:solidFill>
              </a:rPr>
              <a:t>                                         </a:t>
            </a:r>
            <a:r>
              <a:rPr lang="zh-CN" altLang="en-US">
                <a:solidFill>
                  <a:srgbClr val="C00000"/>
                </a:solidFill>
              </a:rPr>
              <a:t>或 </a:t>
            </a:r>
            <a:r>
              <a:rPr lang="en-US" altLang="zh-CN">
                <a:solidFill>
                  <a:srgbClr val="C00000"/>
                </a:solidFill>
              </a:rPr>
              <a:t>No, you needn’t.</a:t>
            </a:r>
            <a:endParaRPr lang="en-US" altLang="zh-CN">
              <a:solidFill>
                <a:srgbClr val="C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61245" y="90458"/>
            <a:ext cx="11030755" cy="6677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9.His arm is all right. He_____ go and see the doctor.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A. has not to     B. don't have to     C. haven't to    D. doesn't have to  </a:t>
            </a:r>
            <a:endParaRPr lang="en-US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10.He had to give up the plan, _____ he? 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A. did      B. didn't       C. does      D. doesn’t  </a:t>
            </a:r>
            <a:endParaRPr lang="en-US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11. The poor man needs our help, _____ he? 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A. need     B. needn't     C. does      D. doesn’t </a:t>
            </a:r>
            <a:endParaRPr lang="en-US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12. Johnny, you _______ play with the knife, you _______ hurt yourself.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A. won’t,  can</a:t>
            </a:r>
            <a:r>
              <a:rPr lang="zh-CN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            B. mustn’t,  may  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C. shouldn’t,  must           D. can’t,  shouldn</a:t>
            </a:r>
            <a:r>
              <a:rPr lang="zh-CN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40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90760" y="187241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D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0760" y="1861495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A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90760" y="3433962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D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0760" y="5099275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B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21217" y="190622"/>
            <a:ext cx="11333408" cy="5667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7030A0"/>
                </a:solidFill>
              </a:rPr>
              <a:t>2. </a:t>
            </a:r>
            <a:r>
              <a:rPr lang="zh-CN" altLang="en-US" sz="2400" b="1">
                <a:solidFill>
                  <a:srgbClr val="7030A0"/>
                </a:solidFill>
              </a:rPr>
              <a:t>介词  </a:t>
            </a:r>
            <a:endParaRPr lang="en-US" altLang="zh-CN" sz="2400" b="1">
              <a:solidFill>
                <a:srgbClr val="7030A0"/>
              </a:solidFill>
            </a:endParaRPr>
          </a:p>
          <a:p>
            <a:endParaRPr lang="en-US" altLang="zh-CN" sz="2400" b="1" kern="100">
              <a:solidFill>
                <a:srgbClr val="7030A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zh-CN" sz="2000" b="1" kern="10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表示时间的介词</a:t>
            </a:r>
            <a:endParaRPr lang="zh-CN" altLang="zh-CN" sz="2000" b="1" kern="100">
              <a:solidFill>
                <a:srgbClr val="00B05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at + </a:t>
            </a:r>
            <a:r>
              <a:rPr lang="zh-CN" altLang="en-US"/>
              <a:t>时刻（明确的时间点）</a:t>
            </a: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on+</a:t>
            </a:r>
            <a:r>
              <a:rPr lang="zh-CN" altLang="en-US"/>
              <a:t>某一天的某时段或具体的某一天</a:t>
            </a: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en-US" altLang="zh-CN"/>
              <a:t>in +</a:t>
            </a:r>
            <a:r>
              <a:rPr lang="zh-CN" altLang="en-US"/>
              <a:t>世纪，年，月，季节，在上午</a:t>
            </a:r>
            <a:r>
              <a:rPr lang="en-US" altLang="zh-CN"/>
              <a:t>/</a:t>
            </a:r>
            <a:r>
              <a:rPr lang="zh-CN" altLang="en-US"/>
              <a:t>下午</a:t>
            </a:r>
            <a:r>
              <a:rPr lang="en-US" altLang="zh-CN"/>
              <a:t>/</a:t>
            </a:r>
            <a:r>
              <a:rPr lang="zh-CN" altLang="en-US"/>
              <a:t>晚上</a:t>
            </a:r>
            <a:r>
              <a:rPr lang="en-US" altLang="zh-CN"/>
              <a:t>/</a:t>
            </a:r>
            <a:r>
              <a:rPr lang="zh-CN" altLang="en-US"/>
              <a:t>白天等</a:t>
            </a:r>
            <a:endParaRPr lang="en-US" altLang="zh-CN"/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其它表示时间的介词：</a:t>
            </a:r>
            <a:r>
              <a:rPr lang="en-US" altLang="zh-CN"/>
              <a:t>before, after</a:t>
            </a:r>
            <a:endParaRPr lang="en-US" altLang="zh-CN"/>
          </a:p>
        </p:txBody>
      </p:sp>
      <p:sp>
        <p:nvSpPr>
          <p:cNvPr id="2" name="矩形: 圆角 1"/>
          <p:cNvSpPr/>
          <p:nvPr/>
        </p:nvSpPr>
        <p:spPr>
          <a:xfrm>
            <a:off x="3515931" y="1159099"/>
            <a:ext cx="2073499" cy="14939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/>
              <a:t>at six o’clock</a:t>
            </a:r>
            <a:endParaRPr lang="en-US" altLang="zh-CN"/>
          </a:p>
          <a:p>
            <a:r>
              <a:rPr lang="en-US" altLang="zh-CN"/>
              <a:t>at lunchtime</a:t>
            </a:r>
            <a:endParaRPr lang="en-US" altLang="zh-CN"/>
          </a:p>
          <a:p>
            <a:r>
              <a:rPr lang="en-US" altLang="zh-CN"/>
              <a:t>at Christmas</a:t>
            </a:r>
            <a:endParaRPr lang="en-US" altLang="zh-CN"/>
          </a:p>
          <a:p>
            <a:r>
              <a:rPr lang="en-US" altLang="zh-CN"/>
              <a:t>at the age of</a:t>
            </a:r>
            <a:endParaRPr lang="en-US" altLang="zh-CN"/>
          </a:p>
          <a:p>
            <a:r>
              <a:rPr lang="en-US" altLang="zh-CN"/>
              <a:t>at noon/at night</a:t>
            </a:r>
            <a:endParaRPr lang="zh-CN" altLang="en-US"/>
          </a:p>
        </p:txBody>
      </p:sp>
      <p:sp>
        <p:nvSpPr>
          <p:cNvPr id="5" name="矩形: 圆角 4"/>
          <p:cNvSpPr/>
          <p:nvPr/>
        </p:nvSpPr>
        <p:spPr>
          <a:xfrm>
            <a:off x="4552680" y="2949262"/>
            <a:ext cx="2783984" cy="11773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/>
              <a:t>on Sunday morning</a:t>
            </a:r>
            <a:endParaRPr lang="en-US" altLang="zh-CN"/>
          </a:p>
          <a:p>
            <a:r>
              <a:rPr lang="en-US" altLang="zh-CN"/>
              <a:t>on May 4</a:t>
            </a:r>
            <a:r>
              <a:rPr lang="en-US" altLang="zh-CN" baseline="30000"/>
              <a:t>th</a:t>
            </a:r>
            <a:endParaRPr lang="en-US" altLang="zh-CN"/>
          </a:p>
          <a:p>
            <a:r>
              <a:rPr lang="en-US" altLang="zh-CN"/>
              <a:t>on New Year’s Day</a:t>
            </a:r>
            <a:endParaRPr lang="en-US" altLang="zh-CN"/>
          </a:p>
          <a:p>
            <a:r>
              <a:rPr lang="en-US" altLang="zh-CN"/>
              <a:t>on vacation/weekends</a:t>
            </a:r>
            <a:endParaRPr lang="zh-CN" altLang="en-US"/>
          </a:p>
        </p:txBody>
      </p:sp>
      <p:sp>
        <p:nvSpPr>
          <p:cNvPr id="6" name="矩形: 圆角 5"/>
          <p:cNvSpPr/>
          <p:nvPr/>
        </p:nvSpPr>
        <p:spPr>
          <a:xfrm>
            <a:off x="6153951" y="4312276"/>
            <a:ext cx="4483997" cy="15454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/>
              <a:t>in the 1980s </a:t>
            </a:r>
            <a:r>
              <a:rPr lang="zh-CN" altLang="en-US"/>
              <a:t>在</a:t>
            </a:r>
            <a:r>
              <a:rPr lang="en-US" altLang="zh-CN"/>
              <a:t>20</a:t>
            </a:r>
            <a:r>
              <a:rPr lang="zh-CN" altLang="en-US"/>
              <a:t>世纪</a:t>
            </a:r>
            <a:r>
              <a:rPr lang="en-US" altLang="zh-CN"/>
              <a:t>80</a:t>
            </a:r>
            <a:r>
              <a:rPr lang="zh-CN" altLang="en-US"/>
              <a:t>年代</a:t>
            </a:r>
            <a:endParaRPr lang="en-US" altLang="zh-CN"/>
          </a:p>
          <a:p>
            <a:r>
              <a:rPr lang="en-US" altLang="zh-CN"/>
              <a:t>in April</a:t>
            </a:r>
            <a:endParaRPr lang="en-US" altLang="zh-CN"/>
          </a:p>
          <a:p>
            <a:r>
              <a:rPr lang="en-US" altLang="zh-CN"/>
              <a:t>in summer</a:t>
            </a:r>
            <a:endParaRPr lang="en-US" altLang="zh-CN"/>
          </a:p>
          <a:p>
            <a:r>
              <a:rPr lang="en-US" altLang="zh-CN"/>
              <a:t>in 2022</a:t>
            </a:r>
            <a:endParaRPr lang="en-US" altLang="zh-CN"/>
          </a:p>
          <a:p>
            <a:r>
              <a:rPr lang="en-US" altLang="zh-CN"/>
              <a:t>in the afternoon/morning/eveningi</a:t>
            </a:r>
            <a:endParaRPr lang="zh-CN" altLang="en-US"/>
          </a:p>
        </p:txBody>
      </p:sp>
      <p:sp>
        <p:nvSpPr>
          <p:cNvPr id="3" name="左大括号 2"/>
          <p:cNvSpPr/>
          <p:nvPr/>
        </p:nvSpPr>
        <p:spPr>
          <a:xfrm>
            <a:off x="399245" y="1858796"/>
            <a:ext cx="321972" cy="3998890"/>
          </a:xfrm>
          <a:prstGeom prst="leftBrace">
            <a:avLst>
              <a:gd name="adj1" fmla="val 47395"/>
              <a:gd name="adj2" fmla="val 5000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34850" y="437881"/>
            <a:ext cx="11970913" cy="588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</a:pPr>
            <a:r>
              <a:rPr lang="en-US" altLang="zh-CN" sz="24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13.Linda watches TV _____ Saturday evening.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altLang="zh-CN" sz="24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A.in         B. on        C.at        D.to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altLang="zh-CN" sz="24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 14._____ November 22nd, we have an English party _____ the afternoon.</a:t>
            </a:r>
            <a:endParaRPr lang="zh-CN" altLang="zh-CN" sz="2400" kern="10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200000"/>
              </a:lnSpc>
              <a:buAutoNum type="alphaUcPeriod"/>
            </a:pPr>
            <a:r>
              <a:rPr lang="en-US" altLang="zh-CN" sz="2400" kern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In; on          B. In; in         C. On; on         D. On; in</a:t>
            </a:r>
            <a:endParaRPr lang="en-US" altLang="zh-CN" sz="2400" kern="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4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15.What do you do _____ Teachers' Day?</a:t>
            </a:r>
            <a:endParaRPr lang="zh-CN" altLang="zh-CN" sz="24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400" kern="0" err="1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A.on       B.to        C.in          D.at</a:t>
            </a:r>
            <a:endParaRPr lang="zh-CN" altLang="zh-CN" sz="24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4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16.I usually watch my favorite TV program _____ seven thirty _____ Saturday evening.</a:t>
            </a:r>
            <a:endParaRPr lang="zh-CN" altLang="zh-CN" sz="24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400" kern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A.at; in        B.in; on         C.at; on         D.on; at</a:t>
            </a:r>
            <a:endParaRPr lang="zh-CN" altLang="zh-CN" sz="2400" ker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01762" y="522092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B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28642" y="2093315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D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34338" y="3556053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A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20306" y="4971743"/>
            <a:ext cx="552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400" b="1">
                <a:solidFill>
                  <a:srgbClr val="FF0000"/>
                </a:solidFill>
              </a:rPr>
              <a:t>C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13011</Words>
  <Application>WPS 演示</Application>
  <PresentationFormat/>
  <Paragraphs>626</Paragraphs>
  <Slides>27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Times New Roman</vt:lpstr>
      <vt:lpstr>等线</vt:lpstr>
      <vt:lpstr>微软雅黑</vt:lpstr>
      <vt:lpstr>Arial Unicode MS</vt:lpstr>
      <vt:lpstr>等线 Light</vt:lpstr>
      <vt:lpstr>楷体_GB2312</vt:lpstr>
      <vt:lpstr>新宋体</vt:lpstr>
      <vt:lpstr>Helvetica Neue</vt:lpstr>
      <vt:lpstr>Time New Romans</vt:lpstr>
      <vt:lpstr>魂心</vt:lpstr>
      <vt:lpstr>隶书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阿富哥 (罗述富)</cp:lastModifiedBy>
  <cp:revision>5</cp:revision>
  <cp:lastPrinted>2021-07-02T21:22:00Z</cp:lastPrinted>
  <dcterms:created xsi:type="dcterms:W3CDTF">2021-07-02T21:22:00Z</dcterms:created>
  <dcterms:modified xsi:type="dcterms:W3CDTF">2022-01-14T14:05:54Z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E2ED8B1238CC43BB883DEB089154E0E6</vt:lpwstr>
  </property>
  <property fmtid="{D5CDD505-2E9C-101B-9397-08002B2CF9AE}" pid="7" name="KSOProductBuildVer">
    <vt:lpwstr>2052-11.1.0.11294</vt:lpwstr>
  </property>
</Properties>
</file>